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75" r:id="rId3"/>
    <p:sldId id="297" r:id="rId4"/>
    <p:sldId id="298" r:id="rId5"/>
    <p:sldId id="299" r:id="rId6"/>
    <p:sldId id="300" r:id="rId7"/>
    <p:sldId id="301" r:id="rId8"/>
    <p:sldId id="288" r:id="rId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411B"/>
    <a:srgbClr val="435422"/>
    <a:srgbClr val="9ABB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25" autoAdjust="0"/>
    <p:restoredTop sz="94660"/>
  </p:normalViewPr>
  <p:slideViewPr>
    <p:cSldViewPr showGuides="1">
      <p:cViewPr>
        <p:scale>
          <a:sx n="66" d="100"/>
          <a:sy n="66" d="100"/>
        </p:scale>
        <p:origin x="-2712" y="-1002"/>
      </p:cViewPr>
      <p:guideLst>
        <p:guide orient="horz" pos="1933"/>
        <p:guide pos="476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4" d="100"/>
          <a:sy n="74" d="100"/>
        </p:scale>
        <p:origin x="-333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EE7CBF-CA51-4E56-A314-4A3C7A7132B7}" type="datetimeFigureOut">
              <a:rPr lang="ko-KR" altLang="en-US" smtClean="0"/>
              <a:t>2013-04-11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EFA909-6A89-4FCF-9BDE-935366B5CC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231864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B02BB2-9AFA-4082-A193-C6BD6773AAE7}" type="datetimeFigureOut">
              <a:rPr lang="ko-KR" altLang="en-US" smtClean="0"/>
              <a:t>2013-04-11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A76F12-A3C9-41D1-AF87-0DFEC72F745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04890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C4E0-DA55-462F-9B65-82F10537D1AC}" type="datetimeFigureOut">
              <a:rPr lang="ko-KR" altLang="en-US" smtClean="0"/>
              <a:pPr/>
              <a:t>2013-04-11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DFF5D-5607-4014-9361-57CEE6658A2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C4E0-DA55-462F-9B65-82F10537D1AC}" type="datetimeFigureOut">
              <a:rPr lang="ko-KR" altLang="en-US" smtClean="0"/>
              <a:pPr/>
              <a:t>2013-04-11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DFF5D-5607-4014-9361-57CEE6658A2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C4E0-DA55-462F-9B65-82F10537D1AC}" type="datetimeFigureOut">
              <a:rPr lang="ko-KR" altLang="en-US" smtClean="0"/>
              <a:pPr/>
              <a:t>2013-04-11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DFF5D-5607-4014-9361-57CEE6658A2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C4E0-DA55-462F-9B65-82F10537D1AC}" type="datetimeFigureOut">
              <a:rPr lang="ko-KR" altLang="en-US" smtClean="0"/>
              <a:pPr/>
              <a:t>2013-04-11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DFF5D-5607-4014-9361-57CEE6658A2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C4E0-DA55-462F-9B65-82F10537D1AC}" type="datetimeFigureOut">
              <a:rPr lang="ko-KR" altLang="en-US" smtClean="0"/>
              <a:pPr/>
              <a:t>2013-04-11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DFF5D-5607-4014-9361-57CEE6658A2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C4E0-DA55-462F-9B65-82F10537D1AC}" type="datetimeFigureOut">
              <a:rPr lang="ko-KR" altLang="en-US" smtClean="0"/>
              <a:pPr/>
              <a:t>2013-04-11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DFF5D-5607-4014-9361-57CEE6658A2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C4E0-DA55-462F-9B65-82F10537D1AC}" type="datetimeFigureOut">
              <a:rPr lang="ko-KR" altLang="en-US" smtClean="0"/>
              <a:pPr/>
              <a:t>2013-04-11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DFF5D-5607-4014-9361-57CEE6658A2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C4E0-DA55-462F-9B65-82F10537D1AC}" type="datetimeFigureOut">
              <a:rPr lang="ko-KR" altLang="en-US" smtClean="0"/>
              <a:pPr/>
              <a:t>2013-04-11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DFF5D-5607-4014-9361-57CEE6658A26}" type="slidenum">
              <a:rPr lang="ko-KR" altLang="en-US" smtClean="0"/>
              <a:pPr/>
              <a:t>‹#›</a:t>
            </a:fld>
            <a:endParaRPr lang="ko-KR" altLang="en-US"/>
          </a:p>
        </p:txBody>
      </p:sp>
      <p:grpSp>
        <p:nvGrpSpPr>
          <p:cNvPr id="6" name="그룹 5"/>
          <p:cNvGrpSpPr/>
          <p:nvPr userDrawn="1"/>
        </p:nvGrpSpPr>
        <p:grpSpPr>
          <a:xfrm>
            <a:off x="0" y="886871"/>
            <a:ext cx="3275856" cy="5969701"/>
            <a:chOff x="0" y="886871"/>
            <a:chExt cx="3275856" cy="5969701"/>
          </a:xfrm>
        </p:grpSpPr>
        <p:sp>
          <p:nvSpPr>
            <p:cNvPr id="7" name="직사각형 5"/>
            <p:cNvSpPr/>
            <p:nvPr/>
          </p:nvSpPr>
          <p:spPr>
            <a:xfrm>
              <a:off x="0" y="886871"/>
              <a:ext cx="2478117" cy="5960176"/>
            </a:xfrm>
            <a:custGeom>
              <a:avLst/>
              <a:gdLst/>
              <a:ahLst/>
              <a:cxnLst/>
              <a:rect l="l" t="t" r="r" b="b"/>
              <a:pathLst>
                <a:path w="2478117" h="5960176">
                  <a:moveTo>
                    <a:pt x="0" y="0"/>
                  </a:moveTo>
                  <a:cubicBezTo>
                    <a:pt x="117421" y="2407607"/>
                    <a:pt x="1058745" y="4538127"/>
                    <a:pt x="2478117" y="5960176"/>
                  </a:cubicBezTo>
                  <a:lnTo>
                    <a:pt x="0" y="5960176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직사각형 5"/>
            <p:cNvSpPr/>
            <p:nvPr/>
          </p:nvSpPr>
          <p:spPr>
            <a:xfrm>
              <a:off x="0" y="1465490"/>
              <a:ext cx="1036977" cy="5381557"/>
            </a:xfrm>
            <a:custGeom>
              <a:avLst/>
              <a:gdLst/>
              <a:ahLst/>
              <a:cxnLst/>
              <a:rect l="l" t="t" r="r" b="b"/>
              <a:pathLst>
                <a:path w="1036977" h="5381557">
                  <a:moveTo>
                    <a:pt x="0" y="0"/>
                  </a:moveTo>
                  <a:cubicBezTo>
                    <a:pt x="103437" y="2163745"/>
                    <a:pt x="486240" y="4063981"/>
                    <a:pt x="1036977" y="5381557"/>
                  </a:cubicBezTo>
                  <a:lnTo>
                    <a:pt x="0" y="5381557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직사각형 5"/>
            <p:cNvSpPr/>
            <p:nvPr/>
          </p:nvSpPr>
          <p:spPr>
            <a:xfrm>
              <a:off x="0" y="5796013"/>
              <a:ext cx="3275856" cy="1060559"/>
            </a:xfrm>
            <a:custGeom>
              <a:avLst/>
              <a:gdLst/>
              <a:ahLst/>
              <a:cxnLst/>
              <a:rect l="l" t="t" r="r" b="b"/>
              <a:pathLst>
                <a:path w="1833535" h="1060559">
                  <a:moveTo>
                    <a:pt x="0" y="0"/>
                  </a:moveTo>
                  <a:cubicBezTo>
                    <a:pt x="499310" y="444308"/>
                    <a:pt x="1124030" y="807682"/>
                    <a:pt x="1833535" y="1060559"/>
                  </a:cubicBezTo>
                  <a:lnTo>
                    <a:pt x="0" y="1060559"/>
                  </a:lnTo>
                  <a:close/>
                </a:path>
              </a:pathLst>
            </a:custGeom>
            <a:solidFill>
              <a:srgbClr val="9ABB59">
                <a:alpha val="5098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C4E0-DA55-462F-9B65-82F10537D1AC}" type="datetimeFigureOut">
              <a:rPr lang="ko-KR" altLang="en-US" smtClean="0"/>
              <a:pPr/>
              <a:t>2013-04-11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DFF5D-5607-4014-9361-57CEE6658A2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C4E0-DA55-462F-9B65-82F10537D1AC}" type="datetimeFigureOut">
              <a:rPr lang="ko-KR" altLang="en-US" smtClean="0"/>
              <a:pPr/>
              <a:t>2013-04-11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DFF5D-5607-4014-9361-57CEE6658A2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C4E0-DA55-462F-9B65-82F10537D1AC}" type="datetimeFigureOut">
              <a:rPr lang="ko-KR" altLang="en-US" smtClean="0"/>
              <a:pPr/>
              <a:t>2013-04-11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DFF5D-5607-4014-9361-57CEE6658A2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DC4E0-DA55-462F-9B65-82F10537D1AC}" type="datetimeFigureOut">
              <a:rPr lang="ko-KR" altLang="en-US" smtClean="0"/>
              <a:pPr/>
              <a:t>2013-04-11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FDFF5D-5607-4014-9361-57CEE6658A2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0"/>
            <a:ext cx="9144000" cy="6855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09" b="18786"/>
          <a:stretch/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모서리가 둥근 직사각형 4"/>
          <p:cNvSpPr/>
          <p:nvPr/>
        </p:nvSpPr>
        <p:spPr>
          <a:xfrm>
            <a:off x="736501" y="2276872"/>
            <a:ext cx="4483571" cy="576263"/>
          </a:xfrm>
          <a:prstGeom prst="roundRect">
            <a:avLst>
              <a:gd name="adj" fmla="val 0"/>
            </a:avLst>
          </a:prstGeom>
          <a:gradFill flip="none" rotWithShape="0">
            <a:gsLst>
              <a:gs pos="0">
                <a:schemeClr val="bg1">
                  <a:lumMod val="95000"/>
                  <a:alpha val="76000"/>
                </a:schemeClr>
              </a:gs>
              <a:gs pos="78000">
                <a:schemeClr val="bg1"/>
              </a:gs>
            </a:gsLst>
            <a:lin ang="16800000" scaled="0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prstClr val="white"/>
              </a:solidFill>
            </a:endParaRPr>
          </a:p>
        </p:txBody>
      </p:sp>
      <p:grpSp>
        <p:nvGrpSpPr>
          <p:cNvPr id="6" name="그룹 780"/>
          <p:cNvGrpSpPr>
            <a:grpSpLocks/>
          </p:cNvGrpSpPr>
          <p:nvPr/>
        </p:nvGrpSpPr>
        <p:grpSpPr bwMode="auto">
          <a:xfrm>
            <a:off x="688876" y="2276872"/>
            <a:ext cx="571500" cy="557213"/>
            <a:chOff x="544885" y="1888257"/>
            <a:chExt cx="570731" cy="557568"/>
          </a:xfrm>
        </p:grpSpPr>
        <p:sp>
          <p:nvSpPr>
            <p:cNvPr id="7" name="직각 삼각형 6"/>
            <p:cNvSpPr/>
            <p:nvPr/>
          </p:nvSpPr>
          <p:spPr>
            <a:xfrm rot="10800000" flipH="1">
              <a:off x="590860" y="1935912"/>
              <a:ext cx="524756" cy="509913"/>
            </a:xfrm>
            <a:prstGeom prst="rtTriangle">
              <a:avLst/>
            </a:prstGeom>
            <a:gradFill flip="none" rotWithShape="0">
              <a:gsLst>
                <a:gs pos="11000">
                  <a:schemeClr val="bg1">
                    <a:lumMod val="85000"/>
                  </a:schemeClr>
                </a:gs>
                <a:gs pos="78000">
                  <a:schemeClr val="bg1">
                    <a:lumMod val="75000"/>
                  </a:schemeClr>
                </a:gs>
              </a:gsLst>
              <a:lin ang="3000000" scaled="0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44885" y="1888257"/>
              <a:ext cx="184482" cy="30797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HY견고딕" pitchFamily="18" charset="-127"/>
                <a:cs typeface="Arial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304826" y="2413397"/>
            <a:ext cx="3493264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600" b="1" kern="0" dirty="0">
                <a:solidFill>
                  <a:schemeClr val="bg1">
                    <a:lumMod val="50000"/>
                  </a:schemeClr>
                </a:solidFill>
                <a:latin typeface="+mn-ea"/>
                <a:cs typeface="Arial" pitchFamily="34" charset="0"/>
              </a:rPr>
              <a:t>행복이란</a:t>
            </a:r>
            <a:r>
              <a:rPr lang="en-US" altLang="ko-KR" sz="1600" b="1" kern="0" dirty="0">
                <a:solidFill>
                  <a:schemeClr val="bg1">
                    <a:lumMod val="50000"/>
                  </a:schemeClr>
                </a:solidFill>
                <a:latin typeface="+mn-ea"/>
                <a:cs typeface="Arial" pitchFamily="34" charset="0"/>
              </a:rPr>
              <a:t>, </a:t>
            </a:r>
            <a:r>
              <a:rPr lang="ko-KR" altLang="en-US" sz="1600" b="1" kern="0" dirty="0">
                <a:solidFill>
                  <a:schemeClr val="bg1">
                    <a:lumMod val="50000"/>
                  </a:schemeClr>
                </a:solidFill>
                <a:latin typeface="+mn-ea"/>
                <a:cs typeface="Arial" pitchFamily="34" charset="0"/>
              </a:rPr>
              <a:t>좋은 느낌 </a:t>
            </a:r>
            <a:r>
              <a:rPr lang="en-US" altLang="ko-KR" sz="1600" b="1" kern="0" dirty="0">
                <a:solidFill>
                  <a:schemeClr val="bg1">
                    <a:lumMod val="50000"/>
                  </a:schemeClr>
                </a:solidFill>
                <a:latin typeface="+mn-ea"/>
                <a:cs typeface="Arial" pitchFamily="34" charset="0"/>
              </a:rPr>
              <a:t>(good feeling)</a:t>
            </a:r>
          </a:p>
        </p:txBody>
      </p:sp>
      <p:sp>
        <p:nvSpPr>
          <p:cNvPr id="10" name="모서리가 둥근 직사각형 9"/>
          <p:cNvSpPr/>
          <p:nvPr/>
        </p:nvSpPr>
        <p:spPr bwMode="auto">
          <a:xfrm>
            <a:off x="594970" y="1312770"/>
            <a:ext cx="4049038" cy="676070"/>
          </a:xfrm>
          <a:prstGeom prst="roundRect">
            <a:avLst>
              <a:gd name="adj" fmla="val 50000"/>
            </a:avLst>
          </a:prstGeom>
          <a:blipFill>
            <a:blip r:embed="rId3" cstate="print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solidFill>
                <a:srgbClr val="FF0000"/>
              </a:solidFill>
            </a:endParaRPr>
          </a:p>
        </p:txBody>
      </p: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899592" y="1437741"/>
            <a:ext cx="337585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lvl="0" algn="ctr" eaLnBrk="1" hangingPunct="1"/>
            <a:r>
              <a:rPr kumimoji="0" lang="ko-KR" altLang="en-US" sz="2000" b="1" dirty="0" err="1">
                <a:solidFill>
                  <a:prstClr val="white"/>
                </a:solidFill>
                <a:latin typeface="맑은 고딕"/>
                <a:ea typeface="맑은 고딕"/>
              </a:rPr>
              <a:t>동사섭의</a:t>
            </a:r>
            <a:r>
              <a:rPr kumimoji="0" lang="ko-KR" altLang="en-US" sz="2000" b="1" dirty="0">
                <a:solidFill>
                  <a:prstClr val="white"/>
                </a:solidFill>
                <a:latin typeface="맑은 고딕"/>
                <a:ea typeface="맑은 고딕"/>
              </a:rPr>
              <a:t> </a:t>
            </a:r>
            <a:r>
              <a:rPr kumimoji="0" lang="ko-KR" altLang="en-US" sz="2000" b="1" dirty="0" err="1">
                <a:solidFill>
                  <a:prstClr val="white"/>
                </a:solidFill>
                <a:latin typeface="맑은 고딕"/>
                <a:ea typeface="맑은 고딕"/>
              </a:rPr>
              <a:t>행복론</a:t>
            </a:r>
            <a:r>
              <a:rPr kumimoji="0" lang="ko-KR" altLang="en-US" sz="2000" b="1" dirty="0">
                <a:solidFill>
                  <a:prstClr val="white"/>
                </a:solidFill>
                <a:latin typeface="맑은 고딕"/>
                <a:ea typeface="맑은 고딕"/>
              </a:rPr>
              <a:t> </a:t>
            </a:r>
          </a:p>
        </p:txBody>
      </p:sp>
      <p:pic>
        <p:nvPicPr>
          <p:cNvPr id="21" name="그림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453336"/>
            <a:ext cx="864096" cy="246998"/>
          </a:xfrm>
          <a:prstGeom prst="rect">
            <a:avLst/>
          </a:prstGeom>
        </p:spPr>
      </p:pic>
      <p:cxnSp>
        <p:nvCxnSpPr>
          <p:cNvPr id="3" name="직선 연결선 2"/>
          <p:cNvCxnSpPr/>
          <p:nvPr/>
        </p:nvCxnSpPr>
        <p:spPr>
          <a:xfrm>
            <a:off x="8892480" y="1124744"/>
            <a:ext cx="25152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834424" y="878523"/>
            <a:ext cx="255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 smtClean="0"/>
              <a:t>2</a:t>
            </a:r>
            <a:endParaRPr lang="ko-KR" alt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모서리가 둥근 직사각형 4"/>
          <p:cNvSpPr/>
          <p:nvPr/>
        </p:nvSpPr>
        <p:spPr>
          <a:xfrm>
            <a:off x="736501" y="1800814"/>
            <a:ext cx="6643811" cy="576263"/>
          </a:xfrm>
          <a:prstGeom prst="roundRect">
            <a:avLst>
              <a:gd name="adj" fmla="val 0"/>
            </a:avLst>
          </a:prstGeom>
          <a:gradFill flip="none" rotWithShape="0">
            <a:gsLst>
              <a:gs pos="0">
                <a:schemeClr val="bg1">
                  <a:lumMod val="95000"/>
                  <a:alpha val="76000"/>
                </a:schemeClr>
              </a:gs>
              <a:gs pos="78000">
                <a:schemeClr val="bg1"/>
              </a:gs>
            </a:gsLst>
            <a:lin ang="16800000" scaled="0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prstClr val="white"/>
              </a:solidFill>
            </a:endParaRPr>
          </a:p>
        </p:txBody>
      </p:sp>
      <p:grpSp>
        <p:nvGrpSpPr>
          <p:cNvPr id="6" name="그룹 780"/>
          <p:cNvGrpSpPr>
            <a:grpSpLocks/>
          </p:cNvGrpSpPr>
          <p:nvPr/>
        </p:nvGrpSpPr>
        <p:grpSpPr bwMode="auto">
          <a:xfrm>
            <a:off x="688876" y="1800814"/>
            <a:ext cx="571500" cy="557213"/>
            <a:chOff x="544885" y="1888257"/>
            <a:chExt cx="570731" cy="557568"/>
          </a:xfrm>
        </p:grpSpPr>
        <p:sp>
          <p:nvSpPr>
            <p:cNvPr id="7" name="직각 삼각형 6"/>
            <p:cNvSpPr/>
            <p:nvPr/>
          </p:nvSpPr>
          <p:spPr>
            <a:xfrm rot="10800000" flipH="1">
              <a:off x="590860" y="1935912"/>
              <a:ext cx="524756" cy="509913"/>
            </a:xfrm>
            <a:prstGeom prst="rtTriangle">
              <a:avLst/>
            </a:prstGeom>
            <a:gradFill flip="none" rotWithShape="0">
              <a:gsLst>
                <a:gs pos="11000">
                  <a:schemeClr val="bg1">
                    <a:lumMod val="85000"/>
                  </a:schemeClr>
                </a:gs>
                <a:gs pos="78000">
                  <a:schemeClr val="bg1">
                    <a:lumMod val="75000"/>
                  </a:schemeClr>
                </a:gs>
              </a:gsLst>
              <a:lin ang="3000000" scaled="0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44885" y="1888257"/>
              <a:ext cx="184482" cy="30797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HY견고딕" pitchFamily="18" charset="-127"/>
                <a:cs typeface="Arial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304826" y="1937339"/>
            <a:ext cx="5816016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600" b="1" kern="0" dirty="0">
                <a:solidFill>
                  <a:schemeClr val="bg1">
                    <a:lumMod val="50000"/>
                  </a:schemeClr>
                </a:solidFill>
                <a:latin typeface="+mn-ea"/>
                <a:cs typeface="Arial" pitchFamily="34" charset="0"/>
              </a:rPr>
              <a:t>행복이란</a:t>
            </a:r>
            <a:r>
              <a:rPr lang="en-US" altLang="ko-KR" sz="1600" b="1" kern="0" dirty="0">
                <a:solidFill>
                  <a:schemeClr val="bg1">
                    <a:lumMod val="50000"/>
                  </a:schemeClr>
                </a:solidFill>
                <a:latin typeface="+mn-ea"/>
                <a:cs typeface="Arial" pitchFamily="34" charset="0"/>
              </a:rPr>
              <a:t>, </a:t>
            </a:r>
            <a:r>
              <a:rPr lang="ko-KR" altLang="en-US" sz="1600" b="1" kern="0" dirty="0">
                <a:solidFill>
                  <a:schemeClr val="bg1">
                    <a:lumMod val="50000"/>
                  </a:schemeClr>
                </a:solidFill>
                <a:latin typeface="+mn-ea"/>
                <a:cs typeface="Arial" pitchFamily="34" charset="0"/>
              </a:rPr>
              <a:t>욕구하는 것이 성취</a:t>
            </a:r>
            <a:r>
              <a:rPr lang="en-US" altLang="ko-KR" sz="1600" b="1" kern="0" dirty="0">
                <a:solidFill>
                  <a:schemeClr val="bg1">
                    <a:lumMod val="50000"/>
                  </a:schemeClr>
                </a:solidFill>
                <a:latin typeface="+mn-ea"/>
                <a:cs typeface="Arial" pitchFamily="34" charset="0"/>
              </a:rPr>
              <a:t>(</a:t>
            </a:r>
            <a:r>
              <a:rPr lang="ko-KR" altLang="en-US" sz="1600" b="1" kern="0" dirty="0">
                <a:solidFill>
                  <a:schemeClr val="bg1">
                    <a:lumMod val="50000"/>
                  </a:schemeClr>
                </a:solidFill>
                <a:latin typeface="+mn-ea"/>
                <a:cs typeface="Arial" pitchFamily="34" charset="0"/>
              </a:rPr>
              <a:t>소유</a:t>
            </a:r>
            <a:r>
              <a:rPr lang="en-US" altLang="ko-KR" sz="1600" b="1" kern="0" dirty="0">
                <a:solidFill>
                  <a:schemeClr val="bg1">
                    <a:lumMod val="50000"/>
                  </a:schemeClr>
                </a:solidFill>
                <a:latin typeface="+mn-ea"/>
                <a:cs typeface="Arial" pitchFamily="34" charset="0"/>
              </a:rPr>
              <a:t>)</a:t>
            </a:r>
            <a:r>
              <a:rPr lang="ko-KR" altLang="en-US" sz="1600" b="1" kern="0" dirty="0">
                <a:solidFill>
                  <a:schemeClr val="bg1">
                    <a:lumMod val="50000"/>
                  </a:schemeClr>
                </a:solidFill>
                <a:latin typeface="+mn-ea"/>
                <a:cs typeface="Arial" pitchFamily="34" charset="0"/>
              </a:rPr>
              <a:t>될 때 일어나는 좋은 느낌</a:t>
            </a:r>
          </a:p>
        </p:txBody>
      </p:sp>
      <p:sp>
        <p:nvSpPr>
          <p:cNvPr id="10" name="모서리가 둥근 직사각형 9"/>
          <p:cNvSpPr/>
          <p:nvPr/>
        </p:nvSpPr>
        <p:spPr bwMode="auto">
          <a:xfrm>
            <a:off x="594970" y="836712"/>
            <a:ext cx="4049038" cy="676070"/>
          </a:xfrm>
          <a:prstGeom prst="roundRect">
            <a:avLst>
              <a:gd name="adj" fmla="val 50000"/>
            </a:avLst>
          </a:prstGeom>
          <a:blipFill>
            <a:blip r:embed="rId3" cstate="print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solidFill>
                <a:srgbClr val="FF0000"/>
              </a:solidFill>
            </a:endParaRPr>
          </a:p>
        </p:txBody>
      </p: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899592" y="961683"/>
            <a:ext cx="337585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lvl="0" algn="ctr" eaLnBrk="1" hangingPunct="1"/>
            <a:r>
              <a:rPr kumimoji="0" lang="ko-KR" altLang="en-US" sz="2000" b="1" dirty="0" err="1">
                <a:solidFill>
                  <a:prstClr val="white"/>
                </a:solidFill>
                <a:latin typeface="맑은 고딕"/>
                <a:ea typeface="맑은 고딕"/>
              </a:rPr>
              <a:t>동사섭의</a:t>
            </a:r>
            <a:r>
              <a:rPr kumimoji="0" lang="ko-KR" altLang="en-US" sz="2000" b="1" dirty="0">
                <a:solidFill>
                  <a:prstClr val="white"/>
                </a:solidFill>
                <a:latin typeface="맑은 고딕"/>
                <a:ea typeface="맑은 고딕"/>
              </a:rPr>
              <a:t> </a:t>
            </a:r>
            <a:r>
              <a:rPr kumimoji="0" lang="ko-KR" altLang="en-US" sz="2000" b="1" dirty="0" err="1">
                <a:solidFill>
                  <a:prstClr val="white"/>
                </a:solidFill>
                <a:latin typeface="맑은 고딕"/>
                <a:ea typeface="맑은 고딕"/>
              </a:rPr>
              <a:t>행복론</a:t>
            </a:r>
            <a:r>
              <a:rPr kumimoji="0" lang="ko-KR" altLang="en-US" sz="2000" b="1" dirty="0">
                <a:solidFill>
                  <a:prstClr val="white"/>
                </a:solidFill>
                <a:latin typeface="맑은 고딕"/>
                <a:ea typeface="맑은 고딕"/>
              </a:rPr>
              <a:t> </a:t>
            </a:r>
          </a:p>
        </p:txBody>
      </p:sp>
      <p:pic>
        <p:nvPicPr>
          <p:cNvPr id="21" name="그림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453336"/>
            <a:ext cx="864096" cy="246998"/>
          </a:xfrm>
          <a:prstGeom prst="rect">
            <a:avLst/>
          </a:prstGeom>
        </p:spPr>
      </p:pic>
      <p:cxnSp>
        <p:nvCxnSpPr>
          <p:cNvPr id="12" name="직선 연결선 11"/>
          <p:cNvCxnSpPr/>
          <p:nvPr/>
        </p:nvCxnSpPr>
        <p:spPr>
          <a:xfrm>
            <a:off x="8892480" y="1124744"/>
            <a:ext cx="25152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834424" y="878523"/>
            <a:ext cx="255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 smtClean="0"/>
              <a:t>3</a:t>
            </a:r>
            <a:endParaRPr lang="ko-K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93375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 bwMode="auto">
          <a:xfrm>
            <a:off x="772166" y="1837851"/>
            <a:ext cx="7632848" cy="4399461"/>
          </a:xfrm>
          <a:prstGeom prst="rect">
            <a:avLst/>
          </a:prstGeom>
          <a:gradFill flip="none" rotWithShape="1">
            <a:gsLst>
              <a:gs pos="24000">
                <a:schemeClr val="accent1">
                  <a:lumMod val="20000"/>
                  <a:lumOff val="80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400"/>
          </a:p>
        </p:txBody>
      </p:sp>
      <p:pic>
        <p:nvPicPr>
          <p:cNvPr id="24" name="그림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879048"/>
            <a:ext cx="3324200" cy="2227215"/>
          </a:xfrm>
          <a:prstGeom prst="rect">
            <a:avLst/>
          </a:prstGeom>
          <a:ln>
            <a:solidFill>
              <a:schemeClr val="bg1"/>
            </a:solidFill>
          </a:ln>
        </p:spPr>
      </p:pic>
      <p:grpSp>
        <p:nvGrpSpPr>
          <p:cNvPr id="3" name="그룹 2"/>
          <p:cNvGrpSpPr/>
          <p:nvPr/>
        </p:nvGrpSpPr>
        <p:grpSpPr>
          <a:xfrm>
            <a:off x="1043608" y="2289646"/>
            <a:ext cx="4680520" cy="2579514"/>
            <a:chOff x="1043608" y="2289646"/>
            <a:chExt cx="4680520" cy="2579514"/>
          </a:xfrm>
        </p:grpSpPr>
        <p:grpSp>
          <p:nvGrpSpPr>
            <p:cNvPr id="25" name="그룹 232"/>
            <p:cNvGrpSpPr>
              <a:grpSpLocks/>
            </p:cNvGrpSpPr>
            <p:nvPr/>
          </p:nvGrpSpPr>
          <p:grpSpPr bwMode="auto">
            <a:xfrm>
              <a:off x="1250107" y="2937884"/>
              <a:ext cx="4201741" cy="1931276"/>
              <a:chOff x="949338" y="7528348"/>
              <a:chExt cx="1902102" cy="592982"/>
            </a:xfrm>
          </p:grpSpPr>
          <p:sp>
            <p:nvSpPr>
              <p:cNvPr id="26" name="직사각형 25"/>
              <p:cNvSpPr/>
              <p:nvPr/>
            </p:nvSpPr>
            <p:spPr>
              <a:xfrm>
                <a:off x="1028973" y="7528348"/>
                <a:ext cx="1802773" cy="51123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scene3d>
                <a:camera prst="perspectiveRelaxedModerately" fov="7200000">
                  <a:rot lat="17699977" lon="0" rev="0"/>
                </a:camera>
                <a:lightRig rig="balanced" dir="t"/>
              </a:scene3d>
              <a:sp3d extrusionH="254000">
                <a:bevelT w="25400" h="25400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1400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949338" y="7909551"/>
                <a:ext cx="1902102" cy="211779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en-US" altLang="ko-KR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Black" pitchFamily="34" charset="0"/>
                  <a:ea typeface="HY견고딕" pitchFamily="18" charset="-127"/>
                  <a:cs typeface="Arial" pitchFamily="34" charset="0"/>
                </a:endParaRPr>
              </a:p>
            </p:txBody>
          </p:sp>
        </p:grpSp>
        <p:sp>
          <p:nvSpPr>
            <p:cNvPr id="31" name="모서리가 둥근 직사각형 30"/>
            <p:cNvSpPr/>
            <p:nvPr/>
          </p:nvSpPr>
          <p:spPr>
            <a:xfrm>
              <a:off x="1043608" y="2289646"/>
              <a:ext cx="4680520" cy="1747935"/>
            </a:xfrm>
            <a:prstGeom prst="roundRect">
              <a:avLst>
                <a:gd name="adj" fmla="val 4243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27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200"/>
            </a:p>
          </p:txBody>
        </p:sp>
      </p:grpSp>
      <p:sp>
        <p:nvSpPr>
          <p:cNvPr id="10" name="모서리가 둥근 직사각형 9"/>
          <p:cNvSpPr/>
          <p:nvPr/>
        </p:nvSpPr>
        <p:spPr bwMode="auto">
          <a:xfrm>
            <a:off x="594970" y="1312770"/>
            <a:ext cx="4049038" cy="676070"/>
          </a:xfrm>
          <a:prstGeom prst="roundRect">
            <a:avLst>
              <a:gd name="adj" fmla="val 50000"/>
            </a:avLst>
          </a:prstGeom>
          <a:blipFill>
            <a:blip r:embed="rId3" cstate="print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solidFill>
                <a:srgbClr val="FF0000"/>
              </a:solidFill>
            </a:endParaRPr>
          </a:p>
        </p:txBody>
      </p: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899592" y="1437741"/>
            <a:ext cx="337585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lvl="0" algn="ctr" eaLnBrk="1" hangingPunct="1"/>
            <a:r>
              <a:rPr kumimoji="0" lang="ko-KR" altLang="en-US" sz="2000" b="1" dirty="0">
                <a:solidFill>
                  <a:prstClr val="white"/>
                </a:solidFill>
                <a:latin typeface="맑은 고딕"/>
                <a:ea typeface="맑은 고딕"/>
              </a:rPr>
              <a:t>행복 공식</a:t>
            </a:r>
          </a:p>
        </p:txBody>
      </p:sp>
      <p:pic>
        <p:nvPicPr>
          <p:cNvPr id="21" name="그림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453336"/>
            <a:ext cx="864096" cy="246998"/>
          </a:xfrm>
          <a:prstGeom prst="rect">
            <a:avLst/>
          </a:prstGeom>
        </p:spPr>
      </p:pic>
      <p:grpSp>
        <p:nvGrpSpPr>
          <p:cNvPr id="2" name="그룹 1"/>
          <p:cNvGrpSpPr/>
          <p:nvPr/>
        </p:nvGrpSpPr>
        <p:grpSpPr>
          <a:xfrm>
            <a:off x="1148406" y="2203921"/>
            <a:ext cx="4297215" cy="1787426"/>
            <a:chOff x="1138881" y="2289646"/>
            <a:chExt cx="4297215" cy="1787426"/>
          </a:xfrm>
        </p:grpSpPr>
        <p:sp>
          <p:nvSpPr>
            <p:cNvPr id="19" name="직사각형 18"/>
            <p:cNvSpPr/>
            <p:nvPr/>
          </p:nvSpPr>
          <p:spPr>
            <a:xfrm>
              <a:off x="3793652" y="3153742"/>
              <a:ext cx="1569660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5400" b="1" dirty="0" smtClean="0"/>
                <a:t>욕구</a:t>
              </a:r>
              <a:endParaRPr lang="ko-KR" altLang="en-US" sz="5400" b="1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708541" y="2656334"/>
              <a:ext cx="723275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0" dirty="0" smtClean="0"/>
                <a:t>=</a:t>
              </a:r>
              <a:endParaRPr lang="ko-KR" altLang="en-US" sz="6000" dirty="0"/>
            </a:p>
          </p:txBody>
        </p:sp>
        <p:cxnSp>
          <p:nvCxnSpPr>
            <p:cNvPr id="22" name="직선 연결선 21"/>
            <p:cNvCxnSpPr/>
            <p:nvPr/>
          </p:nvCxnSpPr>
          <p:spPr>
            <a:xfrm>
              <a:off x="3716653" y="3241690"/>
              <a:ext cx="171944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직사각형 22"/>
            <p:cNvSpPr/>
            <p:nvPr/>
          </p:nvSpPr>
          <p:spPr>
            <a:xfrm>
              <a:off x="3783513" y="2289646"/>
              <a:ext cx="1569660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5400" b="1" dirty="0" smtClean="0"/>
                <a:t>소유</a:t>
              </a:r>
              <a:endParaRPr lang="ko-KR" altLang="en-US" sz="5400" b="1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138881" y="2735019"/>
              <a:ext cx="156966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5400" b="1" dirty="0" smtClean="0"/>
                <a:t>행복</a:t>
              </a:r>
              <a:endParaRPr lang="ko-KR" altLang="en-US" sz="5400" b="1" dirty="0"/>
            </a:p>
          </p:txBody>
        </p:sp>
      </p:grpSp>
      <p:cxnSp>
        <p:nvCxnSpPr>
          <p:cNvPr id="27" name="직선 연결선 26"/>
          <p:cNvCxnSpPr/>
          <p:nvPr/>
        </p:nvCxnSpPr>
        <p:spPr>
          <a:xfrm>
            <a:off x="8892480" y="1124744"/>
            <a:ext cx="25152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8834424" y="878523"/>
            <a:ext cx="255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 smtClean="0"/>
              <a:t>4</a:t>
            </a:r>
            <a:endParaRPr lang="ko-K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122307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65"/>
          <a:stretch/>
        </p:blipFill>
        <p:spPr bwMode="auto">
          <a:xfrm>
            <a:off x="4242" y="0"/>
            <a:ext cx="913975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모서리가 둥근 직사각형 9"/>
          <p:cNvSpPr/>
          <p:nvPr/>
        </p:nvSpPr>
        <p:spPr bwMode="auto">
          <a:xfrm>
            <a:off x="594970" y="3098920"/>
            <a:ext cx="3761006" cy="676070"/>
          </a:xfrm>
          <a:prstGeom prst="roundRect">
            <a:avLst>
              <a:gd name="adj" fmla="val 50000"/>
            </a:avLst>
          </a:prstGeom>
          <a:blipFill>
            <a:blip r:embed="rId3" cstate="print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solidFill>
                <a:srgbClr val="FF0000"/>
              </a:solidFill>
            </a:endParaRPr>
          </a:p>
        </p:txBody>
      </p:sp>
      <p:sp>
        <p:nvSpPr>
          <p:cNvPr id="12" name="직사각형 11"/>
          <p:cNvSpPr/>
          <p:nvPr/>
        </p:nvSpPr>
        <p:spPr bwMode="auto">
          <a:xfrm>
            <a:off x="772166" y="3573016"/>
            <a:ext cx="7632848" cy="2664296"/>
          </a:xfrm>
          <a:prstGeom prst="rect">
            <a:avLst/>
          </a:prstGeom>
          <a:gradFill flip="none" rotWithShape="1">
            <a:gsLst>
              <a:gs pos="24000">
                <a:schemeClr val="accent1">
                  <a:lumMod val="20000"/>
                  <a:lumOff val="80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400"/>
          </a:p>
        </p:txBody>
      </p:sp>
      <p:sp>
        <p:nvSpPr>
          <p:cNvPr id="17" name="TextBox 16"/>
          <p:cNvSpPr txBox="1"/>
          <p:nvPr/>
        </p:nvSpPr>
        <p:spPr>
          <a:xfrm>
            <a:off x="3306643" y="4485779"/>
            <a:ext cx="3967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/>
              <a:t>미래형 소유 </a:t>
            </a:r>
            <a:r>
              <a:rPr lang="en-US" altLang="ko-KR" b="1" dirty="0"/>
              <a:t>: </a:t>
            </a:r>
            <a:r>
              <a:rPr lang="ko-KR" altLang="en-US" b="1" dirty="0"/>
              <a:t>미래에 소유되어 질 것</a:t>
            </a:r>
            <a:endParaRPr lang="ko-KR" altLang="en-US" dirty="0"/>
          </a:p>
        </p:txBody>
      </p:sp>
      <p:cxnSp>
        <p:nvCxnSpPr>
          <p:cNvPr id="18" name="Shape 8"/>
          <p:cNvCxnSpPr>
            <a:endCxn id="17" idx="1"/>
          </p:cNvCxnSpPr>
          <p:nvPr/>
        </p:nvCxnSpPr>
        <p:spPr>
          <a:xfrm rot="16200000" flipH="1">
            <a:off x="2498876" y="3862678"/>
            <a:ext cx="895454" cy="720080"/>
          </a:xfrm>
          <a:prstGeom prst="bentConnector2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hape 9"/>
          <p:cNvCxnSpPr/>
          <p:nvPr/>
        </p:nvCxnSpPr>
        <p:spPr>
          <a:xfrm rot="16200000" flipH="1">
            <a:off x="1978271" y="4383283"/>
            <a:ext cx="1936665" cy="720080"/>
          </a:xfrm>
          <a:prstGeom prst="bentConnector2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329488" y="5507940"/>
            <a:ext cx="4520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완료형 </a:t>
            </a:r>
            <a:r>
              <a:rPr lang="ko-KR" altLang="en-US" b="1" dirty="0"/>
              <a:t>소유 </a:t>
            </a:r>
            <a:r>
              <a:rPr lang="en-US" altLang="ko-KR" b="1" dirty="0"/>
              <a:t>: </a:t>
            </a:r>
            <a:r>
              <a:rPr lang="ko-KR" altLang="en-US" b="1" dirty="0"/>
              <a:t>이미 소유하고 </a:t>
            </a:r>
            <a:r>
              <a:rPr lang="ko-KR" altLang="en-US" b="1" dirty="0" smtClean="0"/>
              <a:t>있는 것 </a:t>
            </a:r>
            <a:endParaRPr lang="ko-KR" altLang="en-US" b="1" dirty="0"/>
          </a:p>
        </p:txBody>
      </p: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827584" y="3223891"/>
            <a:ext cx="337585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lvl="0" algn="ctr" eaLnBrk="1" hangingPunct="1"/>
            <a:r>
              <a:rPr kumimoji="0" lang="ko-KR" altLang="en-US" sz="2000" b="1" dirty="0">
                <a:solidFill>
                  <a:prstClr val="white"/>
                </a:solidFill>
                <a:latin typeface="맑은 고딕"/>
                <a:ea typeface="맑은 고딕"/>
              </a:rPr>
              <a:t>소유</a:t>
            </a:r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444499"/>
            <a:ext cx="864096" cy="246998"/>
          </a:xfrm>
          <a:prstGeom prst="rect">
            <a:avLst/>
          </a:prstGeom>
        </p:spPr>
      </p:pic>
      <p:cxnSp>
        <p:nvCxnSpPr>
          <p:cNvPr id="14" name="직선 연결선 13"/>
          <p:cNvCxnSpPr/>
          <p:nvPr/>
        </p:nvCxnSpPr>
        <p:spPr>
          <a:xfrm>
            <a:off x="8892480" y="1124744"/>
            <a:ext cx="25152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834424" y="878523"/>
            <a:ext cx="255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 smtClean="0"/>
              <a:t>5</a:t>
            </a:r>
            <a:endParaRPr lang="ko-K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64332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3" r="4553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모서리가 둥근 직사각형 9"/>
          <p:cNvSpPr/>
          <p:nvPr/>
        </p:nvSpPr>
        <p:spPr bwMode="auto">
          <a:xfrm>
            <a:off x="594970" y="1312770"/>
            <a:ext cx="4049038" cy="676070"/>
          </a:xfrm>
          <a:prstGeom prst="roundRect">
            <a:avLst>
              <a:gd name="adj" fmla="val 50000"/>
            </a:avLst>
          </a:prstGeom>
          <a:blipFill>
            <a:blip r:embed="rId3" cstate="print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solidFill>
                <a:srgbClr val="FF0000"/>
              </a:solidFill>
            </a:endParaRPr>
          </a:p>
        </p:txBody>
      </p: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899592" y="1437741"/>
            <a:ext cx="337585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lvl="0" algn="ctr" eaLnBrk="1" hangingPunct="1"/>
            <a:r>
              <a:rPr kumimoji="0" lang="ko-KR" altLang="en-US" sz="2000" b="1" dirty="0">
                <a:solidFill>
                  <a:prstClr val="white"/>
                </a:solidFill>
                <a:latin typeface="맑은 고딕"/>
                <a:ea typeface="맑은 고딕"/>
              </a:rPr>
              <a:t>욕구</a:t>
            </a:r>
          </a:p>
        </p:txBody>
      </p:sp>
      <p:pic>
        <p:nvPicPr>
          <p:cNvPr id="21" name="그림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453336"/>
            <a:ext cx="864096" cy="246998"/>
          </a:xfrm>
          <a:prstGeom prst="rect">
            <a:avLst/>
          </a:prstGeom>
        </p:spPr>
      </p:pic>
      <p:sp>
        <p:nvSpPr>
          <p:cNvPr id="12" name="직사각형 11"/>
          <p:cNvSpPr/>
          <p:nvPr/>
        </p:nvSpPr>
        <p:spPr bwMode="auto">
          <a:xfrm>
            <a:off x="772166" y="1837851"/>
            <a:ext cx="7632848" cy="3679381"/>
          </a:xfrm>
          <a:prstGeom prst="rect">
            <a:avLst/>
          </a:prstGeom>
          <a:gradFill flip="none" rotWithShape="1">
            <a:gsLst>
              <a:gs pos="24000">
                <a:schemeClr val="accent1">
                  <a:lumMod val="20000"/>
                  <a:lumOff val="80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400"/>
          </a:p>
        </p:txBody>
      </p:sp>
      <p:sp>
        <p:nvSpPr>
          <p:cNvPr id="13" name="TextBox 12"/>
          <p:cNvSpPr txBox="1"/>
          <p:nvPr/>
        </p:nvSpPr>
        <p:spPr>
          <a:xfrm>
            <a:off x="1763688" y="2564904"/>
            <a:ext cx="2919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err="1"/>
              <a:t>니즈</a:t>
            </a:r>
            <a:r>
              <a:rPr lang="en-US" altLang="ko-KR" b="1" dirty="0"/>
              <a:t>(needs) : </a:t>
            </a:r>
            <a:r>
              <a:rPr lang="ko-KR" altLang="en-US" b="1" dirty="0"/>
              <a:t>필요한 것들</a:t>
            </a:r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763688" y="3606115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/>
              <a:t>desire: </a:t>
            </a:r>
            <a:r>
              <a:rPr lang="ko-KR" altLang="en-US" b="1" dirty="0"/>
              <a:t>필요한 것들을 요청하는 마음</a:t>
            </a:r>
          </a:p>
        </p:txBody>
      </p:sp>
      <p:cxnSp>
        <p:nvCxnSpPr>
          <p:cNvPr id="15" name="꺾인 연결선 14"/>
          <p:cNvCxnSpPr>
            <a:stCxn id="13" idx="1"/>
            <a:endCxn id="14" idx="1"/>
          </p:cNvCxnSpPr>
          <p:nvPr/>
        </p:nvCxnSpPr>
        <p:spPr>
          <a:xfrm rot="10800000" flipV="1">
            <a:off x="1763688" y="2749569"/>
            <a:ext cx="12700" cy="1041211"/>
          </a:xfrm>
          <a:prstGeom prst="bentConnector3">
            <a:avLst>
              <a:gd name="adj1" fmla="val 180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/>
          <p:cNvCxnSpPr/>
          <p:nvPr/>
        </p:nvCxnSpPr>
        <p:spPr>
          <a:xfrm>
            <a:off x="8892480" y="1124744"/>
            <a:ext cx="25152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8834424" y="878523"/>
            <a:ext cx="255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 smtClean="0"/>
              <a:t>6</a:t>
            </a:r>
            <a:endParaRPr lang="ko-K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335391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74" b="5025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모서리가 둥근 직사각형 9"/>
          <p:cNvSpPr/>
          <p:nvPr/>
        </p:nvSpPr>
        <p:spPr bwMode="auto">
          <a:xfrm>
            <a:off x="594970" y="1647016"/>
            <a:ext cx="4049038" cy="676070"/>
          </a:xfrm>
          <a:prstGeom prst="roundRect">
            <a:avLst>
              <a:gd name="adj" fmla="val 50000"/>
            </a:avLst>
          </a:prstGeom>
          <a:blipFill>
            <a:blip r:embed="rId3" cstate="print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solidFill>
                <a:srgbClr val="FF0000"/>
              </a:solidFill>
            </a:endParaRPr>
          </a:p>
        </p:txBody>
      </p: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899592" y="1771987"/>
            <a:ext cx="337585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lvl="0" algn="ctr" eaLnBrk="1" hangingPunct="1"/>
            <a:r>
              <a:rPr kumimoji="0" lang="ko-KR" altLang="en-US" sz="2000" b="1" dirty="0" err="1">
                <a:solidFill>
                  <a:prstClr val="white"/>
                </a:solidFill>
                <a:latin typeface="맑은 고딕"/>
                <a:ea typeface="맑은 고딕"/>
              </a:rPr>
              <a:t>동사섭의</a:t>
            </a:r>
            <a:r>
              <a:rPr kumimoji="0" lang="ko-KR" altLang="en-US" sz="2000" b="1" dirty="0">
                <a:solidFill>
                  <a:prstClr val="white"/>
                </a:solidFill>
                <a:latin typeface="맑은 고딕"/>
                <a:ea typeface="맑은 고딕"/>
              </a:rPr>
              <a:t> </a:t>
            </a:r>
            <a:r>
              <a:rPr kumimoji="0" lang="ko-KR" altLang="en-US" sz="2000" b="1" dirty="0" err="1" smtClean="0">
                <a:solidFill>
                  <a:prstClr val="white"/>
                </a:solidFill>
                <a:latin typeface="맑은 고딕"/>
                <a:ea typeface="맑은 고딕"/>
              </a:rPr>
              <a:t>행복론</a:t>
            </a:r>
            <a:endParaRPr kumimoji="0" lang="ko-KR" altLang="en-US" sz="2000" b="1" dirty="0">
              <a:solidFill>
                <a:prstClr val="white"/>
              </a:solidFill>
              <a:latin typeface="맑은 고딕"/>
              <a:ea typeface="맑은 고딕"/>
            </a:endParaRPr>
          </a:p>
        </p:txBody>
      </p:sp>
      <p:sp>
        <p:nvSpPr>
          <p:cNvPr id="12" name="직사각형 11"/>
          <p:cNvSpPr/>
          <p:nvPr/>
        </p:nvSpPr>
        <p:spPr bwMode="auto">
          <a:xfrm>
            <a:off x="772166" y="1837851"/>
            <a:ext cx="7632848" cy="3967413"/>
          </a:xfrm>
          <a:prstGeom prst="rect">
            <a:avLst/>
          </a:prstGeom>
          <a:gradFill flip="none" rotWithShape="1">
            <a:gsLst>
              <a:gs pos="24000">
                <a:schemeClr val="accent1">
                  <a:lumMod val="20000"/>
                  <a:lumOff val="80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400"/>
          </a:p>
        </p:txBody>
      </p:sp>
      <p:sp>
        <p:nvSpPr>
          <p:cNvPr id="9" name="TextBox 8"/>
          <p:cNvSpPr txBox="1"/>
          <p:nvPr/>
        </p:nvSpPr>
        <p:spPr>
          <a:xfrm>
            <a:off x="2771801" y="2730986"/>
            <a:ext cx="43204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구현 </a:t>
            </a:r>
            <a:r>
              <a:rPr lang="ko-KR" altLang="en-US" b="1" dirty="0" err="1" smtClean="0"/>
              <a:t>행복론</a:t>
            </a:r>
            <a:r>
              <a:rPr lang="en-US" altLang="ko-KR" b="1" dirty="0" smtClean="0"/>
              <a:t>: 『</a:t>
            </a:r>
            <a:r>
              <a:rPr lang="ko-KR" altLang="en-US" dirty="0" smtClean="0"/>
              <a:t>욕구하는 것을 성취</a:t>
            </a:r>
            <a:r>
              <a:rPr lang="en-US" altLang="ko-KR" dirty="0" smtClean="0"/>
              <a:t>』</a:t>
            </a:r>
            <a:r>
              <a:rPr lang="ko-KR" altLang="en-US" dirty="0" smtClean="0"/>
              <a:t>하여 행복해지는 것</a:t>
            </a:r>
            <a:endParaRPr lang="ko-KR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771801" y="3568947"/>
            <a:ext cx="43204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지족 </a:t>
            </a:r>
            <a:r>
              <a:rPr lang="ko-KR" altLang="en-US" b="1" dirty="0" err="1" smtClean="0"/>
              <a:t>행복론</a:t>
            </a:r>
            <a:r>
              <a:rPr lang="en-US" altLang="ko-KR" b="1" dirty="0" smtClean="0"/>
              <a:t>: 『</a:t>
            </a:r>
            <a:r>
              <a:rPr lang="ko-KR" altLang="en-US" b="1" dirty="0" smtClean="0"/>
              <a:t>이미 넘치는 행복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넘치는 소유 속에 있음이란 깨달음</a:t>
            </a:r>
            <a:r>
              <a:rPr lang="en-US" altLang="ko-KR" b="1" dirty="0" smtClean="0"/>
              <a:t>』</a:t>
            </a:r>
            <a:r>
              <a:rPr lang="ko-KR" altLang="en-US" b="1" dirty="0" smtClean="0"/>
              <a:t>을 통한 </a:t>
            </a:r>
            <a:r>
              <a:rPr lang="ko-KR" altLang="en-US" b="1" dirty="0" err="1" smtClean="0"/>
              <a:t>행복론</a:t>
            </a:r>
            <a:endParaRPr lang="ko-KR" alt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771801" y="4581128"/>
            <a:ext cx="46805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초월 </a:t>
            </a:r>
            <a:r>
              <a:rPr lang="ko-KR" altLang="en-US" b="1" dirty="0" err="1" smtClean="0"/>
              <a:t>행복론</a:t>
            </a:r>
            <a:r>
              <a:rPr lang="ko-KR" altLang="en-US" b="1" dirty="0" smtClean="0"/>
              <a:t> </a:t>
            </a:r>
            <a:r>
              <a:rPr lang="en-US" altLang="ko-KR" b="1" dirty="0" smtClean="0"/>
              <a:t>: </a:t>
            </a:r>
            <a:r>
              <a:rPr lang="ko-KR" altLang="en-US" b="1" dirty="0"/>
              <a:t> </a:t>
            </a:r>
            <a:r>
              <a:rPr lang="en-US" altLang="ko-KR" dirty="0"/>
              <a:t>『</a:t>
            </a:r>
            <a:r>
              <a:rPr lang="ko-KR" altLang="en-US" dirty="0"/>
              <a:t>욕구 주체인 나도 욕구 대상인 </a:t>
            </a:r>
            <a:r>
              <a:rPr lang="ko-KR" altLang="en-US" dirty="0" err="1"/>
              <a:t>니즈들도</a:t>
            </a:r>
            <a:r>
              <a:rPr lang="ko-KR" altLang="en-US" dirty="0"/>
              <a:t> 본래 </a:t>
            </a:r>
            <a:r>
              <a:rPr lang="ko-KR" altLang="en-US" dirty="0" smtClean="0"/>
              <a:t>없음이란 깨달음</a:t>
            </a:r>
            <a:r>
              <a:rPr lang="en-US" altLang="ko-KR" dirty="0" smtClean="0"/>
              <a:t>』</a:t>
            </a:r>
            <a:r>
              <a:rPr lang="ko-KR" altLang="en-US" dirty="0" smtClean="0"/>
              <a:t>을 </a:t>
            </a:r>
            <a:r>
              <a:rPr lang="ko-KR" altLang="en-US" dirty="0"/>
              <a:t>통한 </a:t>
            </a:r>
            <a:r>
              <a:rPr lang="ko-KR" altLang="en-US" dirty="0" err="1"/>
              <a:t>행복론</a:t>
            </a:r>
            <a:endParaRPr lang="ko-KR" altLang="en-US" dirty="0"/>
          </a:p>
        </p:txBody>
      </p:sp>
      <p:cxnSp>
        <p:nvCxnSpPr>
          <p:cNvPr id="18" name="Shape 8"/>
          <p:cNvCxnSpPr>
            <a:endCxn id="9" idx="1"/>
          </p:cNvCxnSpPr>
          <p:nvPr/>
        </p:nvCxnSpPr>
        <p:spPr>
          <a:xfrm rot="16200000" flipH="1">
            <a:off x="2038798" y="2321148"/>
            <a:ext cx="745925" cy="720082"/>
          </a:xfrm>
          <a:prstGeom prst="bentConnector2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hape 9"/>
          <p:cNvCxnSpPr>
            <a:endCxn id="16" idx="1"/>
          </p:cNvCxnSpPr>
          <p:nvPr/>
        </p:nvCxnSpPr>
        <p:spPr>
          <a:xfrm rot="16200000" flipH="1">
            <a:off x="1550567" y="2809378"/>
            <a:ext cx="1722386" cy="720082"/>
          </a:xfrm>
          <a:prstGeom prst="bentConnector2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hape 12"/>
          <p:cNvCxnSpPr>
            <a:endCxn id="17" idx="1"/>
          </p:cNvCxnSpPr>
          <p:nvPr/>
        </p:nvCxnSpPr>
        <p:spPr>
          <a:xfrm rot="16200000" flipH="1">
            <a:off x="1051907" y="3322898"/>
            <a:ext cx="2719707" cy="720082"/>
          </a:xfrm>
          <a:prstGeom prst="bentConnector2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그림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444499"/>
            <a:ext cx="864096" cy="246998"/>
          </a:xfrm>
          <a:prstGeom prst="rect">
            <a:avLst/>
          </a:prstGeom>
        </p:spPr>
      </p:pic>
      <p:cxnSp>
        <p:nvCxnSpPr>
          <p:cNvPr id="14" name="직선 연결선 13"/>
          <p:cNvCxnSpPr/>
          <p:nvPr/>
        </p:nvCxnSpPr>
        <p:spPr>
          <a:xfrm>
            <a:off x="8892480" y="1124744"/>
            <a:ext cx="25152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834424" y="878523"/>
            <a:ext cx="255198" cy="24622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ko-KR" sz="1000" dirty="0" smtClean="0">
                <a:solidFill>
                  <a:schemeClr val="bg1"/>
                </a:solidFill>
              </a:rPr>
              <a:t>7</a:t>
            </a:r>
            <a:endParaRPr lang="ko-KR" alt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97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82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Box 12"/>
          <p:cNvSpPr txBox="1">
            <a:spLocks noChangeArrowheads="1"/>
          </p:cNvSpPr>
          <p:nvPr/>
        </p:nvSpPr>
        <p:spPr bwMode="auto">
          <a:xfrm>
            <a:off x="3357563" y="3114675"/>
            <a:ext cx="24304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96969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ko-KR" altLang="en-US" sz="2400" dirty="0">
                <a:latin typeface="HY궁서B" pitchFamily="18" charset="-127"/>
                <a:ea typeface="HY궁서B" pitchFamily="18" charset="-127"/>
              </a:rPr>
              <a:t>감</a:t>
            </a:r>
            <a:r>
              <a:rPr lang="en-US" altLang="ko-KR" sz="2400" dirty="0">
                <a:latin typeface="HY궁서B" pitchFamily="18" charset="-127"/>
                <a:ea typeface="HY궁서B" pitchFamily="18" charset="-127"/>
              </a:rPr>
              <a:t>/</a:t>
            </a:r>
            <a:r>
              <a:rPr lang="ko-KR" altLang="en-US" sz="2400" dirty="0">
                <a:latin typeface="HY궁서B" pitchFamily="18" charset="-127"/>
                <a:ea typeface="HY궁서B" pitchFamily="18" charset="-127"/>
              </a:rPr>
              <a:t>사</a:t>
            </a:r>
            <a:r>
              <a:rPr lang="en-US" altLang="ko-KR" sz="2400" dirty="0">
                <a:latin typeface="HY궁서B" pitchFamily="18" charset="-127"/>
                <a:ea typeface="HY궁서B" pitchFamily="18" charset="-127"/>
              </a:rPr>
              <a:t>/</a:t>
            </a:r>
            <a:r>
              <a:rPr lang="ko-KR" altLang="en-US" sz="2400" dirty="0">
                <a:latin typeface="HY궁서B" pitchFamily="18" charset="-127"/>
                <a:ea typeface="HY궁서B" pitchFamily="18" charset="-127"/>
              </a:rPr>
              <a:t>합</a:t>
            </a:r>
            <a:r>
              <a:rPr lang="en-US" altLang="ko-KR" sz="2400" dirty="0">
                <a:latin typeface="HY궁서B" pitchFamily="18" charset="-127"/>
                <a:ea typeface="HY궁서B" pitchFamily="18" charset="-127"/>
              </a:rPr>
              <a:t>/</a:t>
            </a:r>
            <a:r>
              <a:rPr lang="ko-KR" altLang="en-US" sz="2400" dirty="0">
                <a:latin typeface="HY궁서B" pitchFamily="18" charset="-127"/>
                <a:ea typeface="HY궁서B" pitchFamily="18" charset="-127"/>
              </a:rPr>
              <a:t>니</a:t>
            </a:r>
            <a:r>
              <a:rPr lang="en-US" altLang="ko-KR" sz="2400" dirty="0">
                <a:latin typeface="HY궁서B" pitchFamily="18" charset="-127"/>
                <a:ea typeface="HY궁서B" pitchFamily="18" charset="-127"/>
              </a:rPr>
              <a:t>/</a:t>
            </a:r>
            <a:r>
              <a:rPr lang="ko-KR" altLang="en-US" sz="2400" dirty="0">
                <a:latin typeface="HY궁서B" pitchFamily="18" charset="-127"/>
                <a:ea typeface="HY궁서B" pitchFamily="18" charset="-127"/>
              </a:rPr>
              <a:t>다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717032"/>
            <a:ext cx="864096" cy="246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57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1321</TotalTime>
  <Words>122</Words>
  <Application>Microsoft Office PowerPoint</Application>
  <PresentationFormat>화면 슬라이드 쇼(4:3)</PresentationFormat>
  <Paragraphs>26</Paragraphs>
  <Slides>8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9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구현 행복론</dc:title>
  <dc:creator>이경수</dc:creator>
  <cp:lastModifiedBy>sinsi</cp:lastModifiedBy>
  <cp:revision>92</cp:revision>
  <cp:lastPrinted>2013-04-10T09:16:04Z</cp:lastPrinted>
  <dcterms:created xsi:type="dcterms:W3CDTF">2013-03-25T13:32:03Z</dcterms:created>
  <dcterms:modified xsi:type="dcterms:W3CDTF">2013-04-11T01:05:45Z</dcterms:modified>
</cp:coreProperties>
</file>