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1"/>
  </p:notesMasterIdLst>
  <p:sldIdLst>
    <p:sldId id="264" r:id="rId3"/>
    <p:sldId id="258" r:id="rId4"/>
    <p:sldId id="259" r:id="rId5"/>
    <p:sldId id="260" r:id="rId6"/>
    <p:sldId id="261" r:id="rId7"/>
    <p:sldId id="262" r:id="rId8"/>
    <p:sldId id="265" r:id="rId9"/>
    <p:sldId id="263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90" d="100"/>
          <a:sy n="90" d="100"/>
        </p:scale>
        <p:origin x="-180" y="-2466"/>
      </p:cViewPr>
      <p:guideLst>
        <p:guide orient="horz" pos="1389"/>
        <p:guide orient="horz" pos="845"/>
        <p:guide orient="horz" pos="482"/>
        <p:guide orient="horz" pos="1752"/>
        <p:guide orient="horz" pos="3929"/>
        <p:guide orient="horz" pos="1071"/>
        <p:guide orient="horz" pos="2387"/>
        <p:guide pos="793"/>
        <p:guide pos="2109"/>
        <p:guide pos="5511"/>
        <p:guide pos="49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나지사명상</a:t>
            </a:r>
            <a:endParaRPr lang="ko-KR" altLang="en-US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지사명상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나지사명상이란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lang="ko-KR" altLang="en-US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2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구나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겠지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감사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구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겠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지</a:t>
            </a:r>
            <a:r>
              <a:rPr lang="en-US" altLang="ko-KR" sz="1600" dirty="0" smtClean="0">
                <a:latin typeface="+mn-ea"/>
              </a:rPr>
              <a:t>-</a:t>
            </a:r>
            <a:r>
              <a:rPr lang="ko-KR" altLang="en-US" sz="1600" dirty="0" smtClean="0">
                <a:latin typeface="+mn-ea"/>
              </a:rPr>
              <a:t>감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사 </a:t>
            </a:r>
            <a:r>
              <a:rPr lang="ko-KR" altLang="en-US" sz="1600" dirty="0" smtClean="0">
                <a:latin typeface="+mn-ea"/>
              </a:rPr>
              <a:t>명상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현재의 상황을 수용하면서 집착하지 않도록 도와주는 명상 도구  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행복을 위한 명상 도구</a:t>
            </a:r>
            <a:r>
              <a:rPr lang="en-US" altLang="ko-KR" sz="1600" dirty="0" smtClean="0"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지사명상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나지사명상이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왜 필요한가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lang="ko-KR" altLang="en-US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인생이란 환경과의 마주침 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인생에서 우리가 마주치는 환경은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순경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*</a:t>
            </a:r>
            <a:r>
              <a:rPr lang="ko-KR" altLang="en-US" sz="1600" dirty="0" smtClean="0">
                <a:latin typeface="+mn-ea"/>
              </a:rPr>
              <a:t> 혹은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역경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*</a:t>
            </a:r>
            <a:r>
              <a:rPr lang="ko-KR" altLang="en-US" sz="1600" dirty="0" smtClean="0">
                <a:latin typeface="+mn-ea"/>
              </a:rPr>
              <a:t>임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같은 환경에 대해서도 역경이라고 느끼는 사람이 있는 반면 순경이라고 생각하는 사람이 있음</a:t>
            </a:r>
            <a:r>
              <a:rPr lang="en-US" altLang="ko-KR" sz="1600" dirty="0" smtClean="0"/>
              <a:t> </a:t>
            </a:r>
            <a:r>
              <a:rPr lang="ko-KR" altLang="en-US" sz="1600" dirty="0" smtClean="0">
                <a:latin typeface="+mn-ea"/>
              </a:rPr>
              <a:t> 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순경과 역경은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주관적인 판단에 의해 결정</a:t>
            </a:r>
            <a:r>
              <a:rPr lang="ko-KR" altLang="en-US" sz="1600" dirty="0" smtClean="0"/>
              <a:t>됨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인생은 순경 못지 않게 역경이 많음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err="1" smtClean="0"/>
              <a:t>나지사는</a:t>
            </a:r>
            <a:r>
              <a:rPr lang="ko-KR" altLang="en-US" sz="1600" dirty="0" smtClean="0"/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역경 극복을 위한 도구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모서리가 둥근 직사각형 15"/>
          <p:cNvSpPr/>
          <p:nvPr/>
        </p:nvSpPr>
        <p:spPr bwMode="auto">
          <a:xfrm>
            <a:off x="2124074" y="5805264"/>
            <a:ext cx="6336357" cy="64807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순경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順境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) :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편안하고 기분 좋은 환경</a:t>
            </a:r>
          </a:p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역경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逆境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) :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괴롭고 힘든 환경</a:t>
            </a:r>
            <a:endParaRPr lang="en-US" altLang="ko-KR" sz="11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지사 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나지사 명상법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아무개가 나에게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이놈아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 하는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구나</a:t>
            </a:r>
            <a:r>
              <a:rPr lang="en-US" altLang="ko-KR" sz="1600" dirty="0" smtClean="0"/>
              <a:t>.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상황에 대한 주관적인 해석을 더하지 않고 그대로 바라 봄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3" name="타원 12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구나</a:t>
            </a:r>
          </a:p>
        </p:txBody>
      </p:sp>
      <p:sp>
        <p:nvSpPr>
          <p:cNvPr id="14" name="타원 13"/>
          <p:cNvSpPr/>
          <p:nvPr/>
        </p:nvSpPr>
        <p:spPr>
          <a:xfrm>
            <a:off x="2987824" y="1772816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오각형 14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6" name="타원 15"/>
          <p:cNvSpPr/>
          <p:nvPr/>
        </p:nvSpPr>
        <p:spPr>
          <a:xfrm>
            <a:off x="1691680" y="3429000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겠지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7" name="타원 16"/>
          <p:cNvSpPr/>
          <p:nvPr/>
        </p:nvSpPr>
        <p:spPr>
          <a:xfrm>
            <a:off x="1691680" y="5157192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감사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지사 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나지사 명상법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7" name="타원 16"/>
          <p:cNvSpPr/>
          <p:nvPr/>
        </p:nvSpPr>
        <p:spPr>
          <a:xfrm>
            <a:off x="1691680" y="5157192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감사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아무개가 나에게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이놈아</a:t>
            </a:r>
            <a:r>
              <a:rPr lang="en-US" altLang="ko-KR" sz="1600" smtClean="0"/>
              <a:t>’</a:t>
            </a:r>
            <a:r>
              <a:rPr lang="ko-KR" altLang="en-US" sz="1600" smtClean="0"/>
              <a:t> 하는</a:t>
            </a:r>
            <a:r>
              <a:rPr lang="ko-KR" altLang="en-US" sz="1600" b="1" smtClean="0">
                <a:solidFill>
                  <a:schemeClr val="accent6">
                    <a:lumMod val="75000"/>
                  </a:schemeClr>
                </a:solidFill>
              </a:rPr>
              <a:t>구나</a:t>
            </a:r>
            <a:r>
              <a:rPr lang="en-US" altLang="ko-KR" sz="1600" smtClean="0"/>
              <a:t>.</a:t>
            </a:r>
            <a:r>
              <a:rPr lang="en-US" altLang="ko-KR" sz="160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상황에 대한 주관적인 해석을 더하지 않고 그대로 바라 봄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374013" y="3573016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그럴만한 </a:t>
            </a:r>
            <a:r>
              <a:rPr lang="ko-KR" altLang="en-US" sz="1600" smtClean="0"/>
              <a:t>사정이 있</a:t>
            </a:r>
            <a:r>
              <a:rPr lang="ko-KR" altLang="en-US" sz="1600" b="1" smtClean="0">
                <a:solidFill>
                  <a:schemeClr val="accent6">
                    <a:lumMod val="75000"/>
                  </a:schemeClr>
                </a:solidFill>
              </a:rPr>
              <a:t>겠지</a:t>
            </a:r>
            <a:r>
              <a:rPr lang="en-US" altLang="ko-KR" sz="1600" smtClean="0"/>
              <a:t>.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상황을 이해하려고 함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2987824" y="3501008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구나</a:t>
            </a:r>
          </a:p>
        </p:txBody>
      </p:sp>
      <p:sp useBgFill="1">
        <p:nvSpPr>
          <p:cNvPr id="23" name="타원 22"/>
          <p:cNvSpPr/>
          <p:nvPr/>
        </p:nvSpPr>
        <p:spPr>
          <a:xfrm>
            <a:off x="1691680" y="3429000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겠지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오각형 24"/>
          <p:cNvSpPr/>
          <p:nvPr/>
        </p:nvSpPr>
        <p:spPr>
          <a:xfrm flipH="1">
            <a:off x="2445213" y="342900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오각형 27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지사 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나지사 명상법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8" name="직사각형 17"/>
          <p:cNvSpPr/>
          <p:nvPr/>
        </p:nvSpPr>
        <p:spPr>
          <a:xfrm>
            <a:off x="2374013" y="1844824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아무개가 나에게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이놈아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 하는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구나</a:t>
            </a:r>
            <a:r>
              <a:rPr lang="en-US" altLang="ko-KR" sz="1600" dirty="0" smtClean="0"/>
              <a:t>.</a:t>
            </a: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상황에 대한 주관적인 해석을 더하지 않고 그대로 바라 봄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2" name="타원 21"/>
          <p:cNvSpPr/>
          <p:nvPr/>
        </p:nvSpPr>
        <p:spPr>
          <a:xfrm>
            <a:off x="1691680" y="1700808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구나</a:t>
            </a:r>
          </a:p>
        </p:txBody>
      </p:sp>
      <p:sp>
        <p:nvSpPr>
          <p:cNvPr id="28" name="오각형 27"/>
          <p:cNvSpPr/>
          <p:nvPr/>
        </p:nvSpPr>
        <p:spPr>
          <a:xfrm flipH="1">
            <a:off x="2445213" y="1700808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374013" y="3573016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그럴만한 </a:t>
            </a:r>
            <a:r>
              <a:rPr lang="ko-KR" altLang="en-US" sz="1600" smtClean="0"/>
              <a:t>사정이 있</a:t>
            </a:r>
            <a:r>
              <a:rPr lang="ko-KR" altLang="en-US" sz="1600" b="1" smtClean="0">
                <a:solidFill>
                  <a:schemeClr val="accent6">
                    <a:lumMod val="75000"/>
                  </a:schemeClr>
                </a:solidFill>
              </a:rPr>
              <a:t>겠지</a:t>
            </a:r>
            <a:r>
              <a:rPr lang="en-US" altLang="ko-KR" sz="1600" smtClean="0"/>
              <a:t>.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상황을 이해하려고 함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374013" y="5301208"/>
            <a:ext cx="6268182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이 정도로 끝내줬으니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감사</a:t>
            </a:r>
            <a:r>
              <a:rPr lang="ko-KR" altLang="en-US" sz="1600" dirty="0" smtClean="0"/>
              <a:t>하다</a:t>
            </a:r>
            <a:r>
              <a:rPr lang="en-US" altLang="ko-KR" sz="1600" dirty="0" smtClean="0"/>
              <a:t>.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상황이 더 나쁘지 않은 것에 감사함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29" name="타원 28"/>
          <p:cNvSpPr/>
          <p:nvPr/>
        </p:nvSpPr>
        <p:spPr>
          <a:xfrm>
            <a:off x="1691680" y="3429000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겠지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30" name="타원 29"/>
          <p:cNvSpPr/>
          <p:nvPr/>
        </p:nvSpPr>
        <p:spPr>
          <a:xfrm>
            <a:off x="1691680" y="5157192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감사</a:t>
            </a:r>
          </a:p>
        </p:txBody>
      </p:sp>
      <p:sp>
        <p:nvSpPr>
          <p:cNvPr id="31" name="타원 30"/>
          <p:cNvSpPr/>
          <p:nvPr/>
        </p:nvSpPr>
        <p:spPr>
          <a:xfrm>
            <a:off x="2987824" y="5229200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오각형 31"/>
          <p:cNvSpPr/>
          <p:nvPr/>
        </p:nvSpPr>
        <p:spPr>
          <a:xfrm flipH="1">
            <a:off x="2445213" y="5157192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2987824" y="3501008"/>
            <a:ext cx="914400" cy="914400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lnSpc>
                <a:spcPct val="150000"/>
              </a:lnSpc>
              <a:buClr>
                <a:srgbClr val="265DAA"/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오각형 33"/>
          <p:cNvSpPr/>
          <p:nvPr/>
        </p:nvSpPr>
        <p:spPr>
          <a:xfrm flipH="1">
            <a:off x="2445213" y="3429000"/>
            <a:ext cx="6192688" cy="288032"/>
          </a:xfrm>
          <a:prstGeom prst="homePlate">
            <a:avLst>
              <a:gd name="adj" fmla="val 433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lvl="0" indent="180975" eaLnBrk="0" latinLnBrk="0"/>
            <a:endParaRPr lang="ko-KR" altLang="en-US" sz="1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지사 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나지사 명상법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9" name="모서리가 둥근 직사각형 18"/>
          <p:cNvSpPr/>
          <p:nvPr/>
        </p:nvSpPr>
        <p:spPr bwMode="auto">
          <a:xfrm>
            <a:off x="2114030" y="2348880"/>
            <a:ext cx="6274394" cy="4248448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0" name="모서리가 둥근 직사각형 19"/>
          <p:cNvSpPr/>
          <p:nvPr/>
        </p:nvSpPr>
        <p:spPr bwMode="auto">
          <a:xfrm>
            <a:off x="2555777" y="2564944"/>
            <a:ext cx="3600399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분노 조절과 관련된 심리학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  <p:grpSp>
        <p:nvGrpSpPr>
          <p:cNvPr id="9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0" name="직사각형 9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1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195736" y="3026564"/>
            <a:ext cx="6048672" cy="3426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2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세상을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살다 보면 화가 나는 일이 많다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이러한 화를 조절하지 못하여 어려움을 겪는 사람들을 위한 분노조절 접근법들 중 하나인 인지행동치료에서는 분노 상황에서 자동적으로 일어나는 부정적 사고과정과 생각들을 바꾸는 것에 초점을 맞춘다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예를 들어 누군가 뒤에서 밀었을 때 벌컥 화가 나는 것은 </a:t>
            </a:r>
            <a:r>
              <a:rPr lang="en-US" altLang="ko-KR" sz="1200" dirty="0" smtClean="0">
                <a:latin typeface="+mn-ea"/>
              </a:rPr>
              <a:t>“</a:t>
            </a:r>
            <a:r>
              <a:rPr lang="ko-KR" altLang="en-US" sz="1200" dirty="0" smtClean="0">
                <a:latin typeface="+mn-ea"/>
              </a:rPr>
              <a:t>저런 미친 사람이 있나</a:t>
            </a:r>
            <a:r>
              <a:rPr lang="en-US" altLang="ko-KR" sz="1200" dirty="0" smtClean="0">
                <a:latin typeface="+mn-ea"/>
              </a:rPr>
              <a:t>!”, “</a:t>
            </a:r>
            <a:r>
              <a:rPr lang="ko-KR" altLang="en-US" sz="1200" dirty="0" smtClean="0">
                <a:latin typeface="+mn-ea"/>
              </a:rPr>
              <a:t>나를 </a:t>
            </a:r>
            <a:r>
              <a:rPr lang="ko-KR" altLang="en-US" sz="1200" dirty="0" err="1" smtClean="0">
                <a:latin typeface="+mn-ea"/>
              </a:rPr>
              <a:t>뭘로</a:t>
            </a:r>
            <a:r>
              <a:rPr lang="ko-KR" altLang="en-US" sz="1200" dirty="0" smtClean="0">
                <a:latin typeface="+mn-ea"/>
              </a:rPr>
              <a:t> 보는 거야</a:t>
            </a:r>
            <a:r>
              <a:rPr lang="en-US" altLang="ko-KR" sz="1200" dirty="0" smtClean="0">
                <a:latin typeface="+mn-ea"/>
              </a:rPr>
              <a:t>?” </a:t>
            </a:r>
            <a:r>
              <a:rPr lang="ko-KR" altLang="en-US" sz="1200" dirty="0" smtClean="0">
                <a:latin typeface="+mn-ea"/>
              </a:rPr>
              <a:t>등 스스로 만들어낸 생각들이 분노를 일으키게 만드는 것이다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이 때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자기도 모르게 일어나는 부정적 생각을 멈추고 그 사람이 그럴만한 사정이 있을 것이라고 이해</a:t>
            </a:r>
            <a:r>
              <a:rPr lang="ko-KR" altLang="en-US" sz="1200" dirty="0" smtClean="0">
                <a:latin typeface="+mn-ea"/>
              </a:rPr>
              <a:t>함으로써 분노가 일어나지 않거나 덜 일어날 수 있는 것이다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265113" lvl="2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분노조절과 관련된 장애를 겪지 않는 사람들에게도 이러한 접근법은 일상적인 화를 조절하는데 큰 도움이 된다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미국의 심리학자인 </a:t>
            </a:r>
            <a:r>
              <a:rPr lang="ko-KR" altLang="en-US" sz="1200" dirty="0" err="1" smtClean="0">
                <a:latin typeface="+mn-ea"/>
              </a:rPr>
              <a:t>그로스</a:t>
            </a:r>
            <a:r>
              <a:rPr lang="en-US" altLang="ko-KR" sz="1200" dirty="0" smtClean="0">
                <a:latin typeface="+mn-ea"/>
              </a:rPr>
              <a:t>(Gross)</a:t>
            </a:r>
            <a:r>
              <a:rPr lang="ko-KR" altLang="en-US" sz="1200" dirty="0" smtClean="0">
                <a:latin typeface="+mn-ea"/>
              </a:rPr>
              <a:t>의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정서조절 모델에서도 가장 좋지 않은 정서조절 전략은 이미 발생한 감정을 무조건 억누르는 방법인 반면</a:t>
            </a:r>
            <a:r>
              <a:rPr lang="en-US" altLang="ko-KR" sz="1200" dirty="0" smtClean="0">
                <a:latin typeface="+mn-ea"/>
              </a:rPr>
              <a:t>,</a:t>
            </a:r>
            <a:r>
              <a:rPr lang="ko-KR" altLang="en-US" sz="1200" dirty="0" smtClean="0"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부정적인 정서가 일어나기 전에 그 상황에 대해 긍정적인 방향으로 재해석</a:t>
            </a:r>
            <a:r>
              <a:rPr lang="ko-KR" altLang="en-US" sz="1200" dirty="0" smtClean="0">
                <a:latin typeface="+mn-ea"/>
              </a:rPr>
              <a:t>하는 전략이 신체적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심리적으로 가장 건강한 정서조절 전략인 것으로 나타나고 있다</a:t>
            </a:r>
            <a:r>
              <a:rPr lang="en-US" altLang="ko-KR" sz="1200" dirty="0" smtClean="0"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지사 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나지사 명상법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9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0" name="직사각형 19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err="1" smtClean="0">
                  <a:solidFill>
                    <a:srgbClr val="008000"/>
                  </a:solidFill>
                  <a:latin typeface="+mn-ea"/>
                </a:rPr>
                <a:t>나지사를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통한 인품 만들기 </a:t>
              </a:r>
            </a:p>
          </p:txBody>
        </p:sp>
        <p:pic>
          <p:nvPicPr>
            <p:cNvPr id="2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5" name="직사각형 24"/>
          <p:cNvSpPr/>
          <p:nvPr/>
        </p:nvSpPr>
        <p:spPr>
          <a:xfrm>
            <a:off x="2016224" y="2564904"/>
            <a:ext cx="64442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‘구나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겠지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감사’</a:t>
            </a:r>
            <a:r>
              <a:rPr lang="ko-KR" altLang="en-US" sz="1600" dirty="0" err="1" smtClean="0">
                <a:latin typeface="+mn-ea"/>
              </a:rPr>
              <a:t>를</a:t>
            </a:r>
            <a:r>
              <a:rPr lang="ko-KR" altLang="en-US" sz="1600" dirty="0" smtClean="0">
                <a:latin typeface="+mn-ea"/>
              </a:rPr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반복적으로 계속 하는 것이 중요</a:t>
            </a:r>
            <a:r>
              <a:rPr lang="ko-KR" altLang="en-US" sz="1600" dirty="0" smtClean="0">
                <a:latin typeface="+mn-ea"/>
              </a:rPr>
              <a:t>함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539750" lvl="1" indent="-17780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‘구나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겠지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감사’와 같은 신념체계가 몸에 익으면 그것이 바로 그 사람이 인품이 됨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3055</TotalTime>
  <Words>389</Words>
  <Application>Microsoft Office PowerPoint</Application>
  <PresentationFormat>화면 슬라이드 쇼(4:3)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359</cp:revision>
  <dcterms:created xsi:type="dcterms:W3CDTF">2013-07-26T07:32:19Z</dcterms:created>
  <dcterms:modified xsi:type="dcterms:W3CDTF">2014-02-09T09:46:43Z</dcterms:modified>
</cp:coreProperties>
</file>