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2"/>
  </p:notesMasterIdLst>
  <p:sldIdLst>
    <p:sldId id="312" r:id="rId3"/>
    <p:sldId id="321" r:id="rId4"/>
    <p:sldId id="335" r:id="rId5"/>
    <p:sldId id="327" r:id="rId6"/>
    <p:sldId id="336" r:id="rId7"/>
    <p:sldId id="337" r:id="rId8"/>
    <p:sldId id="338" r:id="rId9"/>
    <p:sldId id="339" r:id="rId10"/>
    <p:sldId id="340" r:id="rId11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0" autoAdjust="0"/>
    <p:restoredTop sz="99366" autoAdjust="0"/>
  </p:normalViewPr>
  <p:slideViewPr>
    <p:cSldViewPr>
      <p:cViewPr>
        <p:scale>
          <a:sx n="75" d="100"/>
          <a:sy n="75" d="100"/>
        </p:scale>
        <p:origin x="-660" y="-2778"/>
      </p:cViewPr>
      <p:guideLst>
        <p:guide orient="horz" pos="1389"/>
        <p:guide orient="horz" pos="799"/>
        <p:guide orient="horz" pos="482"/>
        <p:guide orient="horz" pos="1797"/>
        <p:guide orient="horz" pos="3521"/>
        <p:guide orient="horz" pos="1616"/>
        <p:guide pos="1020"/>
        <p:guide pos="793"/>
        <p:guide pos="1338"/>
        <p:guide pos="1565"/>
        <p:guide pos="5012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65077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ko-KR" altLang="en-US" sz="8000" b="1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기전향</a:t>
            </a:r>
            <a:endParaRPr lang="en-US" altLang="ko-KR" sz="80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4800" b="1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起傳向</a:t>
            </a: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전향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err="1" smtClean="0">
                  <a:latin typeface="+mn-ea"/>
                </a:rPr>
                <a:t>起傳向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smtClean="0">
                  <a:solidFill>
                    <a:srgbClr val="008000"/>
                  </a:solidFill>
                  <a:latin typeface="+mn-ea"/>
                </a:rPr>
                <a:t>기전향이란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기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738079" cy="395536"/>
            <a:chOff x="1619672" y="1832197"/>
            <a:chExt cx="2738079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4256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긍정적 에너지 보내기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4" name="직사각형 13"/>
          <p:cNvSpPr/>
          <p:nvPr/>
        </p:nvSpPr>
        <p:spPr>
          <a:xfrm>
            <a:off x="3923928" y="4329100"/>
            <a:ext cx="105990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latinLnBrk="0"/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전달한다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  <p:sp>
        <p:nvSpPr>
          <p:cNvPr id="17" name="직사각형 16"/>
          <p:cNvSpPr/>
          <p:nvPr/>
        </p:nvSpPr>
        <p:spPr>
          <a:xfrm>
            <a:off x="3923928" y="5589240"/>
            <a:ext cx="105990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latinLnBrk="0"/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향상된다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  <p:sp useBgFill="1">
        <p:nvSpPr>
          <p:cNvPr id="29" name="타원 28"/>
          <p:cNvSpPr/>
          <p:nvPr/>
        </p:nvSpPr>
        <p:spPr>
          <a:xfrm>
            <a:off x="2591880" y="2852936"/>
            <a:ext cx="900000" cy="90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기</a:t>
            </a:r>
            <a:r>
              <a:rPr lang="en-US" altLang="ko-KR" sz="1600" b="1" spc="-12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起</a:t>
            </a:r>
            <a:r>
              <a:rPr lang="en-US" altLang="ko-KR" sz="1600" b="1" spc="-12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 useBgFill="1">
        <p:nvSpPr>
          <p:cNvPr id="30" name="타원 29"/>
          <p:cNvSpPr/>
          <p:nvPr/>
        </p:nvSpPr>
        <p:spPr>
          <a:xfrm>
            <a:off x="2591880" y="4005064"/>
            <a:ext cx="900000" cy="90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전</a:t>
            </a:r>
            <a:r>
              <a:rPr lang="en-US" altLang="ko-KR" sz="1600" b="1" spc="-12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傳</a:t>
            </a:r>
            <a:r>
              <a:rPr lang="en-US" altLang="ko-KR" sz="1600" b="1" spc="-12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 useBgFill="1">
        <p:nvSpPr>
          <p:cNvPr id="31" name="타원 30"/>
          <p:cNvSpPr/>
          <p:nvPr/>
        </p:nvSpPr>
        <p:spPr>
          <a:xfrm>
            <a:off x="2591880" y="5301556"/>
            <a:ext cx="900000" cy="900000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향</a:t>
            </a:r>
            <a:r>
              <a:rPr lang="en-US" altLang="ko-KR" sz="1600" b="1" spc="-12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向</a:t>
            </a:r>
            <a:r>
              <a:rPr lang="en-US" altLang="ko-KR" sz="1600" b="1" spc="-12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32" name="직사각형 31"/>
          <p:cNvSpPr/>
          <p:nvPr/>
        </p:nvSpPr>
        <p:spPr>
          <a:xfrm>
            <a:off x="3923928" y="3068960"/>
            <a:ext cx="126509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latinLnBrk="0"/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끌어올린다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5868144" y="2996952"/>
            <a:ext cx="19704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dirty="0" smtClean="0"/>
              <a:t>내 사랑의 에너지를</a:t>
            </a:r>
          </a:p>
          <a:p>
            <a:r>
              <a:rPr lang="ko-KR" altLang="en-US" sz="1600" dirty="0" smtClean="0"/>
              <a:t>일으켜서</a:t>
            </a: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5868145" y="4257092"/>
            <a:ext cx="23757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그 에너지를 상대방에게 전달하여</a:t>
            </a: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5868145" y="5517232"/>
            <a:ext cx="25202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/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전달받은 사람의 복덕이 향상되기를 기원한다</a:t>
            </a: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전향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err="1" smtClean="0">
                  <a:latin typeface="+mn-ea"/>
                </a:rPr>
                <a:t>起傳向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기전향의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원리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기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948073" cy="395536"/>
            <a:chOff x="1619672" y="1832197"/>
            <a:chExt cx="2948073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6356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err="1" smtClean="0">
                  <a:solidFill>
                    <a:srgbClr val="008000"/>
                  </a:solidFill>
                  <a:latin typeface="+mn-ea"/>
                </a:rPr>
                <a:t>일체유심조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lang="ko-KR" altLang="en-US" b="1" dirty="0" err="1" smtClean="0">
                  <a:solidFill>
                    <a:srgbClr val="008000"/>
                  </a:solidFill>
                  <a:latin typeface="+mn-ea"/>
                </a:rPr>
                <a:t>一切唯心造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)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22" name="직사각형 21"/>
          <p:cNvSpPr/>
          <p:nvPr/>
        </p:nvSpPr>
        <p:spPr>
          <a:xfrm>
            <a:off x="2457449" y="2708920"/>
            <a:ext cx="6291263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모든 것은 내 마음이 만든다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</a:t>
            </a:r>
            <a:endParaRPr lang="ko-KR" altLang="en-US" sz="1600" dirty="0" smtClean="0">
              <a:latin typeface="+mn-ea"/>
            </a:endParaRP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모든 것은 내 마음먹기에 달려 있으므로 내가 마음먹은 대로 이루어질 수 있다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  <a:endParaRPr lang="ko-KR" altLang="en-US" sz="1600" dirty="0" smtClean="0">
              <a:latin typeface="+mn-ea"/>
            </a:endParaRPr>
          </a:p>
        </p:txBody>
      </p:sp>
      <p:sp>
        <p:nvSpPr>
          <p:cNvPr id="23" name="모서리가 둥근 직사각형 22"/>
          <p:cNvSpPr/>
          <p:nvPr/>
        </p:nvSpPr>
        <p:spPr bwMode="auto">
          <a:xfrm>
            <a:off x="2124075" y="4293096"/>
            <a:ext cx="6696397" cy="2304256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일체유심조</a:t>
            </a:r>
            <a:r>
              <a:rPr lang="en-U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(</a:t>
            </a:r>
            <a:r>
              <a:rPr lang="ko-KR" altLang="en-US" sz="14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一切唯心造</a:t>
            </a:r>
            <a:r>
              <a:rPr lang="en-U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)</a:t>
            </a:r>
          </a:p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화엄경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華嚴經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의 중심 사상으로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“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일체의 모든 것은 오로지 마음에 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"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는 뜻이다</a:t>
            </a: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일체유심조와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관련해 자주 인용되는 것이 신라의 고승 원효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元曉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와 관련된 얘기다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원효는 의상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義湘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과 함께 당나라로 유학을 가던 길에 어느 무덤 앞에서 잠을 잤다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잠결에 목이 말라 달게 마신 물이 날이 새어서 깨어 보니 해골에 괸 더러운  물이었음을 알고 토하다가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사물 자체에는 정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淨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도 부정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不淨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도 없고 모든 것은 오로지 마음에 달렸음을 깨달아 대오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大悟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했다는 이야기이다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원효는 그 길로 유학을 포기하고 돌아왔다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15"/>
          <p:cNvGrpSpPr/>
          <p:nvPr/>
        </p:nvGrpSpPr>
        <p:grpSpPr>
          <a:xfrm>
            <a:off x="1619672" y="1832197"/>
            <a:ext cx="1712157" cy="395536"/>
            <a:chOff x="1619672" y="1832197"/>
            <a:chExt cx="171215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3997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참고하세요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.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모서리가 둥근 직사각형 10"/>
          <p:cNvSpPr/>
          <p:nvPr/>
        </p:nvSpPr>
        <p:spPr bwMode="auto">
          <a:xfrm>
            <a:off x="2114029" y="2348880"/>
            <a:ext cx="6418783" cy="4248448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5113" lvl="2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  <a:p>
            <a:pPr marL="265113" lvl="2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  <a:p>
            <a:pPr marL="265113" lvl="2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교육심리학 분야에서는 </a:t>
            </a:r>
            <a:r>
              <a:rPr lang="ko-KR" altLang="en-US" sz="1100" dirty="0" err="1" smtClean="0">
                <a:solidFill>
                  <a:schemeClr val="tx1"/>
                </a:solidFill>
                <a:latin typeface="+mn-ea"/>
              </a:rPr>
              <a:t>피그말리온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 효과라는 것이 있다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100" dirty="0" err="1" smtClean="0">
                <a:solidFill>
                  <a:schemeClr val="tx1"/>
                </a:solidFill>
                <a:latin typeface="+mn-ea"/>
              </a:rPr>
              <a:t>피그말리온은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100" dirty="0" err="1" smtClean="0">
                <a:solidFill>
                  <a:schemeClr val="tx1"/>
                </a:solidFill>
                <a:latin typeface="+mn-ea"/>
              </a:rPr>
              <a:t>키프로스의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 왕이었는데 상아로 만든 처녀상인 </a:t>
            </a:r>
            <a:r>
              <a:rPr lang="ko-KR" altLang="en-US" sz="1100" dirty="0" err="1" smtClean="0">
                <a:solidFill>
                  <a:schemeClr val="tx1"/>
                </a:solidFill>
                <a:latin typeface="+mn-ea"/>
              </a:rPr>
              <a:t>갈라테아를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 매우 사랑했다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100" dirty="0" err="1" smtClean="0">
                <a:solidFill>
                  <a:schemeClr val="tx1"/>
                </a:solidFill>
                <a:latin typeface="+mn-ea"/>
              </a:rPr>
              <a:t>피그말리온은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 매일 처녀조각상을 쓰다듬으며 그녀가 정말 사람이었으면 좋겠다고 간절히 빌었다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이것을 본 비너스여신이 </a:t>
            </a:r>
            <a:r>
              <a:rPr lang="ko-KR" altLang="en-US" sz="1100" dirty="0" err="1" smtClean="0">
                <a:solidFill>
                  <a:schemeClr val="tx1"/>
                </a:solidFill>
                <a:latin typeface="+mn-ea"/>
              </a:rPr>
              <a:t>갈라테아를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 정말 사람으로 만들어서 </a:t>
            </a:r>
            <a:r>
              <a:rPr lang="ko-KR" altLang="en-US" sz="1100" dirty="0" err="1" smtClean="0">
                <a:solidFill>
                  <a:schemeClr val="tx1"/>
                </a:solidFill>
                <a:latin typeface="+mn-ea"/>
              </a:rPr>
              <a:t>피그말리온의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 간절한 소원을 들어주었다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100" dirty="0" err="1" smtClean="0">
                <a:solidFill>
                  <a:schemeClr val="tx1"/>
                </a:solidFill>
                <a:latin typeface="+mn-ea"/>
              </a:rPr>
              <a:t>피그말리온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 효과는 이 신화의 이야기에서 이름을 따온 효과로서 바란 대로 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이루어진다는 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자기이행적 예언에 관한 것이다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pPr marL="265113" lvl="2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미국의 심리학자인 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Rosenthal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과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 Jacobson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은 초등학교 교사들을 대상으로 다음과 같은 연구를 하였다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일단 교사들이 맡고 있는 학생들 중 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20%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를 무작위로 선발하고 교사들에게는 이 학생들은 머리가 좋아서 다음 해에 학교 성적이 향상될 것이라는 가짜 정보를 주었다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그런데 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8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개월 후 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IQ 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테스트 결과 이 학생들은 다른 학생들보다 실제로 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IQ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가 더 향상되었다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100" dirty="0" smtClean="0">
                <a:solidFill>
                  <a:schemeClr val="tx1"/>
                </a:solidFill>
                <a:latin typeface="+mn-ea"/>
              </a:rPr>
              <a:t>이러한 현상이 나타난 원인은 교사의 기대가 교사와 학생의 관계에 영향을 미치고 결과적으로 학생의 성취에 영향을 미쳤다는 것이다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. </a:t>
            </a:r>
            <a:endParaRPr lang="ko-KR" altLang="en-US" sz="1100" dirty="0" smtClean="0">
              <a:solidFill>
                <a:schemeClr val="tx1"/>
              </a:solidFill>
              <a:latin typeface="+mn-ea"/>
            </a:endParaRPr>
          </a:p>
          <a:p>
            <a:pPr marL="265113" lvl="2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1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우리가 어떤 대상에 대해 가지는 생각은 우리도 모르는 사이에 밖으로 드러나서 실제 그 대상에 영향을 미치게 되어 있다</a:t>
            </a:r>
            <a:r>
              <a:rPr lang="en-US" altLang="ko-KR" sz="11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. </a:t>
            </a:r>
            <a:r>
              <a:rPr lang="ko-KR" altLang="en-US" sz="11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그런 생각이나 믿음이 굳건할수록 그 영향력은 더 크게 마련이다</a:t>
            </a:r>
            <a:r>
              <a:rPr lang="en-US" altLang="ko-KR" sz="1100" dirty="0" smtClean="0">
                <a:solidFill>
                  <a:schemeClr val="tx1"/>
                </a:solidFill>
                <a:latin typeface="+mn-ea"/>
              </a:rPr>
              <a:t>. </a:t>
            </a:r>
          </a:p>
        </p:txBody>
      </p:sp>
      <p:sp>
        <p:nvSpPr>
          <p:cNvPr id="12" name="모서리가 둥근 직사각형 11"/>
          <p:cNvSpPr/>
          <p:nvPr/>
        </p:nvSpPr>
        <p:spPr bwMode="auto">
          <a:xfrm>
            <a:off x="2555777" y="2492896"/>
            <a:ext cx="3168351" cy="3600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200" b="1" dirty="0" err="1" smtClean="0">
                <a:solidFill>
                  <a:srgbClr val="008000"/>
                </a:solidFill>
                <a:latin typeface="+mn-ea"/>
              </a:rPr>
              <a:t>피그말리온</a:t>
            </a:r>
            <a:r>
              <a:rPr lang="ko-KR" altLang="en-US" sz="1200" b="1" dirty="0" smtClean="0">
                <a:solidFill>
                  <a:srgbClr val="008000"/>
                </a:solidFill>
                <a:latin typeface="+mn-ea"/>
              </a:rPr>
              <a:t> 효과에 대한 심리학 연구</a:t>
            </a:r>
            <a:endParaRPr lang="en-US" altLang="ko-KR" sz="1200" b="1" dirty="0" smtClean="0">
              <a:solidFill>
                <a:srgbClr val="008000"/>
              </a:solidFill>
              <a:latin typeface="+mn-ea"/>
            </a:endParaRPr>
          </a:p>
        </p:txBody>
      </p:sp>
      <p:grpSp>
        <p:nvGrpSpPr>
          <p:cNvPr id="13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14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전향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err="1" smtClean="0">
                  <a:latin typeface="+mn-ea"/>
                </a:rPr>
                <a:t>起傳向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15" name="이등변 삼각형 14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기전향의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원리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1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기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전향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err="1" smtClean="0">
                  <a:latin typeface="+mn-ea"/>
                </a:rPr>
                <a:t>起傳向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기전향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기도 방법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기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22" name="직사각형 21"/>
          <p:cNvSpPr/>
          <p:nvPr/>
        </p:nvSpPr>
        <p:spPr>
          <a:xfrm>
            <a:off x="2457449" y="2871807"/>
            <a:ext cx="6291263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우주 전체의 에너지를 끌어올리는 듯한 손짓</a:t>
            </a:r>
            <a:endParaRPr lang="ko-KR" altLang="en-US" sz="1600" dirty="0" smtClean="0">
              <a:latin typeface="+mn-ea"/>
            </a:endParaRP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우주와 우리의 몸은 결국 하나임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사랑의 따뜻한 기운을 끌어올릴 때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내 몸에서만 올라오는 것이 아니라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우주 전체에 있는 에너지를 끌어 올릴 수 있다는 느낌으로 해야 함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2" name="모서리가 둥근 직사각형 11"/>
          <p:cNvSpPr/>
          <p:nvPr/>
        </p:nvSpPr>
        <p:spPr bwMode="auto">
          <a:xfrm>
            <a:off x="2114550" y="1988840"/>
            <a:ext cx="2745482" cy="498084"/>
          </a:xfrm>
          <a:prstGeom prst="roundRect">
            <a:avLst>
              <a:gd name="adj" fmla="val 0"/>
            </a:avLst>
          </a:prstGeom>
          <a:solidFill>
            <a:schemeClr val="accent6"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lvl="0" indent="-88900" eaLnBrk="0" latinLnBrk="0">
              <a:defRPr/>
            </a:pP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b="1" dirty="0" smtClean="0">
                <a:solidFill>
                  <a:schemeClr val="bg1"/>
                </a:solidFill>
                <a:latin typeface="+mn-ea"/>
              </a:rPr>
              <a:t>1. </a:t>
            </a: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손짓을 활용하라</a:t>
            </a:r>
            <a:endParaRPr kumimoji="0" lang="ko-KR" altLang="en-US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전향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err="1" smtClean="0">
                  <a:latin typeface="+mn-ea"/>
                </a:rPr>
                <a:t>起傳向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기전향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기도 방법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기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22" name="직사각형 21"/>
          <p:cNvSpPr/>
          <p:nvPr/>
        </p:nvSpPr>
        <p:spPr>
          <a:xfrm>
            <a:off x="2457449" y="2871807"/>
            <a:ext cx="6291263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의심하지 않음</a:t>
            </a:r>
            <a:endParaRPr lang="ko-KR" altLang="en-US" sz="1600" dirty="0" smtClean="0">
              <a:latin typeface="+mn-ea"/>
            </a:endParaRP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“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원하는 것이 이루어질까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?”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하는 의심을 가지지 않음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의심은 결국 현실로 드러나게 마련이기 때문에 마음속으로 확신을 해야 함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2" name="모서리가 둥근 직사각형 11"/>
          <p:cNvSpPr/>
          <p:nvPr/>
        </p:nvSpPr>
        <p:spPr bwMode="auto">
          <a:xfrm>
            <a:off x="2114550" y="1988840"/>
            <a:ext cx="2745482" cy="498084"/>
          </a:xfrm>
          <a:prstGeom prst="roundRect">
            <a:avLst>
              <a:gd name="adj" fmla="val 0"/>
            </a:avLst>
          </a:prstGeom>
          <a:solidFill>
            <a:schemeClr val="accent6"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lvl="0" indent="-88900" eaLnBrk="0" latinLnBrk="0">
              <a:defRPr/>
            </a:pP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b="1" dirty="0" smtClean="0">
                <a:solidFill>
                  <a:schemeClr val="bg1"/>
                </a:solidFill>
                <a:latin typeface="+mn-ea"/>
              </a:rPr>
              <a:t>2. </a:t>
            </a: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확신하라</a:t>
            </a:r>
            <a:endParaRPr kumimoji="0" lang="ko-KR" altLang="en-US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전향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err="1" smtClean="0">
                  <a:latin typeface="+mn-ea"/>
                </a:rPr>
                <a:t>起傳向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기전향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기도 방법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기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22" name="직사각형 21"/>
          <p:cNvSpPr/>
          <p:nvPr/>
        </p:nvSpPr>
        <p:spPr>
          <a:xfrm>
            <a:off x="2457449" y="2871807"/>
            <a:ext cx="6291263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진정으로 내가 기도하는 대상의 복덕이 향상되기를 바라야 함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확신의 배경에는 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진정성이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반드시 있어야 함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2" name="모서리가 둥근 직사각형 11"/>
          <p:cNvSpPr/>
          <p:nvPr/>
        </p:nvSpPr>
        <p:spPr bwMode="auto">
          <a:xfrm>
            <a:off x="2114550" y="1988840"/>
            <a:ext cx="2745482" cy="498084"/>
          </a:xfrm>
          <a:prstGeom prst="roundRect">
            <a:avLst>
              <a:gd name="adj" fmla="val 0"/>
            </a:avLst>
          </a:prstGeom>
          <a:solidFill>
            <a:schemeClr val="accent6"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lvl="0" indent="-88900" eaLnBrk="0" latinLnBrk="0">
              <a:defRPr/>
            </a:pP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b="1" dirty="0" smtClean="0">
                <a:solidFill>
                  <a:schemeClr val="bg1"/>
                </a:solidFill>
                <a:latin typeface="+mn-ea"/>
              </a:rPr>
              <a:t>3. </a:t>
            </a:r>
            <a:r>
              <a:rPr lang="ko-KR" altLang="en-US" b="1" dirty="0" err="1" smtClean="0">
                <a:solidFill>
                  <a:schemeClr val="bg1"/>
                </a:solidFill>
                <a:latin typeface="+mn-ea"/>
              </a:rPr>
              <a:t>진정성</a:t>
            </a: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 있게 하라</a:t>
            </a:r>
            <a:endParaRPr kumimoji="0" lang="ko-KR" altLang="en-US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전향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err="1" smtClean="0">
                  <a:latin typeface="+mn-ea"/>
                </a:rPr>
                <a:t>起傳向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기전향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기도 방법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기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22" name="직사각형 21"/>
          <p:cNvSpPr/>
          <p:nvPr/>
        </p:nvSpPr>
        <p:spPr>
          <a:xfrm>
            <a:off x="2457449" y="2871807"/>
            <a:ext cx="6291263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손짓을 활용할 때는 생체리듬에 맞게 속도를 조절해야 함</a:t>
            </a:r>
            <a:endParaRPr lang="ko-KR" altLang="en-US" sz="1600" dirty="0" smtClean="0">
              <a:latin typeface="+mn-ea"/>
            </a:endParaRP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너무 빠른 속도로 하게 되면 확신과 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진정성을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담기가 어려워짐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2" name="모서리가 둥근 직사각형 11"/>
          <p:cNvSpPr/>
          <p:nvPr/>
        </p:nvSpPr>
        <p:spPr bwMode="auto">
          <a:xfrm>
            <a:off x="2114550" y="1988840"/>
            <a:ext cx="2745482" cy="498084"/>
          </a:xfrm>
          <a:prstGeom prst="roundRect">
            <a:avLst>
              <a:gd name="adj" fmla="val 0"/>
            </a:avLst>
          </a:prstGeom>
          <a:solidFill>
            <a:schemeClr val="accent6"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lvl="0" indent="-88900" eaLnBrk="0" latinLnBrk="0">
              <a:defRPr/>
            </a:pP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b="1" dirty="0" smtClean="0">
                <a:solidFill>
                  <a:schemeClr val="bg1"/>
                </a:solidFill>
                <a:latin typeface="+mn-ea"/>
              </a:rPr>
              <a:t>4. </a:t>
            </a: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속도를 조절하라</a:t>
            </a:r>
            <a:endParaRPr kumimoji="0" lang="ko-KR" altLang="en-US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전향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err="1" smtClean="0">
                  <a:latin typeface="+mn-ea"/>
                </a:rPr>
                <a:t>起傳向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기전향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기도 방법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기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22" name="직사각형 21"/>
          <p:cNvSpPr/>
          <p:nvPr/>
        </p:nvSpPr>
        <p:spPr>
          <a:xfrm>
            <a:off x="2457449" y="2871807"/>
            <a:ext cx="6291263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기전향을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하고 있는 동안에 내 몸의 느낌을 느껴야 함</a:t>
            </a:r>
            <a:endParaRPr lang="ko-KR" altLang="en-US" sz="1600" dirty="0" smtClean="0">
              <a:latin typeface="+mn-ea"/>
            </a:endParaRP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누군가에게 사랑을 베풀고 있노라면 내 몸 안에서도 행복의 기운이 느껴짐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내 안에서 느껴지는 행복감을 함께 느끼면서 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기전향을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할 것</a:t>
            </a:r>
          </a:p>
        </p:txBody>
      </p:sp>
      <p:sp>
        <p:nvSpPr>
          <p:cNvPr id="12" name="모서리가 둥근 직사각형 11"/>
          <p:cNvSpPr/>
          <p:nvPr/>
        </p:nvSpPr>
        <p:spPr bwMode="auto">
          <a:xfrm>
            <a:off x="2114550" y="1988840"/>
            <a:ext cx="2745482" cy="498084"/>
          </a:xfrm>
          <a:prstGeom prst="roundRect">
            <a:avLst>
              <a:gd name="adj" fmla="val 0"/>
            </a:avLst>
          </a:prstGeom>
          <a:solidFill>
            <a:schemeClr val="accent6"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lvl="0" indent="-88900" eaLnBrk="0" latinLnBrk="0">
              <a:defRPr/>
            </a:pP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b="1" dirty="0" smtClean="0">
                <a:solidFill>
                  <a:schemeClr val="bg1"/>
                </a:solidFill>
                <a:latin typeface="+mn-ea"/>
              </a:rPr>
              <a:t>5. </a:t>
            </a:r>
            <a:r>
              <a:rPr lang="ko-KR" altLang="en-US" b="1" dirty="0" smtClean="0">
                <a:solidFill>
                  <a:schemeClr val="bg1"/>
                </a:solidFill>
                <a:latin typeface="+mn-ea"/>
              </a:rPr>
              <a:t>느낌을 느껴라</a:t>
            </a:r>
            <a:endParaRPr kumimoji="0" lang="ko-KR" altLang="en-US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3961</TotalTime>
  <Words>533</Words>
  <Application>Microsoft Office PowerPoint</Application>
  <PresentationFormat>화면 슬라이드 쇼(4:3)</PresentationFormat>
  <Paragraphs>68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9</vt:i4>
      </vt:variant>
    </vt:vector>
  </HeadingPairs>
  <TitlesOfParts>
    <vt:vector size="11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324</cp:revision>
  <dcterms:created xsi:type="dcterms:W3CDTF">2013-07-26T07:32:19Z</dcterms:created>
  <dcterms:modified xsi:type="dcterms:W3CDTF">2014-02-09T10:00:39Z</dcterms:modified>
</cp:coreProperties>
</file>