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5" r:id="rId4"/>
    <p:sldId id="289" r:id="rId5"/>
    <p:sldId id="290" r:id="rId6"/>
    <p:sldId id="291" r:id="rId7"/>
    <p:sldId id="288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11B"/>
    <a:srgbClr val="435422"/>
    <a:srgbClr val="9A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566" y="-258"/>
      </p:cViewPr>
      <p:guideLst>
        <p:guide orient="horz" pos="1933"/>
        <p:guide pos="47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333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02BB2-9AFA-4082-A193-C6BD6773AAE7}" type="datetimeFigureOut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76F12-A3C9-41D1-AF87-0DFEC72F74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489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6" name="그룹 5"/>
          <p:cNvGrpSpPr/>
          <p:nvPr userDrawn="1"/>
        </p:nvGrpSpPr>
        <p:grpSpPr>
          <a:xfrm>
            <a:off x="0" y="886871"/>
            <a:ext cx="3275856" cy="5969701"/>
            <a:chOff x="0" y="886871"/>
            <a:chExt cx="3275856" cy="5969701"/>
          </a:xfrm>
        </p:grpSpPr>
        <p:sp>
          <p:nvSpPr>
            <p:cNvPr id="7" name="직사각형 5"/>
            <p:cNvSpPr/>
            <p:nvPr/>
          </p:nvSpPr>
          <p:spPr>
            <a:xfrm>
              <a:off x="0" y="886871"/>
              <a:ext cx="2478117" cy="5960176"/>
            </a:xfrm>
            <a:custGeom>
              <a:avLst/>
              <a:gdLst/>
              <a:ahLst/>
              <a:cxnLst/>
              <a:rect l="l" t="t" r="r" b="b"/>
              <a:pathLst>
                <a:path w="2478117" h="5960176">
                  <a:moveTo>
                    <a:pt x="0" y="0"/>
                  </a:moveTo>
                  <a:cubicBezTo>
                    <a:pt x="117421" y="2407607"/>
                    <a:pt x="1058745" y="4538127"/>
                    <a:pt x="2478117" y="5960176"/>
                  </a:cubicBezTo>
                  <a:lnTo>
                    <a:pt x="0" y="596017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5"/>
            <p:cNvSpPr/>
            <p:nvPr/>
          </p:nvSpPr>
          <p:spPr>
            <a:xfrm>
              <a:off x="0" y="1465490"/>
              <a:ext cx="1036977" cy="5381557"/>
            </a:xfrm>
            <a:custGeom>
              <a:avLst/>
              <a:gdLst/>
              <a:ahLst/>
              <a:cxnLst/>
              <a:rect l="l" t="t" r="r" b="b"/>
              <a:pathLst>
                <a:path w="1036977" h="5381557">
                  <a:moveTo>
                    <a:pt x="0" y="0"/>
                  </a:moveTo>
                  <a:cubicBezTo>
                    <a:pt x="103437" y="2163745"/>
                    <a:pt x="486240" y="4063981"/>
                    <a:pt x="1036977" y="5381557"/>
                  </a:cubicBezTo>
                  <a:lnTo>
                    <a:pt x="0" y="538155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5"/>
            <p:cNvSpPr/>
            <p:nvPr/>
          </p:nvSpPr>
          <p:spPr>
            <a:xfrm>
              <a:off x="0" y="5796013"/>
              <a:ext cx="3275856" cy="1060559"/>
            </a:xfrm>
            <a:custGeom>
              <a:avLst/>
              <a:gdLst/>
              <a:ahLst/>
              <a:cxnLst/>
              <a:rect l="l" t="t" r="r" b="b"/>
              <a:pathLst>
                <a:path w="1833535" h="1060559">
                  <a:moveTo>
                    <a:pt x="0" y="0"/>
                  </a:moveTo>
                  <a:cubicBezTo>
                    <a:pt x="499310" y="444308"/>
                    <a:pt x="1124030" y="807682"/>
                    <a:pt x="1833535" y="1060559"/>
                  </a:cubicBezTo>
                  <a:lnTo>
                    <a:pt x="0" y="1060559"/>
                  </a:lnTo>
                  <a:close/>
                </a:path>
              </a:pathLst>
            </a:custGeom>
            <a:solidFill>
              <a:srgbClr val="9ABB59">
                <a:alpha val="5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0"/>
            <a:ext cx="9144000" cy="6855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 descr="K:\PPT 이미지\004331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76"/>
          <a:stretch/>
        </p:blipFill>
        <p:spPr bwMode="auto">
          <a:xfrm>
            <a:off x="1910" y="4829175"/>
            <a:ext cx="9142090" cy="202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453336"/>
            <a:ext cx="864096" cy="246998"/>
          </a:xfrm>
          <a:prstGeom prst="rect">
            <a:avLst/>
          </a:prstGeom>
        </p:spPr>
      </p:pic>
      <p:sp>
        <p:nvSpPr>
          <p:cNvPr id="79" name="모서리가 둥근 직사각형 78"/>
          <p:cNvSpPr/>
          <p:nvPr/>
        </p:nvSpPr>
        <p:spPr>
          <a:xfrm>
            <a:off x="4080895" y="3776890"/>
            <a:ext cx="4739577" cy="747088"/>
          </a:xfrm>
          <a:prstGeom prst="roundRect">
            <a:avLst>
              <a:gd name="adj" fmla="val 10998"/>
            </a:avLst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78000">
                <a:schemeClr val="bg1"/>
              </a:gs>
            </a:gsLst>
            <a:lin ang="16800000" scaled="0"/>
            <a:tileRect/>
          </a:gradFill>
          <a:ln w="41275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ko-KR" altLang="en-US" sz="1600" b="1" dirty="0" smtClean="0"/>
              <a:t>  </a:t>
            </a:r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</a:rPr>
              <a:t>: 『</a:t>
            </a:r>
            <a:r>
              <a:rPr lang="ko-KR" altLang="en-US" sz="1600" b="1" dirty="0">
                <a:solidFill>
                  <a:schemeClr val="bg1">
                    <a:lumMod val="50000"/>
                  </a:schemeClr>
                </a:solidFill>
              </a:rPr>
              <a:t>욕구 주체인 나도 욕구 대상인 </a:t>
            </a:r>
            <a:r>
              <a:rPr lang="ko-KR" altLang="en-US" sz="1600" b="1" dirty="0" err="1">
                <a:solidFill>
                  <a:schemeClr val="bg1">
                    <a:lumMod val="50000"/>
                  </a:schemeClr>
                </a:solidFill>
              </a:rPr>
              <a:t>니즈들도</a:t>
            </a:r>
            <a:r>
              <a:rPr lang="ko-KR" altLang="en-US" sz="1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altLang="ko-KR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</a:rPr>
              <a:t>본래 </a:t>
            </a:r>
            <a:r>
              <a:rPr lang="ko-KR" altLang="en-US" sz="1600" b="1" dirty="0">
                <a:solidFill>
                  <a:schemeClr val="bg1">
                    <a:lumMod val="50000"/>
                  </a:schemeClr>
                </a:solidFill>
              </a:rPr>
              <a:t>없음이란 깨달음</a:t>
            </a:r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</a:rPr>
              <a:t>』</a:t>
            </a:r>
            <a:r>
              <a:rPr lang="ko-KR" altLang="en-US" sz="1600" b="1" dirty="0">
                <a:solidFill>
                  <a:schemeClr val="bg1">
                    <a:lumMod val="50000"/>
                  </a:schemeClr>
                </a:solidFill>
              </a:rPr>
              <a:t>을 통한 </a:t>
            </a:r>
            <a:r>
              <a:rPr lang="ko-KR" altLang="en-US" sz="1600" b="1" dirty="0" err="1">
                <a:solidFill>
                  <a:schemeClr val="bg1">
                    <a:lumMod val="50000"/>
                  </a:schemeClr>
                </a:solidFill>
              </a:rPr>
              <a:t>행복론</a:t>
            </a:r>
            <a:endParaRPr lang="ko-KR" alt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90" y="3573016"/>
            <a:ext cx="582038" cy="485032"/>
          </a:xfrm>
          <a:prstGeom prst="rect">
            <a:avLst/>
          </a:prstGeom>
        </p:spPr>
      </p:pic>
      <p:sp>
        <p:nvSpPr>
          <p:cNvPr id="50" name="모서리가 둥근 직사각형 49"/>
          <p:cNvSpPr/>
          <p:nvPr/>
        </p:nvSpPr>
        <p:spPr bwMode="auto">
          <a:xfrm>
            <a:off x="756270" y="332656"/>
            <a:ext cx="4895850" cy="8173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</a:endParaRPr>
          </a:p>
        </p:txBody>
      </p:sp>
      <p:grpSp>
        <p:nvGrpSpPr>
          <p:cNvPr id="51" name="그룹 112"/>
          <p:cNvGrpSpPr>
            <a:grpSpLocks/>
          </p:cNvGrpSpPr>
          <p:nvPr/>
        </p:nvGrpSpPr>
        <p:grpSpPr bwMode="auto">
          <a:xfrm>
            <a:off x="794370" y="365808"/>
            <a:ext cx="4819650" cy="751043"/>
            <a:chOff x="2181971" y="3654935"/>
            <a:chExt cx="4818488" cy="935323"/>
          </a:xfrm>
        </p:grpSpPr>
        <p:sp>
          <p:nvSpPr>
            <p:cNvPr id="52" name="모서리가 둥근 직사각형 51"/>
            <p:cNvSpPr/>
            <p:nvPr/>
          </p:nvSpPr>
          <p:spPr>
            <a:xfrm>
              <a:off x="2181971" y="3654935"/>
              <a:ext cx="4818488" cy="935323"/>
            </a:xfrm>
            <a:prstGeom prst="roundRect">
              <a:avLst>
                <a:gd name="adj" fmla="val 50000"/>
              </a:avLst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 bwMode="auto">
            <a:xfrm>
              <a:off x="2856783" y="3723998"/>
              <a:ext cx="3359927" cy="5849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200" kern="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동사섭의</a:t>
              </a:r>
              <a:r>
                <a:rPr lang="ko-KR" altLang="en-US" sz="32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 </a:t>
              </a:r>
              <a:r>
                <a:rPr lang="ko-KR" altLang="en-US" sz="3200" kern="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행복론</a:t>
              </a:r>
              <a:r>
                <a:rPr lang="ko-KR" altLang="en-US" sz="32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1691680" y="1681758"/>
            <a:ext cx="2552777" cy="2873285"/>
            <a:chOff x="-1758408" y="1772816"/>
            <a:chExt cx="2552777" cy="2873285"/>
          </a:xfrm>
        </p:grpSpPr>
        <p:grpSp>
          <p:nvGrpSpPr>
            <p:cNvPr id="26" name="그룹 336"/>
            <p:cNvGrpSpPr>
              <a:grpSpLocks/>
            </p:cNvGrpSpPr>
            <p:nvPr/>
          </p:nvGrpSpPr>
          <p:grpSpPr bwMode="auto">
            <a:xfrm>
              <a:off x="-1758408" y="1772816"/>
              <a:ext cx="2547458" cy="799015"/>
              <a:chOff x="455001" y="2322612"/>
              <a:chExt cx="1692000" cy="529930"/>
            </a:xfrm>
          </p:grpSpPr>
          <p:grpSp>
            <p:nvGrpSpPr>
              <p:cNvPr id="46" name="그룹 143"/>
              <p:cNvGrpSpPr>
                <a:grpSpLocks/>
              </p:cNvGrpSpPr>
              <p:nvPr/>
            </p:nvGrpSpPr>
            <p:grpSpPr bwMode="auto">
              <a:xfrm>
                <a:off x="520367" y="2322612"/>
                <a:ext cx="1626634" cy="529930"/>
                <a:chOff x="815257" y="4120738"/>
                <a:chExt cx="1516315" cy="468000"/>
              </a:xfrm>
            </p:grpSpPr>
            <p:sp>
              <p:nvSpPr>
                <p:cNvPr id="49" name="모서리가 둥근 직사각형 48"/>
                <p:cNvSpPr/>
                <p:nvPr/>
              </p:nvSpPr>
              <p:spPr>
                <a:xfrm>
                  <a:off x="814988" y="4120738"/>
                  <a:ext cx="1516584" cy="467506"/>
                </a:xfrm>
                <a:prstGeom prst="roundRect">
                  <a:avLst>
                    <a:gd name="adj" fmla="val 6438"/>
                  </a:avLst>
                </a:prstGeom>
                <a:solidFill>
                  <a:srgbClr val="0582B8"/>
                </a:solidFill>
                <a:ln w="571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1600" dirty="0"/>
                </a:p>
              </p:txBody>
            </p:sp>
            <p:grpSp>
              <p:nvGrpSpPr>
                <p:cNvPr id="53" name="그룹 375"/>
                <p:cNvGrpSpPr>
                  <a:grpSpLocks/>
                </p:cNvGrpSpPr>
                <p:nvPr/>
              </p:nvGrpSpPr>
              <p:grpSpPr bwMode="auto">
                <a:xfrm>
                  <a:off x="837933" y="4142086"/>
                  <a:ext cx="1484387" cy="432313"/>
                  <a:chOff x="635220" y="1755723"/>
                  <a:chExt cx="1240548" cy="432313"/>
                </a:xfrm>
              </p:grpSpPr>
              <p:sp>
                <p:nvSpPr>
                  <p:cNvPr id="55" name="자유형 54"/>
                  <p:cNvSpPr/>
                  <p:nvPr/>
                </p:nvSpPr>
                <p:spPr>
                  <a:xfrm>
                    <a:off x="638243" y="1755723"/>
                    <a:ext cx="1237525" cy="424119"/>
                  </a:xfrm>
                  <a:custGeom>
                    <a:avLst/>
                    <a:gdLst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1279650 w 1279650"/>
                      <a:gd name="connsiteY2" fmla="*/ 309761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46473 w 1279650"/>
                      <a:gd name="connsiteY2" fmla="*/ 91108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46473 w 1279650"/>
                      <a:gd name="connsiteY2" fmla="*/ 91108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20825 w 1279650"/>
                      <a:gd name="connsiteY2" fmla="*/ 14562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20825 w 1279650"/>
                      <a:gd name="connsiteY2" fmla="*/ 14562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35769 w 1279650"/>
                      <a:gd name="connsiteY2" fmla="*/ 15487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35769 w 1279650"/>
                      <a:gd name="connsiteY2" fmla="*/ 15487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35769 w 1279650"/>
                      <a:gd name="connsiteY2" fmla="*/ 15487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35769 w 1279650"/>
                      <a:gd name="connsiteY2" fmla="*/ 15487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79650" h="309761">
                        <a:moveTo>
                          <a:pt x="0" y="0"/>
                        </a:moveTo>
                        <a:lnTo>
                          <a:pt x="1279650" y="0"/>
                        </a:lnTo>
                        <a:cubicBezTo>
                          <a:pt x="939716" y="33909"/>
                          <a:pt x="708338" y="38797"/>
                          <a:pt x="382797" y="126697"/>
                        </a:cubicBezTo>
                        <a:cubicBezTo>
                          <a:pt x="175721" y="179929"/>
                          <a:pt x="46660" y="283197"/>
                          <a:pt x="0" y="309761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0">
                        <a:schemeClr val="bg1">
                          <a:alpha val="2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sz="1050"/>
                  </a:p>
                </p:txBody>
              </p:sp>
              <p:sp>
                <p:nvSpPr>
                  <p:cNvPr id="56" name="모서리가 둥근 직사각형 55"/>
                  <p:cNvSpPr/>
                  <p:nvPr/>
                </p:nvSpPr>
                <p:spPr>
                  <a:xfrm>
                    <a:off x="635220" y="1756036"/>
                    <a:ext cx="1234017" cy="432000"/>
                  </a:xfrm>
                  <a:prstGeom prst="roundRect">
                    <a:avLst>
                      <a:gd name="adj" fmla="val 4975"/>
                    </a:avLst>
                  </a:prstGeom>
                  <a:gradFill flip="none" rotWithShape="1">
                    <a:gsLst>
                      <a:gs pos="100000">
                        <a:schemeClr val="bg1">
                          <a:alpha val="30000"/>
                        </a:schemeClr>
                      </a:gs>
                      <a:gs pos="47000">
                        <a:schemeClr val="bg1">
                          <a:alpha val="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  <a:alpha val="0"/>
                        </a:schemeClr>
                      </a:gs>
                    </a:gsLst>
                    <a:lin ang="8400000" scaled="0"/>
                    <a:tileRect/>
                  </a:gradFill>
                  <a:ln>
                    <a:noFill/>
                  </a:ln>
                  <a:effectLst/>
                  <a:scene3d>
                    <a:camera prst="orthographicFront"/>
                    <a:lightRig rig="flat" dir="t"/>
                  </a:scene3d>
                  <a:sp3d>
                    <a:bevelT w="19050" h="1270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sz="1100"/>
                  </a:p>
                </p:txBody>
              </p:sp>
            </p:grpSp>
          </p:grpSp>
          <p:pic>
            <p:nvPicPr>
              <p:cNvPr id="47" name="그림 338" descr="Untitled-2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904" y="2337995"/>
                <a:ext cx="1245779" cy="40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TextBox 47"/>
              <p:cNvSpPr txBox="1"/>
              <p:nvPr/>
            </p:nvSpPr>
            <p:spPr bwMode="auto">
              <a:xfrm>
                <a:off x="455001" y="2496947"/>
                <a:ext cx="1673692" cy="222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19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2800" b="1" dirty="0" err="1" smtClean="0">
                    <a:solidFill>
                      <a:schemeClr val="bg1"/>
                    </a:solidFill>
                    <a:effectLst>
                      <a:outerShdw blurRad="254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ea"/>
                    <a:cs typeface="Arial" pitchFamily="34" charset="0"/>
                  </a:rPr>
                  <a:t>구현행복론</a:t>
                </a:r>
                <a:endParaRPr kumimoji="0" lang="ko-KR" altLang="en-US" sz="2800" b="1" dirty="0">
                  <a:solidFill>
                    <a:schemeClr val="bg1"/>
                  </a:solidFill>
                  <a:effectLst>
                    <a:outerShdw blurRad="25400" dist="127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  <a:cs typeface="Arial" pitchFamily="34" charset="0"/>
                </a:endParaRPr>
              </a:p>
            </p:txBody>
          </p:sp>
        </p:grpSp>
        <p:grpSp>
          <p:nvGrpSpPr>
            <p:cNvPr id="27" name="그룹 346"/>
            <p:cNvGrpSpPr>
              <a:grpSpLocks/>
            </p:cNvGrpSpPr>
            <p:nvPr/>
          </p:nvGrpSpPr>
          <p:grpSpPr bwMode="auto">
            <a:xfrm>
              <a:off x="-1758408" y="2814714"/>
              <a:ext cx="2552777" cy="799015"/>
              <a:chOff x="455001" y="2322612"/>
              <a:chExt cx="1695533" cy="529930"/>
            </a:xfrm>
          </p:grpSpPr>
          <p:grpSp>
            <p:nvGrpSpPr>
              <p:cNvPr id="38" name="그룹 143"/>
              <p:cNvGrpSpPr>
                <a:grpSpLocks/>
              </p:cNvGrpSpPr>
              <p:nvPr/>
            </p:nvGrpSpPr>
            <p:grpSpPr bwMode="auto">
              <a:xfrm>
                <a:off x="520367" y="2322612"/>
                <a:ext cx="1626634" cy="529930"/>
                <a:chOff x="815257" y="4120738"/>
                <a:chExt cx="1516315" cy="468000"/>
              </a:xfrm>
            </p:grpSpPr>
            <p:sp>
              <p:nvSpPr>
                <p:cNvPr id="41" name="모서리가 둥근 직사각형 40"/>
                <p:cNvSpPr/>
                <p:nvPr/>
              </p:nvSpPr>
              <p:spPr>
                <a:xfrm>
                  <a:off x="814988" y="4120738"/>
                  <a:ext cx="1516584" cy="467506"/>
                </a:xfrm>
                <a:prstGeom prst="roundRect">
                  <a:avLst>
                    <a:gd name="adj" fmla="val 6438"/>
                  </a:avLst>
                </a:prstGeom>
                <a:solidFill>
                  <a:srgbClr val="074B8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1400" dirty="0"/>
                </a:p>
              </p:txBody>
            </p:sp>
            <p:grpSp>
              <p:nvGrpSpPr>
                <p:cNvPr id="42" name="그룹 375"/>
                <p:cNvGrpSpPr>
                  <a:grpSpLocks/>
                </p:cNvGrpSpPr>
                <p:nvPr/>
              </p:nvGrpSpPr>
              <p:grpSpPr bwMode="auto">
                <a:xfrm>
                  <a:off x="837933" y="4142086"/>
                  <a:ext cx="1484387" cy="432313"/>
                  <a:chOff x="635220" y="1755723"/>
                  <a:chExt cx="1240548" cy="432313"/>
                </a:xfrm>
              </p:grpSpPr>
              <p:sp>
                <p:nvSpPr>
                  <p:cNvPr id="43" name="자유형 42"/>
                  <p:cNvSpPr/>
                  <p:nvPr/>
                </p:nvSpPr>
                <p:spPr>
                  <a:xfrm>
                    <a:off x="638243" y="1755723"/>
                    <a:ext cx="1237525" cy="424119"/>
                  </a:xfrm>
                  <a:custGeom>
                    <a:avLst/>
                    <a:gdLst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1279650 w 1279650"/>
                      <a:gd name="connsiteY2" fmla="*/ 309761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46473 w 1279650"/>
                      <a:gd name="connsiteY2" fmla="*/ 91108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46473 w 1279650"/>
                      <a:gd name="connsiteY2" fmla="*/ 91108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20825 w 1279650"/>
                      <a:gd name="connsiteY2" fmla="*/ 14562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20825 w 1279650"/>
                      <a:gd name="connsiteY2" fmla="*/ 14562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35769 w 1279650"/>
                      <a:gd name="connsiteY2" fmla="*/ 15487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35769 w 1279650"/>
                      <a:gd name="connsiteY2" fmla="*/ 15487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35769 w 1279650"/>
                      <a:gd name="connsiteY2" fmla="*/ 15487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35769 w 1279650"/>
                      <a:gd name="connsiteY2" fmla="*/ 15487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79650" h="309761">
                        <a:moveTo>
                          <a:pt x="0" y="0"/>
                        </a:moveTo>
                        <a:lnTo>
                          <a:pt x="1279650" y="0"/>
                        </a:lnTo>
                        <a:cubicBezTo>
                          <a:pt x="939716" y="33909"/>
                          <a:pt x="708338" y="38797"/>
                          <a:pt x="382797" y="126697"/>
                        </a:cubicBezTo>
                        <a:cubicBezTo>
                          <a:pt x="175721" y="179929"/>
                          <a:pt x="46660" y="283197"/>
                          <a:pt x="0" y="309761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0">
                        <a:schemeClr val="bg1">
                          <a:alpha val="2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sz="1050"/>
                  </a:p>
                </p:txBody>
              </p:sp>
              <p:sp>
                <p:nvSpPr>
                  <p:cNvPr id="44" name="모서리가 둥근 직사각형 43"/>
                  <p:cNvSpPr/>
                  <p:nvPr/>
                </p:nvSpPr>
                <p:spPr>
                  <a:xfrm>
                    <a:off x="635220" y="1756036"/>
                    <a:ext cx="1234017" cy="432000"/>
                  </a:xfrm>
                  <a:prstGeom prst="roundRect">
                    <a:avLst>
                      <a:gd name="adj" fmla="val 4975"/>
                    </a:avLst>
                  </a:prstGeom>
                  <a:gradFill flip="none" rotWithShape="1">
                    <a:gsLst>
                      <a:gs pos="100000">
                        <a:schemeClr val="bg1">
                          <a:alpha val="30000"/>
                        </a:schemeClr>
                      </a:gs>
                      <a:gs pos="47000">
                        <a:schemeClr val="bg1">
                          <a:alpha val="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  <a:alpha val="0"/>
                        </a:schemeClr>
                      </a:gs>
                    </a:gsLst>
                    <a:lin ang="8400000" scaled="0"/>
                    <a:tileRect/>
                  </a:gradFill>
                  <a:ln>
                    <a:noFill/>
                  </a:ln>
                  <a:effectLst/>
                  <a:scene3d>
                    <a:camera prst="orthographicFront"/>
                    <a:lightRig rig="flat" dir="t"/>
                  </a:scene3d>
                  <a:sp3d>
                    <a:bevelT w="19050" h="1270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sz="1100"/>
                  </a:p>
                </p:txBody>
              </p:sp>
            </p:grpSp>
          </p:grpSp>
          <p:pic>
            <p:nvPicPr>
              <p:cNvPr id="39" name="그림 348" descr="Untitled-2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904" y="2337995"/>
                <a:ext cx="1245779" cy="40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TextBox 39"/>
              <p:cNvSpPr txBox="1"/>
              <p:nvPr/>
            </p:nvSpPr>
            <p:spPr bwMode="auto">
              <a:xfrm>
                <a:off x="455001" y="2496947"/>
                <a:ext cx="1695533" cy="222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19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2800" b="1" dirty="0" err="1" smtClean="0">
                    <a:solidFill>
                      <a:schemeClr val="bg1"/>
                    </a:solidFill>
                    <a:effectLst>
                      <a:outerShdw blurRad="254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ea"/>
                    <a:cs typeface="Arial" pitchFamily="34" charset="0"/>
                  </a:rPr>
                  <a:t>지족행복론</a:t>
                </a:r>
                <a:endParaRPr kumimoji="0" lang="ko-KR" altLang="en-US" sz="2800" b="1" dirty="0">
                  <a:solidFill>
                    <a:schemeClr val="bg1"/>
                  </a:solidFill>
                  <a:effectLst>
                    <a:outerShdw blurRad="25400" dist="127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  <a:cs typeface="Arial" pitchFamily="34" charset="0"/>
                </a:endParaRPr>
              </a:p>
            </p:txBody>
          </p:sp>
        </p:grpSp>
        <p:grpSp>
          <p:nvGrpSpPr>
            <p:cNvPr id="28" name="그룹 356"/>
            <p:cNvGrpSpPr>
              <a:grpSpLocks/>
            </p:cNvGrpSpPr>
            <p:nvPr/>
          </p:nvGrpSpPr>
          <p:grpSpPr bwMode="auto">
            <a:xfrm>
              <a:off x="-1758408" y="3847085"/>
              <a:ext cx="2547458" cy="799016"/>
              <a:chOff x="455001" y="2322612"/>
              <a:chExt cx="1692000" cy="529930"/>
            </a:xfrm>
          </p:grpSpPr>
          <p:grpSp>
            <p:nvGrpSpPr>
              <p:cNvPr id="29" name="그룹 143"/>
              <p:cNvGrpSpPr>
                <a:grpSpLocks/>
              </p:cNvGrpSpPr>
              <p:nvPr/>
            </p:nvGrpSpPr>
            <p:grpSpPr bwMode="auto">
              <a:xfrm>
                <a:off x="520367" y="2322612"/>
                <a:ext cx="1626634" cy="529930"/>
                <a:chOff x="815257" y="4120738"/>
                <a:chExt cx="1516315" cy="468000"/>
              </a:xfrm>
            </p:grpSpPr>
            <p:sp>
              <p:nvSpPr>
                <p:cNvPr id="32" name="모서리가 둥근 직사각형 31"/>
                <p:cNvSpPr/>
                <p:nvPr/>
              </p:nvSpPr>
              <p:spPr>
                <a:xfrm>
                  <a:off x="814988" y="4120738"/>
                  <a:ext cx="1516584" cy="467506"/>
                </a:xfrm>
                <a:prstGeom prst="roundRect">
                  <a:avLst>
                    <a:gd name="adj" fmla="val 6438"/>
                  </a:avLst>
                </a:prstGeom>
                <a:solidFill>
                  <a:srgbClr val="17375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kumimoji="0" lang="ko-KR" altLang="en-US" sz="1400" dirty="0"/>
                </a:p>
              </p:txBody>
            </p:sp>
            <p:grpSp>
              <p:nvGrpSpPr>
                <p:cNvPr id="33" name="그룹 375"/>
                <p:cNvGrpSpPr>
                  <a:grpSpLocks/>
                </p:cNvGrpSpPr>
                <p:nvPr/>
              </p:nvGrpSpPr>
              <p:grpSpPr bwMode="auto">
                <a:xfrm>
                  <a:off x="837933" y="4142086"/>
                  <a:ext cx="1484387" cy="432313"/>
                  <a:chOff x="635220" y="1755723"/>
                  <a:chExt cx="1240548" cy="432313"/>
                </a:xfrm>
              </p:grpSpPr>
              <p:sp>
                <p:nvSpPr>
                  <p:cNvPr id="34" name="자유형 33"/>
                  <p:cNvSpPr/>
                  <p:nvPr/>
                </p:nvSpPr>
                <p:spPr>
                  <a:xfrm>
                    <a:off x="638243" y="1755723"/>
                    <a:ext cx="1237525" cy="424119"/>
                  </a:xfrm>
                  <a:custGeom>
                    <a:avLst/>
                    <a:gdLst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1279650 w 1279650"/>
                      <a:gd name="connsiteY2" fmla="*/ 309761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46473 w 1279650"/>
                      <a:gd name="connsiteY2" fmla="*/ 91108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46473 w 1279650"/>
                      <a:gd name="connsiteY2" fmla="*/ 91108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20825 w 1279650"/>
                      <a:gd name="connsiteY2" fmla="*/ 14562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20825 w 1279650"/>
                      <a:gd name="connsiteY2" fmla="*/ 14562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35769 w 1279650"/>
                      <a:gd name="connsiteY2" fmla="*/ 15487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35769 w 1279650"/>
                      <a:gd name="connsiteY2" fmla="*/ 15487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35769 w 1279650"/>
                      <a:gd name="connsiteY2" fmla="*/ 15487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35769 w 1279650"/>
                      <a:gd name="connsiteY2" fmla="*/ 154879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  <a:gd name="connsiteX0" fmla="*/ 0 w 1279650"/>
                      <a:gd name="connsiteY0" fmla="*/ 0 h 309761"/>
                      <a:gd name="connsiteX1" fmla="*/ 1279650 w 1279650"/>
                      <a:gd name="connsiteY1" fmla="*/ 0 h 309761"/>
                      <a:gd name="connsiteX2" fmla="*/ 382797 w 1279650"/>
                      <a:gd name="connsiteY2" fmla="*/ 126697 h 309761"/>
                      <a:gd name="connsiteX3" fmla="*/ 0 w 1279650"/>
                      <a:gd name="connsiteY3" fmla="*/ 309761 h 309761"/>
                      <a:gd name="connsiteX4" fmla="*/ 0 w 1279650"/>
                      <a:gd name="connsiteY4" fmla="*/ 0 h 3097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79650" h="309761">
                        <a:moveTo>
                          <a:pt x="0" y="0"/>
                        </a:moveTo>
                        <a:lnTo>
                          <a:pt x="1279650" y="0"/>
                        </a:lnTo>
                        <a:cubicBezTo>
                          <a:pt x="939716" y="33909"/>
                          <a:pt x="708338" y="38797"/>
                          <a:pt x="382797" y="126697"/>
                        </a:cubicBezTo>
                        <a:cubicBezTo>
                          <a:pt x="175721" y="179929"/>
                          <a:pt x="46660" y="283197"/>
                          <a:pt x="0" y="309761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0">
                        <a:schemeClr val="bg1">
                          <a:alpha val="2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sz="1050"/>
                  </a:p>
                </p:txBody>
              </p:sp>
              <p:sp>
                <p:nvSpPr>
                  <p:cNvPr id="37" name="모서리가 둥근 직사각형 36"/>
                  <p:cNvSpPr/>
                  <p:nvPr/>
                </p:nvSpPr>
                <p:spPr>
                  <a:xfrm>
                    <a:off x="635220" y="1756036"/>
                    <a:ext cx="1234017" cy="432000"/>
                  </a:xfrm>
                  <a:prstGeom prst="roundRect">
                    <a:avLst>
                      <a:gd name="adj" fmla="val 4975"/>
                    </a:avLst>
                  </a:prstGeom>
                  <a:gradFill flip="none" rotWithShape="1">
                    <a:gsLst>
                      <a:gs pos="100000">
                        <a:schemeClr val="bg1">
                          <a:alpha val="30000"/>
                        </a:schemeClr>
                      </a:gs>
                      <a:gs pos="47000">
                        <a:schemeClr val="bg1">
                          <a:alpha val="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  <a:alpha val="0"/>
                        </a:schemeClr>
                      </a:gs>
                    </a:gsLst>
                    <a:lin ang="8400000" scaled="0"/>
                    <a:tileRect/>
                  </a:gradFill>
                  <a:ln>
                    <a:noFill/>
                  </a:ln>
                  <a:effectLst/>
                  <a:scene3d>
                    <a:camera prst="orthographicFront"/>
                    <a:lightRig rig="flat" dir="t"/>
                  </a:scene3d>
                  <a:sp3d>
                    <a:bevelT w="19050" h="1270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sz="1100"/>
                  </a:p>
                </p:txBody>
              </p:sp>
            </p:grpSp>
          </p:grpSp>
          <p:pic>
            <p:nvPicPr>
              <p:cNvPr id="30" name="그림 358" descr="Untitled-2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904" y="2337995"/>
                <a:ext cx="1245779" cy="40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TextBox 30"/>
              <p:cNvSpPr txBox="1"/>
              <p:nvPr/>
            </p:nvSpPr>
            <p:spPr bwMode="auto">
              <a:xfrm>
                <a:off x="455001" y="2496947"/>
                <a:ext cx="1670228" cy="222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19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2800" b="1" dirty="0" smtClean="0">
                    <a:solidFill>
                      <a:schemeClr val="bg1"/>
                    </a:solidFill>
                    <a:effectLst>
                      <a:outerShdw blurRad="254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ea"/>
                    <a:cs typeface="Arial" pitchFamily="34" charset="0"/>
                  </a:rPr>
                  <a:t>초월 </a:t>
                </a:r>
                <a:r>
                  <a:rPr kumimoji="0" lang="ko-KR" altLang="en-US" sz="2800" b="1" dirty="0" err="1" smtClean="0">
                    <a:solidFill>
                      <a:schemeClr val="bg1"/>
                    </a:solidFill>
                    <a:effectLst>
                      <a:outerShdw blurRad="254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ea"/>
                    <a:cs typeface="Arial" pitchFamily="34" charset="0"/>
                  </a:rPr>
                  <a:t>행복론</a:t>
                </a:r>
                <a:endParaRPr kumimoji="0" lang="ko-KR" altLang="en-US" sz="2800" b="1" dirty="0">
                  <a:solidFill>
                    <a:schemeClr val="bg1"/>
                  </a:solidFill>
                  <a:effectLst>
                    <a:outerShdw blurRad="25400" dist="127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  <a:cs typeface="Arial" pitchFamily="34" charset="0"/>
                </a:endParaRPr>
              </a:p>
            </p:txBody>
          </p:sp>
        </p:grpSp>
      </p:grpSp>
      <p:cxnSp>
        <p:nvCxnSpPr>
          <p:cNvPr id="57" name="직선 연결선 56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2</a:t>
            </a: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o\Documents\네이트온 받은 파일\좌선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518" y="1513076"/>
            <a:ext cx="1625699" cy="235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 bwMode="auto">
          <a:xfrm>
            <a:off x="899592" y="2834086"/>
            <a:ext cx="7632848" cy="3115194"/>
          </a:xfrm>
          <a:prstGeom prst="rect">
            <a:avLst/>
          </a:prstGeom>
          <a:gradFill flip="none" rotWithShape="1">
            <a:gsLst>
              <a:gs pos="24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/>
          </a:p>
        </p:txBody>
      </p:sp>
      <p:sp>
        <p:nvSpPr>
          <p:cNvPr id="5" name="모서리가 둥근 직사각형 4"/>
          <p:cNvSpPr/>
          <p:nvPr/>
        </p:nvSpPr>
        <p:spPr>
          <a:xfrm>
            <a:off x="736501" y="2276872"/>
            <a:ext cx="5851723" cy="576263"/>
          </a:xfrm>
          <a:prstGeom prst="roundRect">
            <a:avLst>
              <a:gd name="adj" fmla="val 0"/>
            </a:avLst>
          </a:prstGeom>
          <a:gradFill flip="none" rotWithShape="0">
            <a:gsLst>
              <a:gs pos="0">
                <a:schemeClr val="bg1">
                  <a:lumMod val="95000"/>
                  <a:alpha val="76000"/>
                </a:schemeClr>
              </a:gs>
              <a:gs pos="78000">
                <a:schemeClr val="bg1"/>
              </a:gs>
            </a:gsLst>
            <a:lin ang="1680000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grpSp>
        <p:nvGrpSpPr>
          <p:cNvPr id="6" name="그룹 780"/>
          <p:cNvGrpSpPr>
            <a:grpSpLocks/>
          </p:cNvGrpSpPr>
          <p:nvPr/>
        </p:nvGrpSpPr>
        <p:grpSpPr bwMode="auto">
          <a:xfrm>
            <a:off x="688876" y="2276872"/>
            <a:ext cx="571500" cy="557213"/>
            <a:chOff x="544885" y="1888257"/>
            <a:chExt cx="570731" cy="557568"/>
          </a:xfrm>
        </p:grpSpPr>
        <p:sp>
          <p:nvSpPr>
            <p:cNvPr id="7" name="직각 삼각형 6"/>
            <p:cNvSpPr/>
            <p:nvPr/>
          </p:nvSpPr>
          <p:spPr>
            <a:xfrm rot="10800000" flipH="1">
              <a:off x="590860" y="1935912"/>
              <a:ext cx="524756" cy="509913"/>
            </a:xfrm>
            <a:prstGeom prst="rtTriangle">
              <a:avLst/>
            </a:prstGeom>
            <a:gradFill flip="none" rotWithShape="0">
              <a:gsLst>
                <a:gs pos="11000">
                  <a:schemeClr val="bg1">
                    <a:lumMod val="8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30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4885" y="1888257"/>
              <a:ext cx="184482" cy="3079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04826" y="2413397"/>
            <a:ext cx="503535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욕구</a:t>
            </a:r>
            <a:r>
              <a:rPr lang="en-US" altLang="ko-KR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, </a:t>
            </a: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집착을 최소화시키는 것이 초월 </a:t>
            </a:r>
            <a:r>
              <a:rPr lang="ko-KR" altLang="en-US" sz="1600" b="1" kern="0" dirty="0" err="1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행복론입니다</a:t>
            </a:r>
            <a:r>
              <a:rPr lang="en-US" altLang="ko-KR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. </a:t>
            </a: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94970" y="1312770"/>
            <a:ext cx="4049038" cy="676070"/>
          </a:xfrm>
          <a:prstGeom prst="roundRect">
            <a:avLst>
              <a:gd name="adj" fmla="val 5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899592" y="1437741"/>
            <a:ext cx="33758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0" algn="ctr" eaLnBrk="1" hangingPunct="1"/>
            <a:r>
              <a:rPr kumimoji="0" lang="ko-KR" altLang="en-US" sz="2000" b="1" dirty="0">
                <a:solidFill>
                  <a:prstClr val="white"/>
                </a:solidFill>
                <a:latin typeface="맑은 고딕"/>
                <a:ea typeface="맑은 고딕"/>
              </a:rPr>
              <a:t>초월 </a:t>
            </a:r>
            <a:r>
              <a:rPr kumimoji="0" lang="ko-KR" altLang="en-US" sz="2000" b="1" dirty="0" err="1">
                <a:solidFill>
                  <a:prstClr val="white"/>
                </a:solidFill>
                <a:latin typeface="맑은 고딕"/>
                <a:ea typeface="맑은 고딕"/>
              </a:rPr>
              <a:t>행복론</a:t>
            </a:r>
            <a:endParaRPr kumimoji="0" lang="ko-KR" altLang="en-US" sz="2000" b="1" dirty="0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5616" y="376133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행복 </a:t>
            </a:r>
            <a:r>
              <a:rPr lang="en-US" altLang="ko-KR" b="1" dirty="0" smtClean="0"/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85509" y="350100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소유</a:t>
            </a:r>
            <a:endParaRPr lang="en-US" altLang="ko-KR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2514490" y="413978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dirty="0" smtClean="0"/>
              <a:t>욕구</a:t>
            </a:r>
            <a:endParaRPr lang="en-US" altLang="ko-KR" b="1" dirty="0" smtClean="0"/>
          </a:p>
        </p:txBody>
      </p:sp>
      <p:cxnSp>
        <p:nvCxnSpPr>
          <p:cNvPr id="18" name="직선 연결선 17"/>
          <p:cNvCxnSpPr/>
          <p:nvPr/>
        </p:nvCxnSpPr>
        <p:spPr>
          <a:xfrm>
            <a:off x="2306933" y="3942348"/>
            <a:ext cx="108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구름 모양 설명선 18"/>
          <p:cNvSpPr/>
          <p:nvPr/>
        </p:nvSpPr>
        <p:spPr>
          <a:xfrm>
            <a:off x="2051720" y="4021652"/>
            <a:ext cx="1584176" cy="720080"/>
          </a:xfrm>
          <a:prstGeom prst="cloudCallout">
            <a:avLst>
              <a:gd name="adj1" fmla="val 91586"/>
              <a:gd name="adj2" fmla="val -12254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453336"/>
            <a:ext cx="864096" cy="246998"/>
          </a:xfrm>
          <a:prstGeom prst="rect">
            <a:avLst/>
          </a:prstGeom>
        </p:spPr>
      </p:pic>
      <p:pic>
        <p:nvPicPr>
          <p:cNvPr id="22" name="Picture 72" descr="그림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68991" y="2330729"/>
            <a:ext cx="142244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499992" y="3945830"/>
            <a:ext cx="3960440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lnSpc>
                <a:spcPct val="150000"/>
              </a:lnSpc>
            </a:pPr>
            <a:r>
              <a:rPr lang="ko-KR" altLang="en-US" b="1" dirty="0" smtClean="0"/>
              <a:t>욕구를 </a:t>
            </a:r>
            <a:r>
              <a:rPr lang="ko-KR" altLang="en-US" b="1" smtClean="0"/>
              <a:t>최소화시킴으로써 행복이 커질 </a:t>
            </a:r>
            <a:r>
              <a:rPr lang="ko-KR" altLang="en-US" b="1" dirty="0" smtClean="0"/>
              <a:t>수 있습니다</a:t>
            </a:r>
            <a:r>
              <a:rPr lang="en-US" altLang="ko-KR" b="1" dirty="0" smtClean="0"/>
              <a:t>. </a:t>
            </a:r>
          </a:p>
        </p:txBody>
      </p:sp>
      <p:cxnSp>
        <p:nvCxnSpPr>
          <p:cNvPr id="23" name="직선 연결선 22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3</a:t>
            </a: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 bwMode="auto">
          <a:xfrm>
            <a:off x="899592" y="1837851"/>
            <a:ext cx="7632848" cy="4111429"/>
          </a:xfrm>
          <a:prstGeom prst="rect">
            <a:avLst/>
          </a:prstGeom>
          <a:gradFill flip="none" rotWithShape="1">
            <a:gsLst>
              <a:gs pos="24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/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94970" y="1312770"/>
            <a:ext cx="4049038" cy="676070"/>
          </a:xfrm>
          <a:prstGeom prst="roundRect">
            <a:avLst>
              <a:gd name="adj" fmla="val 5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899592" y="1437741"/>
            <a:ext cx="33758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0" algn="ctr" eaLnBrk="1" hangingPunct="1"/>
            <a:r>
              <a:rPr kumimoji="0" lang="ko-KR" altLang="en-US" sz="2000" b="1" dirty="0">
                <a:solidFill>
                  <a:prstClr val="white"/>
                </a:solidFill>
                <a:latin typeface="맑은 고딕"/>
                <a:ea typeface="맑은 고딕"/>
              </a:rPr>
              <a:t>욕구의 최소화</a:t>
            </a:r>
          </a:p>
        </p:txBody>
      </p:sp>
      <p:sp>
        <p:nvSpPr>
          <p:cNvPr id="21" name="타원 20"/>
          <p:cNvSpPr/>
          <p:nvPr/>
        </p:nvSpPr>
        <p:spPr>
          <a:xfrm>
            <a:off x="3059832" y="3478942"/>
            <a:ext cx="2736304" cy="261435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115616" y="213285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ko-KR" altLang="en-US" b="1" u="sng" dirty="0" smtClean="0"/>
              <a:t>욕구의 주체</a:t>
            </a:r>
            <a:r>
              <a:rPr lang="ko-KR" altLang="en-US" b="1" dirty="0" smtClean="0"/>
              <a:t>와  </a:t>
            </a:r>
            <a:r>
              <a:rPr lang="ko-KR" altLang="en-US" b="1" u="sng" dirty="0" smtClean="0"/>
              <a:t>객체</a:t>
            </a:r>
            <a:r>
              <a:rPr lang="ko-KR" altLang="en-US" b="1" dirty="0" smtClean="0"/>
              <a:t>에 대한 사유를 통해 욕구의 최소화가 가능합니다</a:t>
            </a:r>
            <a:r>
              <a:rPr lang="en-US" altLang="ko-KR" b="1" dirty="0" smtClean="0"/>
              <a:t>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1600" y="3284984"/>
            <a:ext cx="190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ko-KR" altLang="en-US" b="1" dirty="0" smtClean="0"/>
              <a:t>욕구의 주체 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나 </a:t>
            </a:r>
            <a:endParaRPr lang="en-US" altLang="ko-KR" b="1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4427984" y="307825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ko-KR" altLang="en-US" b="1" dirty="0" smtClean="0"/>
              <a:t>욕구의 객체 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욕구의 대상 </a:t>
            </a:r>
            <a:endParaRPr lang="en-US" altLang="ko-KR" b="1" dirty="0" smtClean="0"/>
          </a:p>
        </p:txBody>
      </p:sp>
      <p:cxnSp>
        <p:nvCxnSpPr>
          <p:cNvPr id="25" name="Shape 18"/>
          <p:cNvCxnSpPr>
            <a:endCxn id="24" idx="1"/>
          </p:cNvCxnSpPr>
          <p:nvPr/>
        </p:nvCxnSpPr>
        <p:spPr>
          <a:xfrm>
            <a:off x="3059832" y="2430180"/>
            <a:ext cx="1368152" cy="832738"/>
          </a:xfrm>
          <a:prstGeom prst="bentConnector3">
            <a:avLst>
              <a:gd name="adj1" fmla="val -1645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>
            <a:off x="1835696" y="2430180"/>
            <a:ext cx="0" cy="854804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050322" y="436510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空</a:t>
            </a:r>
            <a:endParaRPr lang="ko-KR" alt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1043608" y="5206553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ko-KR" altLang="en-US" i="1" dirty="0" smtClean="0"/>
              <a:t>욕구 주체와 욕구 객체가 본래 공</a:t>
            </a:r>
            <a:r>
              <a:rPr lang="en-US" altLang="ko-KR" i="1" dirty="0" smtClean="0"/>
              <a:t>(</a:t>
            </a:r>
            <a:r>
              <a:rPr lang="ko-KR" altLang="en-US" i="1" dirty="0" smtClean="0"/>
              <a:t>空</a:t>
            </a:r>
            <a:r>
              <a:rPr lang="en-US" altLang="ko-KR" i="1" dirty="0" smtClean="0"/>
              <a:t>)</a:t>
            </a:r>
            <a:r>
              <a:rPr lang="ko-KR" altLang="en-US" i="1" dirty="0" smtClean="0"/>
              <a:t>하다는 깨달음을 통해 욕구의 최소화가 가능합니다</a:t>
            </a:r>
            <a:r>
              <a:rPr lang="en-US" altLang="ko-KR" i="1" dirty="0" smtClean="0"/>
              <a:t>. </a:t>
            </a:r>
            <a:endParaRPr lang="ko-KR" altLang="en-US" i="1" dirty="0"/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453336"/>
            <a:ext cx="864096" cy="246998"/>
          </a:xfrm>
          <a:prstGeom prst="rect">
            <a:avLst/>
          </a:prstGeom>
        </p:spPr>
      </p:pic>
      <p:cxnSp>
        <p:nvCxnSpPr>
          <p:cNvPr id="15" name="직선 연결선 14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4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2641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auto">
          <a:xfrm>
            <a:off x="899592" y="1837851"/>
            <a:ext cx="7632848" cy="4111429"/>
          </a:xfrm>
          <a:prstGeom prst="rect">
            <a:avLst/>
          </a:prstGeom>
          <a:gradFill flip="none" rotWithShape="1">
            <a:gsLst>
              <a:gs pos="24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/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94970" y="1312770"/>
            <a:ext cx="4049038" cy="676070"/>
          </a:xfrm>
          <a:prstGeom prst="roundRect">
            <a:avLst>
              <a:gd name="adj" fmla="val 50000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899592" y="1437741"/>
            <a:ext cx="33758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0" algn="ctr" eaLnBrk="1" hangingPunct="1"/>
            <a:r>
              <a:rPr kumimoji="0" lang="ko-KR" altLang="en-US" sz="2000" b="1" dirty="0">
                <a:solidFill>
                  <a:prstClr val="white"/>
                </a:solidFill>
                <a:latin typeface="맑은 고딕"/>
                <a:ea typeface="맑은 고딕"/>
              </a:rPr>
              <a:t>욕구의 주체인 나는</a:t>
            </a:r>
            <a:r>
              <a:rPr kumimoji="0" lang="en-US" altLang="ko-KR" sz="2000" b="1" dirty="0">
                <a:solidFill>
                  <a:prstClr val="white"/>
                </a:solidFill>
                <a:latin typeface="맑은 고딕"/>
                <a:ea typeface="맑은 고딕"/>
              </a:rPr>
              <a:t>?</a:t>
            </a: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453336"/>
            <a:ext cx="864096" cy="2469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59632" y="234888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ko-KR" b="1" dirty="0" smtClean="0"/>
              <a:t>“</a:t>
            </a:r>
            <a:r>
              <a:rPr lang="ko-KR" altLang="en-US" b="1" dirty="0" smtClean="0"/>
              <a:t>나</a:t>
            </a:r>
            <a:r>
              <a:rPr lang="en-US" altLang="ko-KR" b="1" dirty="0" smtClean="0"/>
              <a:t>”</a:t>
            </a:r>
            <a:r>
              <a:rPr lang="ko-KR" altLang="en-US" b="1" dirty="0" smtClean="0"/>
              <a:t>라고 할만한 것은 과연 무엇인가</a:t>
            </a:r>
            <a:r>
              <a:rPr lang="en-US" altLang="ko-KR" b="1" dirty="0" smtClean="0"/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1680" y="3006244"/>
            <a:ext cx="6192688" cy="257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latinLnBrk="0">
              <a:spcBef>
                <a:spcPts val="1000"/>
              </a:spcBef>
              <a:buFont typeface="Wingdings" pitchFamily="2" charset="2"/>
              <a:buChar char="§"/>
            </a:pPr>
            <a:r>
              <a:rPr lang="ko-KR" altLang="en-US" sz="1600" dirty="0" smtClean="0"/>
              <a:t>우리 몸의 약 </a:t>
            </a:r>
            <a:r>
              <a:rPr lang="en-US" altLang="ko-KR" sz="1600" dirty="0" smtClean="0"/>
              <a:t>70%</a:t>
            </a:r>
            <a:r>
              <a:rPr lang="ko-KR" altLang="en-US" sz="1600" dirty="0" smtClean="0"/>
              <a:t>는 물로 이루어졌습니다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물을 보고 </a:t>
            </a:r>
            <a:r>
              <a:rPr lang="en-US" altLang="ko-KR" sz="1600" dirty="0" smtClean="0"/>
              <a:t>“</a:t>
            </a:r>
            <a:r>
              <a:rPr lang="ko-KR" altLang="en-US" sz="1600" dirty="0" smtClean="0"/>
              <a:t>나</a:t>
            </a:r>
            <a:r>
              <a:rPr lang="en-US" altLang="ko-KR" sz="1600" dirty="0" smtClean="0"/>
              <a:t>”</a:t>
            </a:r>
            <a:r>
              <a:rPr lang="ko-KR" altLang="en-US" sz="1600" dirty="0" smtClean="0"/>
              <a:t>라고 할 수 있습니까</a:t>
            </a:r>
            <a:r>
              <a:rPr lang="en-US" altLang="ko-KR" sz="1600" dirty="0" smtClean="0"/>
              <a:t>?</a:t>
            </a:r>
          </a:p>
          <a:p>
            <a:pPr marL="179388" indent="-179388" latinLnBrk="0">
              <a:spcBef>
                <a:spcPts val="1000"/>
              </a:spcBef>
              <a:buFont typeface="Wingdings" pitchFamily="2" charset="2"/>
              <a:buChar char="§"/>
            </a:pPr>
            <a:r>
              <a:rPr lang="ko-KR" altLang="en-US" sz="1600" dirty="0" smtClean="0"/>
              <a:t>우리 몸에서 나오는 열기를 보고 </a:t>
            </a:r>
            <a:r>
              <a:rPr lang="en-US" altLang="ko-KR" sz="1600" dirty="0" smtClean="0"/>
              <a:t>“</a:t>
            </a:r>
            <a:r>
              <a:rPr lang="ko-KR" altLang="en-US" sz="1600" dirty="0" smtClean="0"/>
              <a:t>나</a:t>
            </a:r>
            <a:r>
              <a:rPr lang="en-US" altLang="ko-KR" sz="1600" dirty="0" smtClean="0"/>
              <a:t>” </a:t>
            </a:r>
            <a:r>
              <a:rPr lang="ko-KR" altLang="en-US" sz="1600" dirty="0" smtClean="0"/>
              <a:t>라고 할 수 있습니까</a:t>
            </a:r>
            <a:r>
              <a:rPr lang="en-US" altLang="ko-KR" sz="1600" dirty="0" smtClean="0"/>
              <a:t>?</a:t>
            </a:r>
          </a:p>
          <a:p>
            <a:pPr marL="179388" indent="-179388" latinLnBrk="0">
              <a:spcBef>
                <a:spcPts val="1000"/>
              </a:spcBef>
              <a:buFont typeface="Wingdings" pitchFamily="2" charset="2"/>
              <a:buChar char="§"/>
            </a:pPr>
            <a:r>
              <a:rPr lang="ko-KR" altLang="en-US" sz="1600" dirty="0" smtClean="0"/>
              <a:t>아버지 정자 한 마리에 어머니 난자 한 마리가 합쳐져서 이 몸이 생겨났습니다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정자 혹은 난자를 보고 </a:t>
            </a:r>
            <a:r>
              <a:rPr lang="en-US" altLang="ko-KR" sz="1600" dirty="0" smtClean="0"/>
              <a:t>“</a:t>
            </a:r>
            <a:r>
              <a:rPr lang="ko-KR" altLang="en-US" sz="1600" dirty="0" smtClean="0"/>
              <a:t>나</a:t>
            </a:r>
            <a:r>
              <a:rPr lang="en-US" altLang="ko-KR" sz="1600" dirty="0" smtClean="0"/>
              <a:t>” </a:t>
            </a:r>
            <a:r>
              <a:rPr lang="ko-KR" altLang="en-US" sz="1600" dirty="0" smtClean="0"/>
              <a:t>라고 할 수 있습니까</a:t>
            </a:r>
            <a:r>
              <a:rPr lang="en-US" altLang="ko-KR" sz="1600" dirty="0" smtClean="0"/>
              <a:t>?</a:t>
            </a:r>
          </a:p>
          <a:p>
            <a:pPr marL="179388" indent="-179388" latinLnBrk="0">
              <a:spcBef>
                <a:spcPts val="1000"/>
              </a:spcBef>
              <a:buFont typeface="Wingdings" pitchFamily="2" charset="2"/>
              <a:buChar char="§"/>
            </a:pPr>
            <a:r>
              <a:rPr lang="ko-KR" altLang="en-US" sz="1600" dirty="0" smtClean="0"/>
              <a:t>원래 작았던 몸이  밥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김치 등을 먹고 이렇게 큰 몸이 되었습니다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밥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김치를 보고 </a:t>
            </a:r>
            <a:r>
              <a:rPr lang="en-US" altLang="ko-KR" sz="1600" dirty="0" smtClean="0"/>
              <a:t>“</a:t>
            </a:r>
            <a:r>
              <a:rPr lang="ko-KR" altLang="en-US" sz="1600" dirty="0" smtClean="0"/>
              <a:t>나</a:t>
            </a:r>
            <a:r>
              <a:rPr lang="en-US" altLang="ko-KR" sz="1600" dirty="0" smtClean="0"/>
              <a:t>” </a:t>
            </a:r>
            <a:r>
              <a:rPr lang="ko-KR" altLang="en-US" sz="1600" dirty="0" smtClean="0"/>
              <a:t>라고 할 수 있습니까</a:t>
            </a:r>
            <a:r>
              <a:rPr lang="en-US" altLang="ko-KR" sz="1600" dirty="0" smtClean="0"/>
              <a:t>?</a:t>
            </a:r>
          </a:p>
          <a:p>
            <a:pPr marL="179388" indent="-179388" latinLnBrk="0">
              <a:spcBef>
                <a:spcPts val="1000"/>
              </a:spcBef>
              <a:buFont typeface="Wingdings" pitchFamily="2" charset="2"/>
              <a:buChar char="§"/>
            </a:pPr>
            <a:endParaRPr lang="en-US" altLang="ko-KR" sz="1600" dirty="0" smtClean="0"/>
          </a:p>
        </p:txBody>
      </p:sp>
      <p:grpSp>
        <p:nvGrpSpPr>
          <p:cNvPr id="2" name="그룹 1"/>
          <p:cNvGrpSpPr/>
          <p:nvPr/>
        </p:nvGrpSpPr>
        <p:grpSpPr>
          <a:xfrm>
            <a:off x="538112" y="5631780"/>
            <a:ext cx="8354368" cy="605532"/>
            <a:chOff x="1428750" y="7926388"/>
            <a:chExt cx="4062413" cy="352425"/>
          </a:xfrm>
        </p:grpSpPr>
        <p:sp>
          <p:nvSpPr>
            <p:cNvPr id="30" name="직사각형 29"/>
            <p:cNvSpPr/>
            <p:nvPr/>
          </p:nvSpPr>
          <p:spPr>
            <a:xfrm>
              <a:off x="1428750" y="7926388"/>
              <a:ext cx="4032250" cy="352425"/>
            </a:xfrm>
            <a:prstGeom prst="rect">
              <a:avLst/>
            </a:prstGeom>
            <a:solidFill>
              <a:srgbClr val="074B8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/>
            </a:p>
          </p:txBody>
        </p:sp>
        <p:grpSp>
          <p:nvGrpSpPr>
            <p:cNvPr id="31" name="그룹 375"/>
            <p:cNvGrpSpPr>
              <a:grpSpLocks/>
            </p:cNvGrpSpPr>
            <p:nvPr/>
          </p:nvGrpSpPr>
          <p:grpSpPr bwMode="auto">
            <a:xfrm>
              <a:off x="1441450" y="7945438"/>
              <a:ext cx="4049713" cy="323850"/>
              <a:chOff x="635219" y="1755723"/>
              <a:chExt cx="1240549" cy="432313"/>
            </a:xfrm>
          </p:grpSpPr>
          <p:sp>
            <p:nvSpPr>
              <p:cNvPr id="32" name="자유형 31"/>
              <p:cNvSpPr/>
              <p:nvPr/>
            </p:nvSpPr>
            <p:spPr>
              <a:xfrm>
                <a:off x="638243" y="1755723"/>
                <a:ext cx="1237525" cy="424119"/>
              </a:xfrm>
              <a:custGeom>
                <a:avLst/>
                <a:gdLst>
                  <a:gd name="connsiteX0" fmla="*/ 0 w 1279650"/>
                  <a:gd name="connsiteY0" fmla="*/ 0 h 309761"/>
                  <a:gd name="connsiteX1" fmla="*/ 1279650 w 1279650"/>
                  <a:gd name="connsiteY1" fmla="*/ 0 h 309761"/>
                  <a:gd name="connsiteX2" fmla="*/ 1279650 w 1279650"/>
                  <a:gd name="connsiteY2" fmla="*/ 309761 h 309761"/>
                  <a:gd name="connsiteX3" fmla="*/ 0 w 1279650"/>
                  <a:gd name="connsiteY3" fmla="*/ 309761 h 309761"/>
                  <a:gd name="connsiteX4" fmla="*/ 0 w 1279650"/>
                  <a:gd name="connsiteY4" fmla="*/ 0 h 309761"/>
                  <a:gd name="connsiteX0" fmla="*/ 0 w 1279650"/>
                  <a:gd name="connsiteY0" fmla="*/ 0 h 309761"/>
                  <a:gd name="connsiteX1" fmla="*/ 1279650 w 1279650"/>
                  <a:gd name="connsiteY1" fmla="*/ 0 h 309761"/>
                  <a:gd name="connsiteX2" fmla="*/ 346473 w 1279650"/>
                  <a:gd name="connsiteY2" fmla="*/ 91108 h 309761"/>
                  <a:gd name="connsiteX3" fmla="*/ 0 w 1279650"/>
                  <a:gd name="connsiteY3" fmla="*/ 309761 h 309761"/>
                  <a:gd name="connsiteX4" fmla="*/ 0 w 1279650"/>
                  <a:gd name="connsiteY4" fmla="*/ 0 h 309761"/>
                  <a:gd name="connsiteX0" fmla="*/ 0 w 1279650"/>
                  <a:gd name="connsiteY0" fmla="*/ 0 h 309761"/>
                  <a:gd name="connsiteX1" fmla="*/ 1279650 w 1279650"/>
                  <a:gd name="connsiteY1" fmla="*/ 0 h 309761"/>
                  <a:gd name="connsiteX2" fmla="*/ 346473 w 1279650"/>
                  <a:gd name="connsiteY2" fmla="*/ 91108 h 309761"/>
                  <a:gd name="connsiteX3" fmla="*/ 0 w 1279650"/>
                  <a:gd name="connsiteY3" fmla="*/ 309761 h 309761"/>
                  <a:gd name="connsiteX4" fmla="*/ 0 w 1279650"/>
                  <a:gd name="connsiteY4" fmla="*/ 0 h 309761"/>
                  <a:gd name="connsiteX0" fmla="*/ 0 w 1279650"/>
                  <a:gd name="connsiteY0" fmla="*/ 0 h 309761"/>
                  <a:gd name="connsiteX1" fmla="*/ 1279650 w 1279650"/>
                  <a:gd name="connsiteY1" fmla="*/ 0 h 309761"/>
                  <a:gd name="connsiteX2" fmla="*/ 320825 w 1279650"/>
                  <a:gd name="connsiteY2" fmla="*/ 145629 h 309761"/>
                  <a:gd name="connsiteX3" fmla="*/ 0 w 1279650"/>
                  <a:gd name="connsiteY3" fmla="*/ 309761 h 309761"/>
                  <a:gd name="connsiteX4" fmla="*/ 0 w 1279650"/>
                  <a:gd name="connsiteY4" fmla="*/ 0 h 309761"/>
                  <a:gd name="connsiteX0" fmla="*/ 0 w 1279650"/>
                  <a:gd name="connsiteY0" fmla="*/ 0 h 309761"/>
                  <a:gd name="connsiteX1" fmla="*/ 1279650 w 1279650"/>
                  <a:gd name="connsiteY1" fmla="*/ 0 h 309761"/>
                  <a:gd name="connsiteX2" fmla="*/ 320825 w 1279650"/>
                  <a:gd name="connsiteY2" fmla="*/ 145629 h 309761"/>
                  <a:gd name="connsiteX3" fmla="*/ 0 w 1279650"/>
                  <a:gd name="connsiteY3" fmla="*/ 309761 h 309761"/>
                  <a:gd name="connsiteX4" fmla="*/ 0 w 1279650"/>
                  <a:gd name="connsiteY4" fmla="*/ 0 h 309761"/>
                  <a:gd name="connsiteX0" fmla="*/ 0 w 1279650"/>
                  <a:gd name="connsiteY0" fmla="*/ 0 h 309761"/>
                  <a:gd name="connsiteX1" fmla="*/ 1279650 w 1279650"/>
                  <a:gd name="connsiteY1" fmla="*/ 0 h 309761"/>
                  <a:gd name="connsiteX2" fmla="*/ 335769 w 1279650"/>
                  <a:gd name="connsiteY2" fmla="*/ 154879 h 309761"/>
                  <a:gd name="connsiteX3" fmla="*/ 0 w 1279650"/>
                  <a:gd name="connsiteY3" fmla="*/ 309761 h 309761"/>
                  <a:gd name="connsiteX4" fmla="*/ 0 w 1279650"/>
                  <a:gd name="connsiteY4" fmla="*/ 0 h 309761"/>
                  <a:gd name="connsiteX0" fmla="*/ 0 w 1279650"/>
                  <a:gd name="connsiteY0" fmla="*/ 0 h 309761"/>
                  <a:gd name="connsiteX1" fmla="*/ 1279650 w 1279650"/>
                  <a:gd name="connsiteY1" fmla="*/ 0 h 309761"/>
                  <a:gd name="connsiteX2" fmla="*/ 335769 w 1279650"/>
                  <a:gd name="connsiteY2" fmla="*/ 154879 h 309761"/>
                  <a:gd name="connsiteX3" fmla="*/ 0 w 1279650"/>
                  <a:gd name="connsiteY3" fmla="*/ 309761 h 309761"/>
                  <a:gd name="connsiteX4" fmla="*/ 0 w 1279650"/>
                  <a:gd name="connsiteY4" fmla="*/ 0 h 309761"/>
                  <a:gd name="connsiteX0" fmla="*/ 0 w 1279650"/>
                  <a:gd name="connsiteY0" fmla="*/ 0 h 309761"/>
                  <a:gd name="connsiteX1" fmla="*/ 1279650 w 1279650"/>
                  <a:gd name="connsiteY1" fmla="*/ 0 h 309761"/>
                  <a:gd name="connsiteX2" fmla="*/ 335769 w 1279650"/>
                  <a:gd name="connsiteY2" fmla="*/ 154879 h 309761"/>
                  <a:gd name="connsiteX3" fmla="*/ 0 w 1279650"/>
                  <a:gd name="connsiteY3" fmla="*/ 309761 h 309761"/>
                  <a:gd name="connsiteX4" fmla="*/ 0 w 1279650"/>
                  <a:gd name="connsiteY4" fmla="*/ 0 h 309761"/>
                  <a:gd name="connsiteX0" fmla="*/ 0 w 1279650"/>
                  <a:gd name="connsiteY0" fmla="*/ 0 h 309761"/>
                  <a:gd name="connsiteX1" fmla="*/ 1279650 w 1279650"/>
                  <a:gd name="connsiteY1" fmla="*/ 0 h 309761"/>
                  <a:gd name="connsiteX2" fmla="*/ 335769 w 1279650"/>
                  <a:gd name="connsiteY2" fmla="*/ 154879 h 309761"/>
                  <a:gd name="connsiteX3" fmla="*/ 0 w 1279650"/>
                  <a:gd name="connsiteY3" fmla="*/ 309761 h 309761"/>
                  <a:gd name="connsiteX4" fmla="*/ 0 w 1279650"/>
                  <a:gd name="connsiteY4" fmla="*/ 0 h 309761"/>
                  <a:gd name="connsiteX0" fmla="*/ 0 w 1279650"/>
                  <a:gd name="connsiteY0" fmla="*/ 0 h 309761"/>
                  <a:gd name="connsiteX1" fmla="*/ 1279650 w 1279650"/>
                  <a:gd name="connsiteY1" fmla="*/ 0 h 309761"/>
                  <a:gd name="connsiteX2" fmla="*/ 382797 w 1279650"/>
                  <a:gd name="connsiteY2" fmla="*/ 126697 h 309761"/>
                  <a:gd name="connsiteX3" fmla="*/ 0 w 1279650"/>
                  <a:gd name="connsiteY3" fmla="*/ 309761 h 309761"/>
                  <a:gd name="connsiteX4" fmla="*/ 0 w 1279650"/>
                  <a:gd name="connsiteY4" fmla="*/ 0 h 309761"/>
                  <a:gd name="connsiteX0" fmla="*/ 0 w 1279650"/>
                  <a:gd name="connsiteY0" fmla="*/ 0 h 309761"/>
                  <a:gd name="connsiteX1" fmla="*/ 1279650 w 1279650"/>
                  <a:gd name="connsiteY1" fmla="*/ 0 h 309761"/>
                  <a:gd name="connsiteX2" fmla="*/ 382797 w 1279650"/>
                  <a:gd name="connsiteY2" fmla="*/ 126697 h 309761"/>
                  <a:gd name="connsiteX3" fmla="*/ 0 w 1279650"/>
                  <a:gd name="connsiteY3" fmla="*/ 309761 h 309761"/>
                  <a:gd name="connsiteX4" fmla="*/ 0 w 1279650"/>
                  <a:gd name="connsiteY4" fmla="*/ 0 h 309761"/>
                  <a:gd name="connsiteX0" fmla="*/ 0 w 1279650"/>
                  <a:gd name="connsiteY0" fmla="*/ 0 h 309761"/>
                  <a:gd name="connsiteX1" fmla="*/ 1279650 w 1279650"/>
                  <a:gd name="connsiteY1" fmla="*/ 0 h 309761"/>
                  <a:gd name="connsiteX2" fmla="*/ 382797 w 1279650"/>
                  <a:gd name="connsiteY2" fmla="*/ 126697 h 309761"/>
                  <a:gd name="connsiteX3" fmla="*/ 0 w 1279650"/>
                  <a:gd name="connsiteY3" fmla="*/ 309761 h 309761"/>
                  <a:gd name="connsiteX4" fmla="*/ 0 w 1279650"/>
                  <a:gd name="connsiteY4" fmla="*/ 0 h 309761"/>
                  <a:gd name="connsiteX0" fmla="*/ 0 w 1279650"/>
                  <a:gd name="connsiteY0" fmla="*/ 0 h 309761"/>
                  <a:gd name="connsiteX1" fmla="*/ 1279650 w 1279650"/>
                  <a:gd name="connsiteY1" fmla="*/ 0 h 309761"/>
                  <a:gd name="connsiteX2" fmla="*/ 382797 w 1279650"/>
                  <a:gd name="connsiteY2" fmla="*/ 126697 h 309761"/>
                  <a:gd name="connsiteX3" fmla="*/ 0 w 1279650"/>
                  <a:gd name="connsiteY3" fmla="*/ 309761 h 309761"/>
                  <a:gd name="connsiteX4" fmla="*/ 0 w 1279650"/>
                  <a:gd name="connsiteY4" fmla="*/ 0 h 309761"/>
                  <a:gd name="connsiteX0" fmla="*/ 0 w 1279650"/>
                  <a:gd name="connsiteY0" fmla="*/ 0 h 309761"/>
                  <a:gd name="connsiteX1" fmla="*/ 1279650 w 1279650"/>
                  <a:gd name="connsiteY1" fmla="*/ 0 h 309761"/>
                  <a:gd name="connsiteX2" fmla="*/ 382797 w 1279650"/>
                  <a:gd name="connsiteY2" fmla="*/ 126697 h 309761"/>
                  <a:gd name="connsiteX3" fmla="*/ 0 w 1279650"/>
                  <a:gd name="connsiteY3" fmla="*/ 309761 h 309761"/>
                  <a:gd name="connsiteX4" fmla="*/ 0 w 1279650"/>
                  <a:gd name="connsiteY4" fmla="*/ 0 h 309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9650" h="309761">
                    <a:moveTo>
                      <a:pt x="0" y="0"/>
                    </a:moveTo>
                    <a:lnTo>
                      <a:pt x="1279650" y="0"/>
                    </a:lnTo>
                    <a:cubicBezTo>
                      <a:pt x="939716" y="33909"/>
                      <a:pt x="708338" y="38797"/>
                      <a:pt x="382797" y="126697"/>
                    </a:cubicBezTo>
                    <a:cubicBezTo>
                      <a:pt x="175721" y="179929"/>
                      <a:pt x="46660" y="283197"/>
                      <a:pt x="0" y="309761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200"/>
              </a:p>
            </p:txBody>
          </p:sp>
          <p:sp>
            <p:nvSpPr>
              <p:cNvPr id="33" name="모서리가 둥근 직사각형 32"/>
              <p:cNvSpPr/>
              <p:nvPr/>
            </p:nvSpPr>
            <p:spPr>
              <a:xfrm>
                <a:off x="635219" y="1756036"/>
                <a:ext cx="1231605" cy="432000"/>
              </a:xfrm>
              <a:prstGeom prst="roundRect">
                <a:avLst>
                  <a:gd name="adj" fmla="val 4975"/>
                </a:avLst>
              </a:prstGeom>
              <a:gradFill flip="none" rotWithShape="1">
                <a:gsLst>
                  <a:gs pos="100000">
                    <a:schemeClr val="bg1">
                      <a:alpha val="30000"/>
                    </a:schemeClr>
                  </a:gs>
                  <a:gs pos="47000">
                    <a:schemeClr val="bg1">
                      <a:alpha val="5000"/>
                    </a:schemeClr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84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flat" dir="t"/>
              </a:scene3d>
              <a:sp3d>
                <a:bevelT w="19050" h="127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400"/>
              </a:p>
            </p:txBody>
          </p:sp>
        </p:grpSp>
        <p:pic>
          <p:nvPicPr>
            <p:cNvPr id="34" name="그림 556" descr="Untitled-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975" y="7942263"/>
              <a:ext cx="3194050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702618" y="575787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ko-KR" altLang="en-US" b="1" i="1" dirty="0" smtClean="0">
                <a:solidFill>
                  <a:schemeClr val="bg1"/>
                </a:solidFill>
              </a:rPr>
              <a:t>욕구의 주체인 </a:t>
            </a:r>
            <a:r>
              <a:rPr lang="en-US" altLang="ko-KR" b="1" i="1" dirty="0" smtClean="0">
                <a:solidFill>
                  <a:schemeClr val="bg1"/>
                </a:solidFill>
              </a:rPr>
              <a:t>“</a:t>
            </a:r>
            <a:r>
              <a:rPr lang="ko-KR" altLang="en-US" b="1" i="1" dirty="0" smtClean="0">
                <a:solidFill>
                  <a:schemeClr val="bg1"/>
                </a:solidFill>
              </a:rPr>
              <a:t>나</a:t>
            </a:r>
            <a:r>
              <a:rPr lang="en-US" altLang="ko-KR" b="1" i="1" dirty="0" smtClean="0">
                <a:solidFill>
                  <a:schemeClr val="bg1"/>
                </a:solidFill>
              </a:rPr>
              <a:t>”</a:t>
            </a:r>
            <a:r>
              <a:rPr lang="ko-KR" altLang="en-US" b="1" i="1" dirty="0" smtClean="0">
                <a:solidFill>
                  <a:schemeClr val="bg1"/>
                </a:solidFill>
              </a:rPr>
              <a:t>라고 할만한 것이 없는데</a:t>
            </a:r>
            <a:r>
              <a:rPr lang="en-US" altLang="ko-KR" b="1" i="1" dirty="0" smtClean="0">
                <a:solidFill>
                  <a:schemeClr val="bg1"/>
                </a:solidFill>
              </a:rPr>
              <a:t>, </a:t>
            </a:r>
            <a:r>
              <a:rPr lang="ko-KR" altLang="en-US" b="1" i="1" dirty="0" smtClean="0">
                <a:solidFill>
                  <a:schemeClr val="bg1"/>
                </a:solidFill>
              </a:rPr>
              <a:t>욕구의 객체는 어떠할 것인가</a:t>
            </a:r>
            <a:r>
              <a:rPr lang="en-US" altLang="ko-KR" b="1" i="1" dirty="0" smtClean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16" name="직선 연결선 15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5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53132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60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직사각형 11"/>
          <p:cNvSpPr/>
          <p:nvPr/>
        </p:nvSpPr>
        <p:spPr bwMode="auto">
          <a:xfrm>
            <a:off x="899592" y="2053875"/>
            <a:ext cx="7632848" cy="3391349"/>
          </a:xfrm>
          <a:prstGeom prst="rect">
            <a:avLst/>
          </a:prstGeom>
          <a:gradFill flip="none" rotWithShape="1">
            <a:gsLst>
              <a:gs pos="52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/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94970" y="1646969"/>
            <a:ext cx="4049038" cy="676070"/>
          </a:xfrm>
          <a:prstGeom prst="roundRect">
            <a:avLst>
              <a:gd name="adj" fmla="val 5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899592" y="1771940"/>
            <a:ext cx="33758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0" algn="ctr" eaLnBrk="1" hangingPunct="1"/>
            <a:r>
              <a:rPr kumimoji="0" lang="ko-KR" altLang="en-US" sz="2000" b="1" dirty="0">
                <a:solidFill>
                  <a:prstClr val="white"/>
                </a:solidFill>
                <a:latin typeface="맑은 고딕"/>
                <a:ea typeface="맑은 고딕"/>
              </a:rPr>
              <a:t>욕구의 주체인 나는</a:t>
            </a:r>
            <a:r>
              <a:rPr kumimoji="0" lang="en-US" altLang="ko-KR" sz="2000" b="1" dirty="0">
                <a:solidFill>
                  <a:prstClr val="white"/>
                </a:solidFill>
                <a:latin typeface="맑은 고딕"/>
                <a:ea typeface="맑은 고딕"/>
              </a:rPr>
              <a:t>?</a:t>
            </a: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453336"/>
            <a:ext cx="864096" cy="2469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47664" y="2785571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ko-KR" altLang="en-US" b="1" dirty="0" err="1" smtClean="0">
                <a:latin typeface="+mn-ea"/>
              </a:rPr>
              <a:t>중중연기</a:t>
            </a:r>
            <a:r>
              <a:rPr lang="en-US" altLang="ko-KR" b="1" dirty="0" smtClean="0">
                <a:latin typeface="+mn-ea"/>
              </a:rPr>
              <a:t>(</a:t>
            </a:r>
            <a:r>
              <a:rPr lang="zh-TW" altLang="en-US" b="1" dirty="0">
                <a:latin typeface="+mn-ea"/>
              </a:rPr>
              <a:t>重</a:t>
            </a:r>
            <a:r>
              <a:rPr lang="zh-TW" altLang="en-US" b="1" dirty="0" smtClean="0">
                <a:latin typeface="+mn-ea"/>
              </a:rPr>
              <a:t>重緣</a:t>
            </a:r>
            <a:r>
              <a:rPr lang="zh-TW" altLang="en-US" b="1" dirty="0">
                <a:latin typeface="+mn-ea"/>
              </a:rPr>
              <a:t>起</a:t>
            </a:r>
            <a:r>
              <a:rPr lang="en-US" altLang="ko-KR" b="1" dirty="0" smtClean="0">
                <a:latin typeface="+mn-ea"/>
              </a:rPr>
              <a:t>) : </a:t>
            </a:r>
          </a:p>
          <a:p>
            <a:pPr latinLnBrk="0"/>
            <a:r>
              <a:rPr lang="en-US" altLang="ko-KR" b="1" dirty="0">
                <a:latin typeface="+mn-ea"/>
              </a:rPr>
              <a:t> </a:t>
            </a:r>
            <a:r>
              <a:rPr lang="ko-KR" altLang="en-US" b="1" dirty="0" smtClean="0">
                <a:latin typeface="+mn-ea"/>
              </a:rPr>
              <a:t>세상은 서로서로</a:t>
            </a:r>
            <a:r>
              <a:rPr lang="en-US" altLang="ko-KR" b="1" dirty="0">
                <a:latin typeface="+mn-ea"/>
              </a:rPr>
              <a:t> </a:t>
            </a:r>
            <a:r>
              <a:rPr lang="ko-KR" altLang="en-US" b="1" dirty="0" smtClean="0">
                <a:latin typeface="+mn-ea"/>
              </a:rPr>
              <a:t>인과관계로 엮어져서 전체가 하나임</a:t>
            </a:r>
            <a:r>
              <a:rPr lang="en-US" altLang="ko-KR" b="1" dirty="0" smtClean="0">
                <a:latin typeface="+mn-ea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44329" y="3863950"/>
            <a:ext cx="5462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ko-KR" altLang="en-US" sz="1600" b="1" i="1" dirty="0" smtClean="0"/>
              <a:t>모든 것은 </a:t>
            </a:r>
            <a:r>
              <a:rPr lang="ko-KR" altLang="en-US" sz="1600" b="1" i="1" dirty="0" err="1" smtClean="0"/>
              <a:t>연기물</a:t>
            </a:r>
            <a:r>
              <a:rPr lang="en-US" altLang="ko-KR" sz="1600" b="1" i="1" dirty="0" smtClean="0"/>
              <a:t>(</a:t>
            </a:r>
            <a:r>
              <a:rPr lang="ko-KR" altLang="en-US" sz="1600" b="1" i="1" dirty="0" err="1" smtClean="0"/>
              <a:t>緣起物</a:t>
            </a:r>
            <a:r>
              <a:rPr lang="en-US" altLang="ko-KR" sz="1600" b="1" i="1" dirty="0" smtClean="0"/>
              <a:t>)</a:t>
            </a:r>
            <a:r>
              <a:rPr lang="ko-KR" altLang="en-US" sz="1600" b="1" i="1" dirty="0" smtClean="0"/>
              <a:t>이며</a:t>
            </a:r>
            <a:r>
              <a:rPr lang="en-US" altLang="ko-KR" sz="1600" b="1" i="1" dirty="0" smtClean="0"/>
              <a:t>,</a:t>
            </a:r>
            <a:r>
              <a:rPr lang="ko-KR" altLang="en-US" sz="1600" b="1" i="1" dirty="0" smtClean="0"/>
              <a:t> </a:t>
            </a:r>
            <a:endParaRPr lang="en-US" altLang="ko-KR" sz="1600" b="1" i="1" dirty="0" smtClean="0"/>
          </a:p>
          <a:p>
            <a:pPr latinLnBrk="0"/>
            <a:r>
              <a:rPr lang="ko-KR" altLang="en-US" sz="1600" b="1" i="1" dirty="0" smtClean="0"/>
              <a:t>어떤 것도 그것 하나만 독립적으로 존재하지 않는다</a:t>
            </a:r>
            <a:r>
              <a:rPr lang="en-US" altLang="ko-KR" sz="1600" b="1" i="1" dirty="0" smtClean="0"/>
              <a:t>. </a:t>
            </a:r>
          </a:p>
          <a:p>
            <a:pPr latinLnBrk="0"/>
            <a:endParaRPr lang="en-US" altLang="ko-KR" sz="1600" b="1" i="1" dirty="0" smtClean="0"/>
          </a:p>
          <a:p>
            <a:pPr latinLnBrk="0"/>
            <a:r>
              <a:rPr lang="en-US" altLang="ko-KR" sz="1600" b="1" i="1" dirty="0" smtClean="0"/>
              <a:t>“</a:t>
            </a:r>
            <a:r>
              <a:rPr lang="ko-KR" altLang="en-US" sz="1600" b="1" i="1" dirty="0" smtClean="0"/>
              <a:t>나</a:t>
            </a:r>
            <a:r>
              <a:rPr lang="en-US" altLang="ko-KR" sz="1600" b="1" i="1" dirty="0" smtClean="0"/>
              <a:t>”</a:t>
            </a:r>
            <a:r>
              <a:rPr lang="ko-KR" altLang="en-US" sz="1600" b="1" i="1" dirty="0" smtClean="0"/>
              <a:t>라는 존재도 마찬가지입니다</a:t>
            </a:r>
            <a:r>
              <a:rPr lang="en-US" altLang="ko-KR" sz="1600" b="1" i="1" dirty="0" smtClean="0"/>
              <a:t>. </a:t>
            </a:r>
          </a:p>
        </p:txBody>
      </p:sp>
      <p:cxnSp>
        <p:nvCxnSpPr>
          <p:cNvPr id="9" name="직선 연결선 8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6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5636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357563" y="3114675"/>
            <a:ext cx="2430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ko-KR" altLang="en-US" sz="2400" dirty="0">
                <a:latin typeface="HY궁서B" pitchFamily="18" charset="-127"/>
                <a:ea typeface="HY궁서B" pitchFamily="18" charset="-127"/>
              </a:rPr>
              <a:t>감</a:t>
            </a:r>
            <a:r>
              <a:rPr lang="en-US" altLang="ko-KR" sz="2400" dirty="0">
                <a:latin typeface="HY궁서B" pitchFamily="18" charset="-127"/>
                <a:ea typeface="HY궁서B" pitchFamily="18" charset="-127"/>
              </a:rPr>
              <a:t>/</a:t>
            </a:r>
            <a:r>
              <a:rPr lang="ko-KR" altLang="en-US" sz="2400" dirty="0">
                <a:latin typeface="HY궁서B" pitchFamily="18" charset="-127"/>
                <a:ea typeface="HY궁서B" pitchFamily="18" charset="-127"/>
              </a:rPr>
              <a:t>사</a:t>
            </a:r>
            <a:r>
              <a:rPr lang="en-US" altLang="ko-KR" sz="2400" dirty="0">
                <a:latin typeface="HY궁서B" pitchFamily="18" charset="-127"/>
                <a:ea typeface="HY궁서B" pitchFamily="18" charset="-127"/>
              </a:rPr>
              <a:t>/</a:t>
            </a:r>
            <a:r>
              <a:rPr lang="ko-KR" altLang="en-US" sz="2400" dirty="0">
                <a:latin typeface="HY궁서B" pitchFamily="18" charset="-127"/>
                <a:ea typeface="HY궁서B" pitchFamily="18" charset="-127"/>
              </a:rPr>
              <a:t>합</a:t>
            </a:r>
            <a:r>
              <a:rPr lang="en-US" altLang="ko-KR" sz="2400" dirty="0">
                <a:latin typeface="HY궁서B" pitchFamily="18" charset="-127"/>
                <a:ea typeface="HY궁서B" pitchFamily="18" charset="-127"/>
              </a:rPr>
              <a:t>/</a:t>
            </a:r>
            <a:r>
              <a:rPr lang="ko-KR" altLang="en-US" sz="2400" dirty="0">
                <a:latin typeface="HY궁서B" pitchFamily="18" charset="-127"/>
                <a:ea typeface="HY궁서B" pitchFamily="18" charset="-127"/>
              </a:rPr>
              <a:t>니</a:t>
            </a:r>
            <a:r>
              <a:rPr lang="en-US" altLang="ko-KR" sz="2400" dirty="0">
                <a:latin typeface="HY궁서B" pitchFamily="18" charset="-127"/>
                <a:ea typeface="HY궁서B" pitchFamily="18" charset="-127"/>
              </a:rPr>
              <a:t>/</a:t>
            </a:r>
            <a:r>
              <a:rPr lang="ko-KR" altLang="en-US" sz="2400" dirty="0">
                <a:latin typeface="HY궁서B" pitchFamily="18" charset="-127"/>
                <a:ea typeface="HY궁서B" pitchFamily="18" charset="-127"/>
              </a:rPr>
              <a:t>다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717032"/>
            <a:ext cx="864096" cy="24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77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249</Words>
  <Application>Microsoft Office PowerPoint</Application>
  <PresentationFormat>화면 슬라이드 쇼(4:3)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구현 행복론</dc:title>
  <dc:creator>이경수</dc:creator>
  <cp:lastModifiedBy>sinsi</cp:lastModifiedBy>
  <cp:revision>90</cp:revision>
  <dcterms:created xsi:type="dcterms:W3CDTF">2013-03-25T13:32:03Z</dcterms:created>
  <dcterms:modified xsi:type="dcterms:W3CDTF">2013-04-11T01:07:25Z</dcterms:modified>
</cp:coreProperties>
</file>