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6"/>
  </p:notesMasterIdLst>
  <p:sldIdLst>
    <p:sldId id="268" r:id="rId3"/>
    <p:sldId id="260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2" r:id="rId14"/>
    <p:sldId id="281" r:id="rId15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 varScale="1">
        <p:scale>
          <a:sx n="93" d="100"/>
          <a:sy n="93" d="100"/>
        </p:scale>
        <p:origin x="-90" y="-2394"/>
      </p:cViewPr>
      <p:guideLst>
        <p:guide orient="horz" pos="1389"/>
        <p:guide orient="horz" pos="799"/>
        <p:guide orient="horz" pos="482"/>
        <p:guide orient="horz" pos="3929"/>
        <p:guide orient="horz" pos="1752"/>
        <p:guide orient="horz" pos="4020"/>
        <p:guide pos="1020"/>
        <p:guide pos="793"/>
        <p:guide pos="1338"/>
        <p:guide pos="1565"/>
        <p:guide pos="5511"/>
        <p:guide pos="52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36291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맑은 물 붓기</a:t>
            </a:r>
            <a:endParaRPr lang="en-US" altLang="ko-KR" sz="48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은 물 붓기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맑은 물 만들기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맑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4" name="모서리가 둥근 직사각형 13"/>
          <p:cNvSpPr/>
          <p:nvPr/>
        </p:nvSpPr>
        <p:spPr bwMode="auto">
          <a:xfrm>
            <a:off x="2484438" y="2060848"/>
            <a:ext cx="4679850" cy="498084"/>
          </a:xfrm>
          <a:prstGeom prst="roundRect">
            <a:avLst>
              <a:gd name="adj" fmla="val 0"/>
            </a:avLst>
          </a:prstGeom>
          <a:solidFill>
            <a:schemeClr val="accent6">
              <a:lumMod val="75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indent="-88900" algn="ctr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맑은 물을 붓는다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.</a:t>
            </a:r>
            <a:endParaRPr kumimoji="0" lang="ko-KR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457449" y="3068960"/>
            <a:ext cx="5930901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잉크로 오염된 컵에 맑은 물을 붓는다</a:t>
            </a:r>
            <a:r>
              <a:rPr lang="en-US" altLang="ko-KR" sz="1600" dirty="0" smtClean="0"/>
              <a:t>.</a:t>
            </a:r>
            <a:r>
              <a:rPr lang="ko-KR" altLang="en-US" sz="1600" dirty="0" smtClean="0"/>
              <a:t> </a:t>
            </a:r>
            <a:endParaRPr lang="en-US" altLang="ko-KR" sz="16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/>
              <a:t>맑은 물을 부어 보면 순식간에 컵의 물이 다시 맑은 물로 돌아옴</a:t>
            </a:r>
            <a:endParaRPr lang="en-US" altLang="ko-KR" sz="14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/>
              <a:t>잉크를 하나하나 빼내려는 생각은 얼마나 어리석은 것인가</a:t>
            </a:r>
            <a:r>
              <a:rPr lang="en-US" altLang="ko-KR" sz="1400" dirty="0" smtClean="0"/>
              <a:t>?</a:t>
            </a: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endParaRPr lang="en-US" altLang="ko-KR" sz="1400" dirty="0" smtClean="0"/>
          </a:p>
        </p:txBody>
      </p:sp>
      <p:grpSp>
        <p:nvGrpSpPr>
          <p:cNvPr id="11" name="그룹 14"/>
          <p:cNvGrpSpPr/>
          <p:nvPr/>
        </p:nvGrpSpPr>
        <p:grpSpPr>
          <a:xfrm>
            <a:off x="6732240" y="4726855"/>
            <a:ext cx="1656184" cy="1870497"/>
            <a:chOff x="5940152" y="765176"/>
            <a:chExt cx="1944216" cy="2159000"/>
          </a:xfrm>
        </p:grpSpPr>
        <p:sp>
          <p:nvSpPr>
            <p:cNvPr id="12" name="모서리가 둥근 직사각형 11"/>
            <p:cNvSpPr/>
            <p:nvPr/>
          </p:nvSpPr>
          <p:spPr>
            <a:xfrm>
              <a:off x="5940152" y="765176"/>
              <a:ext cx="1944216" cy="2159000"/>
            </a:xfrm>
            <a:prstGeom prst="round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marL="263525" indent="-263525" algn="ctr" latinLnBrk="0">
                <a:buClr>
                  <a:schemeClr val="tx1">
                    <a:lumMod val="65000"/>
                    <a:lumOff val="35000"/>
                  </a:schemeClr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+mn-ea"/>
              </a:endParaRPr>
            </a:p>
          </p:txBody>
        </p:sp>
        <p:pic>
          <p:nvPicPr>
            <p:cNvPr id="13" name="Picture 4" descr="http://healthprotalk.com/wp-content/uploads/2012/07/glass-water-32.jp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6213522" y="913025"/>
              <a:ext cx="1397477" cy="1863303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은 물 붓기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맑은 물 붓기란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맑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8" name="직사각형 17"/>
          <p:cNvSpPr/>
          <p:nvPr/>
        </p:nvSpPr>
        <p:spPr>
          <a:xfrm>
            <a:off x="2457449" y="2780928"/>
            <a:ext cx="5930901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/>
              <a:t>‘</a:t>
            </a:r>
            <a:r>
              <a:rPr lang="ko-KR" altLang="en-US" sz="1600" dirty="0" smtClean="0"/>
              <a:t>나는 못났다</a:t>
            </a:r>
            <a:r>
              <a:rPr lang="en-US" altLang="ko-KR" sz="1600" dirty="0" smtClean="0"/>
              <a:t>.’</a:t>
            </a:r>
            <a:r>
              <a:rPr lang="ko-KR" altLang="en-US" sz="1600" dirty="0" smtClean="0"/>
              <a:t>라는 생각은 잉크물을 붓는 것 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/>
              <a:t>‘</a:t>
            </a:r>
            <a:r>
              <a:rPr lang="ko-KR" altLang="en-US" sz="1600" dirty="0" smtClean="0"/>
              <a:t>나는 잘났다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만큼</a:t>
            </a:r>
            <a:r>
              <a:rPr lang="en-US" altLang="ko-KR" sz="1600" dirty="0" smtClean="0"/>
              <a:t>*</a:t>
            </a:r>
            <a:r>
              <a:rPr lang="ko-KR" altLang="en-US" sz="1600" dirty="0" smtClean="0"/>
              <a:t> 잘났다</a:t>
            </a:r>
            <a:r>
              <a:rPr lang="en-US" altLang="ko-KR" sz="1600" dirty="0" smtClean="0"/>
              <a:t>.’</a:t>
            </a:r>
            <a:r>
              <a:rPr lang="ko-KR" altLang="en-US" sz="1600" dirty="0" smtClean="0"/>
              <a:t>라는 긍정적인 생각은 맑은 물 붓기</a:t>
            </a:r>
            <a:endParaRPr lang="en-US" altLang="ko-KR" sz="16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endParaRPr lang="en-US" altLang="ko-KR" sz="1400" dirty="0" smtClean="0"/>
          </a:p>
        </p:txBody>
      </p:sp>
      <p:grpSp>
        <p:nvGrpSpPr>
          <p:cNvPr id="11" name="그룹 15"/>
          <p:cNvGrpSpPr/>
          <p:nvPr/>
        </p:nvGrpSpPr>
        <p:grpSpPr>
          <a:xfrm>
            <a:off x="1619672" y="1832197"/>
            <a:ext cx="5688632" cy="395536"/>
            <a:chOff x="1619672" y="1832197"/>
            <a:chExt cx="5688632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7" y="1835532"/>
              <a:ext cx="537621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오염의 세계로부터 벗어나는 길인 맑은 물 붓기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모서리가 둥근 직사각형 14"/>
          <p:cNvSpPr/>
          <p:nvPr/>
        </p:nvSpPr>
        <p:spPr bwMode="auto">
          <a:xfrm>
            <a:off x="2483769" y="6237312"/>
            <a:ext cx="5904582" cy="576064"/>
          </a:xfrm>
          <a:prstGeom prst="roundRect">
            <a:avLst>
              <a:gd name="adj" fmla="val 0"/>
            </a:avLst>
          </a:prstGeom>
          <a:noFill/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85725" indent="3175" eaLnBrk="0" latinLnBrk="0">
              <a:lnSpc>
                <a:spcPct val="150000"/>
              </a:lnSpc>
              <a:defRPr/>
            </a:pP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* ‘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만큼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’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과 관련된 자세한 내용은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『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만큼 철학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』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편을 참조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3059833" y="4562078"/>
            <a:ext cx="5328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자기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자신을 긍정적으로 생각하고 긍정적으로 선언</a:t>
            </a:r>
            <a:r>
              <a:rPr lang="ko-KR" altLang="en-US" sz="1600" dirty="0" smtClean="0"/>
              <a:t>하는 것은 맑은 물 붓기</a:t>
            </a:r>
          </a:p>
        </p:txBody>
      </p:sp>
      <p:sp>
        <p:nvSpPr>
          <p:cNvPr id="19" name="아래쪽 화살표 18"/>
          <p:cNvSpPr/>
          <p:nvPr/>
        </p:nvSpPr>
        <p:spPr>
          <a:xfrm rot="16200000">
            <a:off x="2627784" y="4725144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은 물 붓기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맑은 물 붓기란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맑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688632" cy="395536"/>
            <a:chOff x="1619672" y="1832197"/>
            <a:chExt cx="5688632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7" y="1835532"/>
              <a:ext cx="537621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오염의 세계로부터 벗어나는 길인 맑은 물 붓기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모서리가 둥근 직사각형 13"/>
          <p:cNvSpPr/>
          <p:nvPr/>
        </p:nvSpPr>
        <p:spPr bwMode="auto">
          <a:xfrm>
            <a:off x="2555775" y="3465283"/>
            <a:ext cx="4752527" cy="503684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내 혼과 </a:t>
            </a:r>
            <a:r>
              <a:rPr lang="ko-KR" altLang="en-US" sz="1600" kern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몸에 감사하기</a:t>
            </a:r>
            <a:endParaRPr lang="ko-KR" altLang="en-US" sz="1600" kern="0" dirty="0" smtClean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모서리가 둥근 직사각형 16"/>
          <p:cNvSpPr/>
          <p:nvPr/>
        </p:nvSpPr>
        <p:spPr bwMode="auto">
          <a:xfrm>
            <a:off x="2555775" y="4149266"/>
            <a:ext cx="4752527" cy="503684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주변 사람들에게 감사하고 마음을 표현하기</a:t>
            </a:r>
          </a:p>
        </p:txBody>
      </p:sp>
      <p:sp>
        <p:nvSpPr>
          <p:cNvPr id="20" name="모서리가 둥근 직사각형 19"/>
          <p:cNvSpPr/>
          <p:nvPr/>
        </p:nvSpPr>
        <p:spPr bwMode="auto">
          <a:xfrm>
            <a:off x="2555775" y="4833249"/>
            <a:ext cx="4752527" cy="503684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구나</a:t>
            </a:r>
            <a:r>
              <a:rPr lang="en-US" altLang="ko-KR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겠지</a:t>
            </a:r>
            <a:r>
              <a:rPr lang="en-US" altLang="ko-KR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감사</a:t>
            </a:r>
            <a:r>
              <a:rPr lang="en-US" altLang="ko-KR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를 실천하기</a:t>
            </a:r>
          </a:p>
        </p:txBody>
      </p:sp>
      <p:sp>
        <p:nvSpPr>
          <p:cNvPr id="22" name="모서리가 둥근 직사각형 21"/>
          <p:cNvSpPr/>
          <p:nvPr/>
        </p:nvSpPr>
        <p:spPr bwMode="auto">
          <a:xfrm>
            <a:off x="2555775" y="5517232"/>
            <a:ext cx="4752527" cy="503684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다른 사람의 행복을 함께 기뻐해주기</a:t>
            </a:r>
          </a:p>
        </p:txBody>
      </p:sp>
      <p:sp>
        <p:nvSpPr>
          <p:cNvPr id="23" name="모서리가 둥근 직사각형 22"/>
          <p:cNvSpPr/>
          <p:nvPr/>
        </p:nvSpPr>
        <p:spPr bwMode="auto">
          <a:xfrm>
            <a:off x="2555776" y="2781300"/>
            <a:ext cx="4752527" cy="503684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자기 자신을 긍정적으로 바라보기</a:t>
            </a:r>
          </a:p>
        </p:txBody>
      </p:sp>
      <p:sp>
        <p:nvSpPr>
          <p:cNvPr id="25" name="모서리가 둥근 직사각형 24"/>
          <p:cNvSpPr/>
          <p:nvPr/>
        </p:nvSpPr>
        <p:spPr bwMode="auto">
          <a:xfrm>
            <a:off x="2483769" y="6237312"/>
            <a:ext cx="5904582" cy="576064"/>
          </a:xfrm>
          <a:prstGeom prst="roundRect">
            <a:avLst>
              <a:gd name="adj" fmla="val 0"/>
            </a:avLst>
          </a:prstGeom>
          <a:noFill/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85725" indent="3175" eaLnBrk="0" latinLnBrk="0">
              <a:lnSpc>
                <a:spcPct val="150000"/>
              </a:lnSpc>
              <a:defRPr/>
            </a:pP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* ‘</a:t>
            </a:r>
            <a:r>
              <a:rPr lang="ko-KR" altLang="en-US" sz="12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구나</a:t>
            </a:r>
            <a:r>
              <a:rPr lang="en-US" altLang="ko-KR" sz="12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12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겠지</a:t>
            </a:r>
            <a:r>
              <a:rPr lang="en-US" altLang="ko-KR" sz="12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12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감사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’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와 관련된 자세한 내용은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『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나지사 명상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』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편을 참조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은 물 붓기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맑은 물 붓기란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맑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688632" cy="395536"/>
            <a:chOff x="1619672" y="1832197"/>
            <a:chExt cx="5688632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7" y="1835532"/>
              <a:ext cx="537621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자기의 인생을 사랑하는 방법인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맑은 물 붓기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직사각형 13"/>
          <p:cNvSpPr/>
          <p:nvPr/>
        </p:nvSpPr>
        <p:spPr>
          <a:xfrm>
            <a:off x="2483768" y="2781300"/>
            <a:ext cx="593090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스스로 생각하기에 맑은 물이라고 생각하는 말과 행동을 맑은 물로 정할 것</a:t>
            </a:r>
            <a:endParaRPr lang="en-US" altLang="ko-KR" sz="16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본인이 정한 맑은 물을 한동안 오염된 물에 쏟아 부을 것</a:t>
            </a:r>
            <a:endParaRPr lang="en-US" altLang="ko-KR" sz="14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어느새 오염된 물이 맑은 물로 변할 것임 </a:t>
            </a:r>
            <a:endParaRPr lang="en-US" altLang="ko-KR" sz="14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</a:pPr>
            <a:endParaRPr lang="en-US" altLang="ko-KR" sz="1400" dirty="0" smtClean="0"/>
          </a:p>
        </p:txBody>
      </p:sp>
      <p:sp>
        <p:nvSpPr>
          <p:cNvPr id="17" name="직사각형 16"/>
          <p:cNvSpPr/>
          <p:nvPr/>
        </p:nvSpPr>
        <p:spPr>
          <a:xfrm>
            <a:off x="3059833" y="5229200"/>
            <a:ext cx="5328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맑은 물 붓는 생활을 하다 보면 어느새 밝고 맑은 인품이 되어 있을 것</a:t>
            </a:r>
          </a:p>
        </p:txBody>
      </p:sp>
      <p:sp>
        <p:nvSpPr>
          <p:cNvPr id="20" name="아래쪽 화살표 19"/>
          <p:cNvSpPr/>
          <p:nvPr/>
        </p:nvSpPr>
        <p:spPr>
          <a:xfrm rot="16200000">
            <a:off x="2627784" y="5373216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은 물 붓기의 유래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맑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3" name="모서리가 둥근 직사각형 12"/>
          <p:cNvSpPr/>
          <p:nvPr/>
        </p:nvSpPr>
        <p:spPr bwMode="auto">
          <a:xfrm>
            <a:off x="2195737" y="2205038"/>
            <a:ext cx="6048152" cy="3023988"/>
          </a:xfrm>
          <a:prstGeom prst="roundRect">
            <a:avLst>
              <a:gd name="adj" fmla="val 3737"/>
            </a:avLst>
          </a:prstGeom>
          <a:solidFill>
            <a:schemeClr val="accent3">
              <a:lumMod val="50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46800" rIns="46800" rtlCol="0" anchor="ctr">
            <a:noAutofit/>
          </a:bodyPr>
          <a:lstStyle/>
          <a:p>
            <a:pPr marL="85725" indent="3175" eaLnBrk="0" latinLnBrk="0">
              <a:lnSpc>
                <a:spcPct val="150000"/>
              </a:lnSpc>
              <a:defRPr/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맑은 물 붓기는 </a:t>
            </a:r>
            <a:r>
              <a:rPr lang="ko-KR" altLang="en-US" sz="1400" dirty="0" err="1" smtClean="0">
                <a:solidFill>
                  <a:schemeClr val="tx1"/>
                </a:solidFill>
                <a:latin typeface="+mn-ea"/>
              </a:rPr>
              <a:t>에미서리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 공동체에서 세미나를 진행하면서 활용하는 도구 중 하나입니다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 1990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년 용타 스님께서 </a:t>
            </a:r>
            <a:r>
              <a:rPr lang="ko-KR" altLang="en-US" sz="1400" dirty="0" err="1" smtClean="0">
                <a:solidFill>
                  <a:schemeClr val="tx1"/>
                </a:solidFill>
                <a:latin typeface="+mn-ea"/>
              </a:rPr>
              <a:t>에미서리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 공동체를 방문하였을 당시 맑은 물 붓기에 감동하여 이 도구를 한국의 </a:t>
            </a:r>
            <a:r>
              <a:rPr lang="ko-KR" altLang="en-US" sz="1400" dirty="0" err="1" smtClean="0">
                <a:solidFill>
                  <a:schemeClr val="tx1"/>
                </a:solidFill>
                <a:latin typeface="+mn-ea"/>
              </a:rPr>
              <a:t>동사섭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 수련회에서 사용해도 좋은지에 대해 문의를 하셨고 </a:t>
            </a:r>
            <a:r>
              <a:rPr lang="ko-KR" altLang="en-US" sz="1400" dirty="0" err="1" smtClean="0">
                <a:solidFill>
                  <a:schemeClr val="tx1"/>
                </a:solidFill>
                <a:latin typeface="+mn-ea"/>
              </a:rPr>
              <a:t>에미서리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 공동체는 흔쾌히 승낙하였습니다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85725" indent="3175" eaLnBrk="0" latinLnBrk="0">
              <a:lnSpc>
                <a:spcPct val="150000"/>
              </a:lnSpc>
              <a:defRPr/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그 이후로 </a:t>
            </a:r>
            <a:r>
              <a:rPr lang="ko-KR" altLang="en-US" sz="1400" dirty="0" err="1" smtClean="0">
                <a:solidFill>
                  <a:schemeClr val="tx1"/>
                </a:solidFill>
                <a:latin typeface="+mn-ea"/>
              </a:rPr>
              <a:t>동사섭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 수련회의 마무리로 맑은 물 붓기가 사용되고 있습니다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85725" indent="3175" eaLnBrk="0" latinLnBrk="0">
              <a:lnSpc>
                <a:spcPct val="150000"/>
              </a:lnSpc>
              <a:defRPr/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좋은 도구를 활용할 수 있게 해주신 </a:t>
            </a:r>
            <a:r>
              <a:rPr lang="ko-KR" altLang="en-US" sz="1400" dirty="0" err="1" smtClean="0">
                <a:solidFill>
                  <a:schemeClr val="tx1"/>
                </a:solidFill>
                <a:latin typeface="+mn-ea"/>
              </a:rPr>
              <a:t>에미서리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 공동체에 </a:t>
            </a:r>
            <a:r>
              <a:rPr lang="ko-KR" altLang="en-US" sz="1400" dirty="0" err="1" smtClean="0">
                <a:solidFill>
                  <a:schemeClr val="tx1"/>
                </a:solidFill>
                <a:latin typeface="+mn-ea"/>
              </a:rPr>
              <a:t>감사드립니다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  <a:endParaRPr lang="ko-KR" altLang="en-US" sz="14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2195736" y="5949280"/>
            <a:ext cx="6336357" cy="792088"/>
          </a:xfrm>
          <a:prstGeom prst="roundRect">
            <a:avLst>
              <a:gd name="adj" fmla="val 0"/>
            </a:avLst>
          </a:prstGeom>
          <a:noFill/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85725" indent="3175" eaLnBrk="0" latinLnBrk="0">
              <a:lnSpc>
                <a:spcPct val="150000"/>
              </a:lnSpc>
              <a:defRPr/>
            </a:pP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에미서리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공동체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(Emissaries of Divine Light);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영성 공동체의 하나임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http://emissaries.org  </a:t>
            </a:r>
            <a:endParaRPr lang="ko-KR" altLang="en-US" sz="1200" kern="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은 물 붓기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맑은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물이란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맑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680520" cy="395536"/>
            <a:chOff x="1619672" y="1832197"/>
            <a:chExt cx="468052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36810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세상은 본래 맑은 물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2457449" y="2780928"/>
            <a:ext cx="6146999" cy="223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세상은 본래 맑은 물</a:t>
            </a:r>
            <a:r>
              <a:rPr lang="ko-KR" altLang="en-US" sz="1600" dirty="0" smtClean="0"/>
              <a:t>과 같이 깨끗함</a:t>
            </a: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기독교적인 관점에서 보면 천지창조 직후 세상은 하나의 오염도 없는 깨끗한 세상이었음</a:t>
            </a:r>
            <a:endParaRPr lang="en-US" altLang="ko-KR" sz="14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불교적인 관점에서 보면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부처님께서 보리수 아래에서 큰 깨달음을 얻으신 상태에서 눈을 뜨고 천하를 둘러보니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온통 천하가 깨끗하였음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3059832" y="5301208"/>
            <a:ext cx="55448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세상은 본래 갓 태어난 어린 아이의 순수한 마음과도 같음</a:t>
            </a:r>
          </a:p>
        </p:txBody>
      </p:sp>
      <p:sp>
        <p:nvSpPr>
          <p:cNvPr id="34" name="아래쪽 화살표 33"/>
          <p:cNvSpPr/>
          <p:nvPr/>
        </p:nvSpPr>
        <p:spPr>
          <a:xfrm rot="16200000">
            <a:off x="2627784" y="5373216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은 물 붓기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맑은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물이란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맑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680520" cy="395536"/>
            <a:chOff x="1619672" y="1832197"/>
            <a:chExt cx="468052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36810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세상을 정화시키는 맑은 물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2457449" y="2778824"/>
            <a:ext cx="6146999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우리 모두의 행복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’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에 기여하는 모든 것이 맑은 물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우리 모두의 행복에 기여하는 우리들의 생각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말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행동들은 모두 맑은 물이 될 수 있음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은 물 붓기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맑은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물 세상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맑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680520" cy="395536"/>
            <a:chOff x="1619672" y="1832197"/>
            <a:chExt cx="468052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36810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세상에 갓 태어난 아기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2457449" y="2636912"/>
            <a:ext cx="61469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세상에 갓 태어난 아기는 맑은 물 중의 맑은 물</a:t>
            </a:r>
            <a:endParaRPr lang="en-US" altLang="ko-KR" sz="16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온 가족이 아기를 환영하고 기쁨이 넘침 </a:t>
            </a:r>
            <a:endParaRPr lang="en-US" altLang="ko-KR" sz="14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이런 넘치는 기쁨은 맑은 물로서 아기에게 전달됨으로써 아기의 맑은 물에 부어지게 됨</a:t>
            </a:r>
            <a:endParaRPr lang="en-US" altLang="ko-KR" sz="14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아기의 작은 표정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몸짓 등을 아무런 기대 없이 받아주며 맑은 물이 넘침</a:t>
            </a:r>
          </a:p>
        </p:txBody>
      </p:sp>
      <p:grpSp>
        <p:nvGrpSpPr>
          <p:cNvPr id="4" name="그룹 14"/>
          <p:cNvGrpSpPr/>
          <p:nvPr/>
        </p:nvGrpSpPr>
        <p:grpSpPr>
          <a:xfrm>
            <a:off x="6732240" y="4726855"/>
            <a:ext cx="1656184" cy="1870497"/>
            <a:chOff x="5940152" y="765176"/>
            <a:chExt cx="1944216" cy="2159000"/>
          </a:xfrm>
        </p:grpSpPr>
        <p:sp>
          <p:nvSpPr>
            <p:cNvPr id="16" name="모서리가 둥근 직사각형 15"/>
            <p:cNvSpPr/>
            <p:nvPr/>
          </p:nvSpPr>
          <p:spPr>
            <a:xfrm>
              <a:off x="5940152" y="765176"/>
              <a:ext cx="1944216" cy="2159000"/>
            </a:xfrm>
            <a:prstGeom prst="round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marL="263525" indent="-263525" algn="ctr" latinLnBrk="0">
                <a:buClr>
                  <a:schemeClr val="tx1">
                    <a:lumMod val="65000"/>
                    <a:lumOff val="35000"/>
                  </a:schemeClr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+mn-ea"/>
              </a:endParaRPr>
            </a:p>
          </p:txBody>
        </p:sp>
        <p:pic>
          <p:nvPicPr>
            <p:cNvPr id="17" name="Picture 4" descr="http://healthprotalk.com/wp-content/uploads/2012/07/glass-water-32.jp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213522" y="913025"/>
              <a:ext cx="1397477" cy="1863303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은 물 붓기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맑은 물을 오염시키는 잉크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맑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680520" cy="395536"/>
            <a:chOff x="1619672" y="1832197"/>
            <a:chExt cx="468052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36810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맑은 물을 오염시키는 나쁜 말과 생각들 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2457449" y="2708920"/>
            <a:ext cx="6146999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아기가 자라면서 온갖 기대와 교육으로부터 오염이 시작됨</a:t>
            </a:r>
            <a:endParaRPr lang="en-US" altLang="ko-KR" sz="16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더 이상 아이의 모습을 있는 그대로 받아들이지 않고 부정적인 말과 행동으로 아이의 마음은 오염되기 시작함</a:t>
            </a:r>
            <a:endParaRPr lang="en-US" altLang="ko-KR" sz="14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잘못된 말과 행동은 맑은 물을 점점 더 오염시킴</a:t>
            </a:r>
            <a:endParaRPr lang="en-US" altLang="ko-KR" sz="1400" dirty="0" smtClean="0"/>
          </a:p>
        </p:txBody>
      </p:sp>
      <p:grpSp>
        <p:nvGrpSpPr>
          <p:cNvPr id="14" name="그룹 13"/>
          <p:cNvGrpSpPr/>
          <p:nvPr/>
        </p:nvGrpSpPr>
        <p:grpSpPr>
          <a:xfrm>
            <a:off x="6732240" y="4726855"/>
            <a:ext cx="1656184" cy="1870497"/>
            <a:chOff x="6012160" y="548680"/>
            <a:chExt cx="1944216" cy="2159000"/>
          </a:xfrm>
        </p:grpSpPr>
        <p:grpSp>
          <p:nvGrpSpPr>
            <p:cNvPr id="15" name="그룹 14"/>
            <p:cNvGrpSpPr/>
            <p:nvPr/>
          </p:nvGrpSpPr>
          <p:grpSpPr>
            <a:xfrm>
              <a:off x="6012160" y="548680"/>
              <a:ext cx="1944216" cy="2159000"/>
              <a:chOff x="5940152" y="765176"/>
              <a:chExt cx="1944216" cy="2159000"/>
            </a:xfrm>
          </p:grpSpPr>
          <p:sp>
            <p:nvSpPr>
              <p:cNvPr id="22" name="모서리가 둥근 직사각형 21"/>
              <p:cNvSpPr/>
              <p:nvPr/>
            </p:nvSpPr>
            <p:spPr>
              <a:xfrm>
                <a:off x="5940152" y="765176"/>
                <a:ext cx="1944216" cy="2159000"/>
              </a:xfrm>
              <a:prstGeom prst="roundRect">
                <a:avLst/>
              </a:prstGeom>
              <a:solidFill>
                <a:schemeClr val="bg1"/>
              </a:solidFill>
            </p:spPr>
            <p:txBody>
              <a:bodyPr wrap="square" rtlCol="0" anchor="ctr">
                <a:noAutofit/>
              </a:bodyPr>
              <a:lstStyle/>
              <a:p>
                <a:pPr marL="263525" indent="-263525" algn="ctr" latinLnBrk="0">
                  <a:buClr>
                    <a:schemeClr val="tx1">
                      <a:lumMod val="65000"/>
                      <a:lumOff val="35000"/>
                    </a:schemeClr>
                  </a:buClr>
                  <a:buFont typeface="Arial" pitchFamily="34" charset="0"/>
                  <a:buChar char="•"/>
                </a:pPr>
                <a:endParaRPr lang="ko-KR" altLang="en-US" sz="1600" dirty="0" smtClean="0">
                  <a:solidFill>
                    <a:srgbClr val="000000"/>
                  </a:solidFill>
                  <a:latin typeface="+mn-ea"/>
                </a:endParaRPr>
              </a:p>
            </p:txBody>
          </p:sp>
          <p:pic>
            <p:nvPicPr>
              <p:cNvPr id="23" name="Picture 4" descr="http://healthprotalk.com/wp-content/uploads/2012/07/glass-water-32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 bwMode="auto">
              <a:xfrm>
                <a:off x="6213522" y="913025"/>
                <a:ext cx="1397477" cy="186330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8" name="Picture 7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BFDFA"/>
                </a:clrFrom>
                <a:clrTo>
                  <a:srgbClr val="FBFD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17442" y="1340768"/>
              <a:ext cx="338977" cy="562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" name="모서리가 둥근 직사각형 28"/>
          <p:cNvSpPr/>
          <p:nvPr/>
        </p:nvSpPr>
        <p:spPr bwMode="auto">
          <a:xfrm>
            <a:off x="2915816" y="4509119"/>
            <a:ext cx="3528392" cy="1872631"/>
          </a:xfrm>
          <a:prstGeom prst="roundRect">
            <a:avLst>
              <a:gd name="adj" fmla="val 12024"/>
            </a:avLst>
          </a:prstGeom>
          <a:solidFill>
            <a:schemeClr val="tx2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46800" rIns="46800" rtlCol="0" anchor="ctr">
            <a:noAutofit/>
          </a:bodyPr>
          <a:lstStyle/>
          <a:p>
            <a:pPr marL="266700" indent="-177800" eaLnBrk="0" latinLnBrk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ko-KR" altLang="en-US" sz="1200" dirty="0" smtClean="0">
                <a:solidFill>
                  <a:schemeClr val="bg1"/>
                </a:solidFill>
                <a:latin typeface="+mn-ea"/>
              </a:rPr>
              <a:t>오줌을 싸면 어떡하니</a:t>
            </a:r>
            <a:r>
              <a:rPr lang="en-US" altLang="ko-KR" sz="1200" dirty="0" smtClean="0">
                <a:solidFill>
                  <a:schemeClr val="bg1"/>
                </a:solidFill>
                <a:latin typeface="+mn-ea"/>
              </a:rPr>
              <a:t>?</a:t>
            </a:r>
          </a:p>
          <a:p>
            <a:pPr marL="266700" indent="-177800" eaLnBrk="0" latinLnBrk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ko-KR" altLang="en-US" sz="1200" dirty="0" smtClean="0">
                <a:solidFill>
                  <a:schemeClr val="bg1"/>
                </a:solidFill>
                <a:latin typeface="+mn-ea"/>
              </a:rPr>
              <a:t>왜 이렇게 공부를 못하니</a:t>
            </a:r>
            <a:r>
              <a:rPr lang="en-US" altLang="ko-KR" sz="1200" dirty="0" smtClean="0">
                <a:solidFill>
                  <a:schemeClr val="bg1"/>
                </a:solidFill>
                <a:latin typeface="+mn-ea"/>
              </a:rPr>
              <a:t>?</a:t>
            </a:r>
          </a:p>
          <a:p>
            <a:pPr marL="266700" indent="-177800" eaLnBrk="0" latinLnBrk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ko-KR" altLang="en-US" sz="1200" dirty="0" smtClean="0">
                <a:solidFill>
                  <a:schemeClr val="bg1"/>
                </a:solidFill>
                <a:latin typeface="+mn-ea"/>
              </a:rPr>
              <a:t>왜 이렇게 늦게 오니</a:t>
            </a:r>
            <a:r>
              <a:rPr lang="en-US" altLang="ko-KR" sz="1200" dirty="0" smtClean="0">
                <a:solidFill>
                  <a:schemeClr val="bg1"/>
                </a:solidFill>
                <a:latin typeface="+mn-ea"/>
              </a:rPr>
              <a:t>?</a:t>
            </a:r>
          </a:p>
          <a:p>
            <a:pPr marL="266700" indent="-177800" eaLnBrk="0" latinLnBrk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ko-KR" altLang="en-US" sz="1200" dirty="0" smtClean="0">
                <a:solidFill>
                  <a:schemeClr val="bg1"/>
                </a:solidFill>
                <a:latin typeface="+mn-ea"/>
              </a:rPr>
              <a:t>왜 물건을 잃어버리니</a:t>
            </a:r>
            <a:r>
              <a:rPr lang="en-US" altLang="ko-KR" sz="1200" dirty="0" smtClean="0">
                <a:solidFill>
                  <a:schemeClr val="bg1"/>
                </a:solidFill>
                <a:latin typeface="+mn-ea"/>
              </a:rPr>
              <a:t>?</a:t>
            </a:r>
          </a:p>
          <a:p>
            <a:pPr marL="266700" indent="-177800" eaLnBrk="0" latinLnBrk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ko-KR" altLang="en-US" sz="1200" dirty="0" smtClean="0">
                <a:solidFill>
                  <a:schemeClr val="bg1"/>
                </a:solidFill>
                <a:latin typeface="+mn-ea"/>
              </a:rPr>
              <a:t>왜 하지 말라는 짓을 하니</a:t>
            </a:r>
            <a:r>
              <a:rPr lang="en-US" altLang="ko-KR" sz="1200" dirty="0" smtClean="0">
                <a:solidFill>
                  <a:schemeClr val="bg1"/>
                </a:solidFill>
                <a:latin typeface="+mn-ea"/>
              </a:rPr>
              <a:t>?</a:t>
            </a:r>
            <a:endParaRPr lang="ko-KR" altLang="en-US" sz="1200" dirty="0" smtClean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은 물 붓기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오염을 어떻게 할 것인가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맑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688632" cy="395536"/>
            <a:chOff x="1619672" y="1832197"/>
            <a:chExt cx="568863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537621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잉크로 오염된 물을 어떻게 정화시킬 수 있을까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2457449" y="2778824"/>
            <a:ext cx="6146999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오염된 </a:t>
            </a:r>
            <a:r>
              <a:rPr lang="ko-KR" altLang="en-US" sz="1600" dirty="0" err="1" smtClean="0"/>
              <a:t>잉크물을</a:t>
            </a:r>
            <a:r>
              <a:rPr lang="ko-KR" altLang="en-US" sz="1600" dirty="0" smtClean="0"/>
              <a:t> 해결하고자 하는 것이 인류의 문화문명이다</a:t>
            </a:r>
            <a:r>
              <a:rPr lang="en-US" altLang="ko-KR" sz="1600" dirty="0" smtClean="0"/>
              <a:t>.</a:t>
            </a: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모든 문화 문명은 오염으로 인해서 불행한 인간들을 행복하게 만들고자 함 </a:t>
            </a:r>
            <a:endParaRPr lang="en-US" altLang="ko-KR" sz="14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인류 역사는 오염된 잉크를 빼내고자 노력하는 과정</a:t>
            </a:r>
            <a:endParaRPr lang="en-US" altLang="ko-KR" sz="3600" dirty="0" smtClean="0"/>
          </a:p>
        </p:txBody>
      </p:sp>
      <p:grpSp>
        <p:nvGrpSpPr>
          <p:cNvPr id="30" name="그룹 29"/>
          <p:cNvGrpSpPr/>
          <p:nvPr/>
        </p:nvGrpSpPr>
        <p:grpSpPr>
          <a:xfrm>
            <a:off x="6732240" y="4726855"/>
            <a:ext cx="1656184" cy="1870497"/>
            <a:chOff x="6732240" y="4510831"/>
            <a:chExt cx="1656184" cy="1870497"/>
          </a:xfrm>
        </p:grpSpPr>
        <p:sp>
          <p:nvSpPr>
            <p:cNvPr id="22" name="모서리가 둥근 직사각형 21"/>
            <p:cNvSpPr/>
            <p:nvPr/>
          </p:nvSpPr>
          <p:spPr>
            <a:xfrm>
              <a:off x="6732240" y="4510831"/>
              <a:ext cx="1656184" cy="1870497"/>
            </a:xfrm>
            <a:prstGeom prst="round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marL="263525" indent="-263525" algn="ctr" latinLnBrk="0">
                <a:buClr>
                  <a:schemeClr val="tx1">
                    <a:lumMod val="65000"/>
                    <a:lumOff val="35000"/>
                  </a:schemeClr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+mn-ea"/>
              </a:endParaRPr>
            </a:p>
          </p:txBody>
        </p:sp>
        <p:pic>
          <p:nvPicPr>
            <p:cNvPr id="13316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69807" y="4653738"/>
              <a:ext cx="781050" cy="166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은 물 붓기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맑은 물 만들기와 관련된 오류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맑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688632" cy="395536"/>
            <a:chOff x="1619672" y="1832197"/>
            <a:chExt cx="568863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537621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잉크를 제거하고자 하는 과정에서 생기는 오류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2457449" y="3500135"/>
            <a:ext cx="5642943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오염된 잉크를 하나하나 빼내고자 노력함</a:t>
            </a:r>
            <a:endParaRPr lang="en-US" altLang="ko-KR" sz="16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잉크는 좀처럼 줄어들지 않고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 컵 안에 든 잉크를 다 빼내려면 한정 없이 많은 시간이 걸림</a:t>
            </a:r>
            <a:endParaRPr lang="en-US" altLang="ko-KR" sz="3600" dirty="0" smtClean="0"/>
          </a:p>
        </p:txBody>
      </p:sp>
      <p:grpSp>
        <p:nvGrpSpPr>
          <p:cNvPr id="4" name="그룹 29"/>
          <p:cNvGrpSpPr/>
          <p:nvPr/>
        </p:nvGrpSpPr>
        <p:grpSpPr>
          <a:xfrm>
            <a:off x="6732240" y="4726855"/>
            <a:ext cx="1656184" cy="1870497"/>
            <a:chOff x="6732240" y="4510831"/>
            <a:chExt cx="1656184" cy="1870497"/>
          </a:xfrm>
        </p:grpSpPr>
        <p:sp>
          <p:nvSpPr>
            <p:cNvPr id="22" name="모서리가 둥근 직사각형 21"/>
            <p:cNvSpPr/>
            <p:nvPr/>
          </p:nvSpPr>
          <p:spPr>
            <a:xfrm>
              <a:off x="6732240" y="4510831"/>
              <a:ext cx="1656184" cy="1870497"/>
            </a:xfrm>
            <a:prstGeom prst="round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marL="263525" indent="-263525" algn="ctr" latinLnBrk="0">
                <a:buClr>
                  <a:schemeClr val="tx1">
                    <a:lumMod val="65000"/>
                    <a:lumOff val="35000"/>
                  </a:schemeClr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+mn-ea"/>
              </a:endParaRPr>
            </a:p>
          </p:txBody>
        </p:sp>
        <p:pic>
          <p:nvPicPr>
            <p:cNvPr id="13316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69807" y="4653738"/>
              <a:ext cx="781050" cy="166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모서리가 둥근 직사각형 13"/>
          <p:cNvSpPr/>
          <p:nvPr/>
        </p:nvSpPr>
        <p:spPr bwMode="auto">
          <a:xfrm>
            <a:off x="2339752" y="2642884"/>
            <a:ext cx="5616623" cy="498084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indent="-88900" eaLnBrk="0" latinLnBrk="0">
              <a:defRPr/>
            </a:pP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 오류 </a:t>
            </a:r>
            <a:r>
              <a:rPr lang="en-US" altLang="ko-KR" sz="1200" b="1" dirty="0" smtClean="0">
                <a:solidFill>
                  <a:schemeClr val="bg1"/>
                </a:solidFill>
                <a:latin typeface="+mn-ea"/>
              </a:rPr>
              <a:t>1: </a:t>
            </a: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잉크 물을 빼내려고 물과 다툰다</a:t>
            </a:r>
            <a:r>
              <a:rPr lang="en-US" altLang="ko-KR" sz="1600" b="1" dirty="0" smtClean="0">
                <a:solidFill>
                  <a:schemeClr val="bg1"/>
                </a:solidFill>
                <a:latin typeface="+mn-ea"/>
              </a:rPr>
              <a:t>.</a:t>
            </a:r>
            <a:endParaRPr kumimoji="0" lang="ko-KR" altLang="en-US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은 물 붓기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맑은 물 만들기와 관련된 오류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맑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688632" cy="395536"/>
            <a:chOff x="1619672" y="1832197"/>
            <a:chExt cx="568863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537621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잉크를 제거하고자 하는 과정에서 생기는 오류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2457449" y="3500135"/>
            <a:ext cx="59309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완전히 </a:t>
            </a:r>
            <a:r>
              <a:rPr lang="ko-KR" altLang="en-US" sz="1600" dirty="0" err="1" smtClean="0"/>
              <a:t>잉크물이</a:t>
            </a:r>
            <a:r>
              <a:rPr lang="ko-KR" altLang="en-US" sz="1600" dirty="0" smtClean="0"/>
              <a:t> 되어 버렸다고 생각하여 좌절하고 잉크와 싸움을 하게 됨</a:t>
            </a:r>
            <a:endParaRPr lang="en-US" altLang="ko-KR" sz="1600" dirty="0" smtClean="0"/>
          </a:p>
        </p:txBody>
      </p:sp>
      <p:grpSp>
        <p:nvGrpSpPr>
          <p:cNvPr id="4" name="그룹 29"/>
          <p:cNvGrpSpPr/>
          <p:nvPr/>
        </p:nvGrpSpPr>
        <p:grpSpPr>
          <a:xfrm>
            <a:off x="6732240" y="4726855"/>
            <a:ext cx="1656184" cy="1870497"/>
            <a:chOff x="6732240" y="4510831"/>
            <a:chExt cx="1656184" cy="1870497"/>
          </a:xfrm>
        </p:grpSpPr>
        <p:sp>
          <p:nvSpPr>
            <p:cNvPr id="22" name="모서리가 둥근 직사각형 21"/>
            <p:cNvSpPr/>
            <p:nvPr/>
          </p:nvSpPr>
          <p:spPr>
            <a:xfrm>
              <a:off x="6732240" y="4510831"/>
              <a:ext cx="1656184" cy="1870497"/>
            </a:xfrm>
            <a:prstGeom prst="round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marL="263525" indent="-263525" algn="ctr" latinLnBrk="0">
                <a:buClr>
                  <a:schemeClr val="tx1">
                    <a:lumMod val="65000"/>
                    <a:lumOff val="35000"/>
                  </a:schemeClr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+mn-ea"/>
              </a:endParaRPr>
            </a:p>
          </p:txBody>
        </p:sp>
        <p:pic>
          <p:nvPicPr>
            <p:cNvPr id="1331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69807" y="4653738"/>
              <a:ext cx="781050" cy="166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모서리가 둥근 직사각형 13"/>
          <p:cNvSpPr/>
          <p:nvPr/>
        </p:nvSpPr>
        <p:spPr bwMode="auto">
          <a:xfrm>
            <a:off x="2339752" y="2642884"/>
            <a:ext cx="5616623" cy="498084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indent="-88900" eaLnBrk="0" latinLnBrk="0">
              <a:defRPr/>
            </a:pP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 오류 </a:t>
            </a:r>
            <a:r>
              <a:rPr lang="en-US" altLang="ko-KR" sz="1200" b="1" dirty="0" smtClean="0">
                <a:solidFill>
                  <a:schemeClr val="bg1"/>
                </a:solidFill>
                <a:latin typeface="+mn-ea"/>
              </a:rPr>
              <a:t>2: </a:t>
            </a: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완전히 </a:t>
            </a:r>
            <a:r>
              <a:rPr lang="ko-KR" altLang="en-US" sz="1600" b="1" dirty="0" err="1" smtClean="0">
                <a:solidFill>
                  <a:schemeClr val="bg1"/>
                </a:solidFill>
                <a:latin typeface="+mn-ea"/>
              </a:rPr>
              <a:t>잉크물이</a:t>
            </a: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 되어버렸다고 생각한다</a:t>
            </a:r>
            <a:r>
              <a:rPr lang="en-US" altLang="ko-KR" sz="1600" b="1" dirty="0" smtClean="0">
                <a:solidFill>
                  <a:schemeClr val="bg1"/>
                </a:solidFill>
                <a:latin typeface="+mn-ea"/>
              </a:rPr>
              <a:t>.</a:t>
            </a:r>
            <a:endParaRPr kumimoji="0" lang="ko-KR" altLang="en-US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2109</TotalTime>
  <Words>628</Words>
  <Application>Microsoft Office PowerPoint</Application>
  <PresentationFormat>화면 슬라이드 쇼(4:3)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13</vt:i4>
      </vt:variant>
    </vt:vector>
  </HeadingPairs>
  <TitlesOfParts>
    <vt:vector size="15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285</cp:revision>
  <dcterms:created xsi:type="dcterms:W3CDTF">2013-07-26T07:32:19Z</dcterms:created>
  <dcterms:modified xsi:type="dcterms:W3CDTF">2014-02-09T10:30:54Z</dcterms:modified>
</cp:coreProperties>
</file>