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4"/>
  </p:notesMasterIdLst>
  <p:sldIdLst>
    <p:sldId id="312" r:id="rId3"/>
    <p:sldId id="303" r:id="rId4"/>
    <p:sldId id="31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43" autoAdjust="0"/>
    <p:restoredTop sz="99366" autoAdjust="0"/>
  </p:normalViewPr>
  <p:slideViewPr>
    <p:cSldViewPr>
      <p:cViewPr varScale="1">
        <p:scale>
          <a:sx n="78" d="100"/>
          <a:sy n="78" d="100"/>
        </p:scale>
        <p:origin x="-1302" y="-90"/>
      </p:cViewPr>
      <p:guideLst>
        <p:guide orient="horz" pos="1389"/>
        <p:guide orient="horz" pos="799"/>
        <p:guide orient="horz" pos="482"/>
        <p:guide orient="horz" pos="1797"/>
        <p:guide orient="horz" pos="4065"/>
        <p:guide orient="horz" pos="1616"/>
        <p:guide pos="1020"/>
        <p:guide pos="812"/>
        <p:guide pos="1332"/>
        <p:guide pos="1548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2014-02-03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첫만남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첫만남을 위한 마음가짐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635213" cy="395536"/>
            <a:chOff x="1619672" y="1832197"/>
            <a:chExt cx="1635213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13227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모임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4499992" y="2780119"/>
            <a:ext cx="3959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사람의 대접을 반가운 마음으로 받고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나도 상대방을 반갑게 맞이할 것</a:t>
            </a:r>
            <a:endParaRPr lang="ko-KR" altLang="en-US" sz="1600" dirty="0">
              <a:latin typeface="+mn-ea"/>
            </a:endParaRPr>
          </a:p>
        </p:txBody>
      </p:sp>
      <p:sp useBgFill="1">
        <p:nvSpPr>
          <p:cNvPr id="16" name="타원 15"/>
          <p:cNvSpPr/>
          <p:nvPr/>
        </p:nvSpPr>
        <p:spPr>
          <a:xfrm>
            <a:off x="2457450" y="2636912"/>
            <a:ext cx="1465200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반가움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7" name="타원 16"/>
          <p:cNvSpPr/>
          <p:nvPr/>
        </p:nvSpPr>
        <p:spPr>
          <a:xfrm>
            <a:off x="2458368" y="5373216"/>
            <a:ext cx="1466478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즐거움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재미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4499992" y="5610726"/>
            <a:ext cx="39599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재미있고 즐거운 자리가 되도록 할 것</a:t>
            </a:r>
            <a:endParaRPr lang="ko-KR" altLang="en-US" sz="1600" dirty="0">
              <a:latin typeface="+mn-ea"/>
            </a:endParaRPr>
          </a:p>
        </p:txBody>
      </p:sp>
      <p:sp useBgFill="1">
        <p:nvSpPr>
          <p:cNvPr id="20" name="타원 19"/>
          <p:cNvSpPr/>
          <p:nvPr/>
        </p:nvSpPr>
        <p:spPr>
          <a:xfrm>
            <a:off x="2457450" y="4005064"/>
            <a:ext cx="1465200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유익함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4499992" y="3933056"/>
            <a:ext cx="395992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그 자리에 있는 모두에게 유익한 자리가 되게 할 것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단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유익에 너무 집중하다 보면 재미가 없을 수 있음 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5220592" y="2268161"/>
            <a:ext cx="3311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en-US" altLang="ko-KR" sz="1600" dirty="0" smtClean="0"/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저질러라</a:t>
            </a:r>
            <a:r>
              <a:rPr lang="ko-KR" altLang="en-US" sz="1600" dirty="0" smtClean="0"/>
              <a:t>’ 하는 마음을 가지고 먼저 다가가서 인사를 </a:t>
            </a:r>
            <a:r>
              <a:rPr lang="ko-KR" altLang="en-US" sz="1600" dirty="0" smtClean="0"/>
              <a:t>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 관리 방법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2114550" y="2204864"/>
            <a:ext cx="2808312" cy="72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b="1" dirty="0" smtClean="0"/>
              <a:t>먼저 인사하기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229770" y="3420289"/>
            <a:ext cx="3311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자기 자신에 대한 간단한 정보를 </a:t>
            </a:r>
            <a:r>
              <a:rPr lang="ko-KR" altLang="en-US" sz="1600" dirty="0" smtClean="0"/>
              <a:t>제공함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123728" y="3356992"/>
            <a:ext cx="2808312" cy="72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lang="ko-KR" altLang="en-US" sz="1600" b="1" dirty="0" smtClean="0"/>
              <a:t>간단한 정보 제공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5229770" y="4674622"/>
            <a:ext cx="3311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그 자리에 적절한 덕담을 </a:t>
            </a:r>
            <a:r>
              <a:rPr lang="ko-KR" altLang="en-US" sz="1600" dirty="0" smtClean="0"/>
              <a:t>나눔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123728" y="4509120"/>
            <a:ext cx="2808312" cy="72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덕담 나누기</a:t>
            </a:r>
          </a:p>
        </p:txBody>
      </p:sp>
      <p:sp>
        <p:nvSpPr>
          <p:cNvPr id="16" name="아래쪽 화살표 15"/>
          <p:cNvSpPr/>
          <p:nvPr/>
        </p:nvSpPr>
        <p:spPr>
          <a:xfrm>
            <a:off x="3263156" y="2996952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b="1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8" name="아래쪽 화살표 17"/>
          <p:cNvSpPr/>
          <p:nvPr/>
        </p:nvSpPr>
        <p:spPr>
          <a:xfrm>
            <a:off x="3275856" y="4149080"/>
            <a:ext cx="504056" cy="360040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b="1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첫만남의 중요성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1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4" name="모서리가 둥근 직사각형 13"/>
          <p:cNvSpPr/>
          <p:nvPr/>
        </p:nvSpPr>
        <p:spPr bwMode="auto">
          <a:xfrm>
            <a:off x="2114029" y="2348880"/>
            <a:ext cx="6418783" cy="424844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>
              <a:solidFill>
                <a:schemeClr val="tx1"/>
              </a:solidFill>
              <a:latin typeface="+mn-ea"/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미국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다트머스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대학의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심리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뇌 과학자 폴 </a:t>
            </a:r>
            <a:r>
              <a:rPr lang="ko-KR" altLang="en-US" sz="1200" dirty="0" err="1" smtClean="0">
                <a:solidFill>
                  <a:schemeClr val="tx1"/>
                </a:solidFill>
                <a:latin typeface="+mn-ea"/>
              </a:rPr>
              <a:t>왈렌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교수의 연구에 따르면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뇌의 </a:t>
            </a:r>
            <a:r>
              <a:rPr lang="ko-KR" altLang="en-US" sz="1200" b="1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편도체는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0.017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초라는 짧은 순간에 상대방에 대한 호감과 신뢰 여부를 판단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한다고 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그리고 눈 깜짝할 그 찰나의 순간은 이후 당신의 모든 행동 이미지를 결정하기도 하고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또 당신이 취할 행동을 제약하기도 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첫만남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첫눈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첫사랑 등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사람에게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첫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-’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이란 단어는 많은 의미를 부여하게 만든다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사실 지나고 보면 다른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많은 만남이나 눈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사랑과 다를 것도 없는 것을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우리는 그렇게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첫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무언가에 대단한 의미를 부여하곤 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모 화장품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회사에서 조사한 결과에 따르면 상대방의 첫인상을 결정짓는 시간은 미국인이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15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초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일본인이 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6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초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우리나라 사람은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3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초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로 월등히 빠르며 그렇게 정해진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첫인상을 바꾸는 데는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60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번 정도의 만남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 필요하다고 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  <a:latin typeface="+mn-ea"/>
              </a:rPr>
              <a:t>이처럼 쉽게 바뀌지 않는 첫인상이기에 많은 사람들이 좋은 인상을 만드는 법을 궁금해 하고 또 자신의 첫인상이 좋기를 기대한다</a:t>
            </a:r>
            <a:r>
              <a:rPr lang="en-US" altLang="ko-KR" sz="1200" dirty="0" smtClean="0">
                <a:solidFill>
                  <a:schemeClr val="tx1"/>
                </a:solidFill>
                <a:latin typeface="+mn-ea"/>
              </a:rPr>
              <a:t>.  </a:t>
            </a:r>
          </a:p>
        </p:txBody>
      </p:sp>
      <p:sp>
        <p:nvSpPr>
          <p:cNvPr id="15" name="모서리가 둥근 직사각형 14"/>
          <p:cNvSpPr/>
          <p:nvPr/>
        </p:nvSpPr>
        <p:spPr bwMode="auto">
          <a:xfrm>
            <a:off x="2555777" y="2492896"/>
            <a:ext cx="3168351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첫 인상에 대한 심리학 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457450" y="2852738"/>
            <a:ext cx="5786438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첫만남은 이후의 더욱 본질적인 목적을 이루기 위한  만남으로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이어짐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lvl="1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긴장을 하게 되면 만남을 통해 하고자 하는 일이 잘 되지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않음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/>
              <a:t>되도록 빨리 긴장을 풀고 편안해지는 것이 좋음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ko-KR" altLang="en-US" sz="1600" dirty="0">
              <a:latin typeface="+mn-ea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3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첫만남에 대한 자세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02920" cy="395536"/>
            <a:chOff x="1619672" y="1832197"/>
            <a:chExt cx="660292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62905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첫 만남에서 긴장을 하게 되면 만남의 목적을 이룰 수 없다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xmlns="" val="261899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첫만남에 대한 기초신념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286580" cy="395536"/>
            <a:chOff x="1619672" y="1832197"/>
            <a:chExt cx="4286580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3974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첫만남에 대한 우리의 기본 마음가짐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550" y="2564904"/>
            <a:ext cx="5841826" cy="129614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5600" indent="-177800" eaLnBrk="0" latinLnBrk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긴장은 소모전이다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.</a:t>
            </a:r>
          </a:p>
          <a:p>
            <a:pPr marL="355600" indent="-177800" eaLnBrk="0" latinLnBrk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안전지대에서 긴장하는 것은 그 긴장 정도만큼 미성숙하다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2457450" y="4365104"/>
            <a:ext cx="5786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첫만남을 갖는 자리가 우리의 목숨을 위협하는 위험지대도 아닌데 왜 긴장하는가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긴장은 소모전이므로 빨리 긴장을 푸는 것이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좋음  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첫만남에 대한 기초신념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286580" cy="395536"/>
            <a:chOff x="1619672" y="1832197"/>
            <a:chExt cx="4286580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3974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첫만남에 대한 우리의 기본 마음가짐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550" y="2564904"/>
            <a:ext cx="5841826" cy="129614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5600" indent="-177800" eaLnBrk="0" latinLnBrk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적응력이 해탈이다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.</a:t>
            </a:r>
            <a:endParaRPr lang="en-US" altLang="ko-KR" sz="1600" b="1" kern="0" dirty="0" smtClean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457450" y="4365104"/>
            <a:ext cx="5786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긴장을 하게 되면 그 자리에서의 적응이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어려워짐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긴장하지 않고 적응을 잘하는 것이 자유로움을 누리는 사람들의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특징임  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첫만남에 대한 기초신념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286580" cy="395536"/>
            <a:chOff x="1619672" y="1832197"/>
            <a:chExt cx="4286580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397416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첫만남에 대한 우리의 기본 마음가짐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550" y="2564904"/>
            <a:ext cx="5841826" cy="1296144"/>
          </a:xfrm>
          <a:prstGeom prst="roundRect">
            <a:avLst>
              <a:gd name="adj" fmla="val 0"/>
            </a:avLst>
          </a:prstGeom>
          <a:solidFill>
            <a:schemeClr val="accent6"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355600" indent="-177800" eaLnBrk="0" latinLnBrk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ko-KR" altLang="en-US" sz="1600" b="1" dirty="0" smtClean="0">
                <a:solidFill>
                  <a:schemeClr val="bg1"/>
                </a:solidFill>
                <a:latin typeface="+mn-ea"/>
              </a:rPr>
              <a:t>처음 만나는 사람일지라도 전생에서 깊은 인연이 있는 사람이다</a:t>
            </a:r>
            <a:r>
              <a:rPr lang="en-US" altLang="ko-KR" sz="1600" b="1" dirty="0" smtClean="0">
                <a:solidFill>
                  <a:schemeClr val="bg1"/>
                </a:solidFill>
                <a:latin typeface="+mn-ea"/>
              </a:rPr>
              <a:t>.</a:t>
            </a:r>
          </a:p>
          <a:p>
            <a:pPr marL="355600" indent="-177800" eaLnBrk="0" latinLnBrk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ko-KR" altLang="en-US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우주는 한 덩어리이므로 우리는 본래 한 몸이다</a:t>
            </a:r>
            <a:r>
              <a:rPr lang="en-US" altLang="ko-KR" sz="1600" b="1" kern="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2457450" y="4365104"/>
            <a:ext cx="57864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처음 만나는 것 같지만 전생에서의 깊은 인연이 있으므로 만나게 된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것임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우주는 본래 하나의 유기체이기 때문에 너와 나는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하나임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비록 첫만남의 상황이라도 낯설게 느낄 필요가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없음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 어떻게 할 것인가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495752" cy="395536"/>
            <a:chOff x="1619672" y="1832197"/>
            <a:chExt cx="1495752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118333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저질러라</a:t>
              </a:r>
              <a:r>
                <a:rPr lang="en-US" altLang="ko-KR" b="1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!</a:t>
              </a: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6" name="직사각형 15"/>
          <p:cNvSpPr/>
          <p:nvPr/>
        </p:nvSpPr>
        <p:spPr>
          <a:xfrm>
            <a:off x="2457450" y="2852936"/>
            <a:ext cx="57864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인사를 하려고 했지만 망설이다가 혹은 용기가 없어서 못하는 경우가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저질러서 행동으로 옮길 필요가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4"/>
              </a:buBlip>
            </a:pP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‘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저질러라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’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를 하나의 주문처럼 사용해서 용기를 낼 필요가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있음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첫만남을 위한 마음가짐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635213" cy="395536"/>
            <a:chOff x="1619672" y="1832197"/>
            <a:chExt cx="1635213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13227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모임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3" name="타원 12"/>
          <p:cNvSpPr/>
          <p:nvPr/>
        </p:nvSpPr>
        <p:spPr>
          <a:xfrm>
            <a:off x="2457450" y="2636912"/>
            <a:ext cx="1466478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반가움</a:t>
            </a:r>
          </a:p>
        </p:txBody>
      </p:sp>
      <p:sp>
        <p:nvSpPr>
          <p:cNvPr id="17" name="직사각형 16"/>
          <p:cNvSpPr/>
          <p:nvPr/>
        </p:nvSpPr>
        <p:spPr>
          <a:xfrm>
            <a:off x="4499992" y="2780119"/>
            <a:ext cx="3959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사람의 대접을 반가운 마음으로 받고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나도 상대방을 반갑게 맞이할 것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만남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첫만남을 위한 마음가짐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첫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635213" cy="395536"/>
            <a:chOff x="1619672" y="1832197"/>
            <a:chExt cx="1635213" cy="395536"/>
          </a:xfrm>
        </p:grpSpPr>
        <p:sp>
          <p:nvSpPr>
            <p:cNvPr id="11" name="직사각형 10"/>
            <p:cNvSpPr/>
            <p:nvPr/>
          </p:nvSpPr>
          <p:spPr>
            <a:xfrm>
              <a:off x="1932087" y="1835532"/>
              <a:ext cx="13227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모임 </a:t>
              </a:r>
              <a:r>
                <a:rPr lang="en-US" altLang="ko-KR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박자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4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3" name="타원 12"/>
          <p:cNvSpPr/>
          <p:nvPr/>
        </p:nvSpPr>
        <p:spPr>
          <a:xfrm>
            <a:off x="2457450" y="4005064"/>
            <a:ext cx="1466478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유익함</a:t>
            </a:r>
          </a:p>
        </p:txBody>
      </p:sp>
      <p:sp useBgFill="1">
        <p:nvSpPr>
          <p:cNvPr id="16" name="타원 15"/>
          <p:cNvSpPr/>
          <p:nvPr/>
        </p:nvSpPr>
        <p:spPr>
          <a:xfrm>
            <a:off x="2457450" y="2636912"/>
            <a:ext cx="1465200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반가움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499992" y="3933056"/>
            <a:ext cx="395992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그 자리에 있는 모두에게 유익한 자리가 되게 할 것</a:t>
            </a:r>
            <a:endParaRPr lang="en-US" altLang="ko-KR" sz="1600" dirty="0" smtClean="0">
              <a:latin typeface="+mn-ea"/>
            </a:endParaRPr>
          </a:p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latin typeface="+mn-ea"/>
              </a:rPr>
              <a:t>단</a:t>
            </a:r>
            <a:r>
              <a:rPr lang="en-US" altLang="ko-KR" sz="1600" dirty="0" smtClean="0">
                <a:latin typeface="+mn-ea"/>
              </a:rPr>
              <a:t>, </a:t>
            </a:r>
            <a:r>
              <a:rPr lang="ko-KR" altLang="en-US" sz="1600" dirty="0" smtClean="0">
                <a:latin typeface="+mn-ea"/>
              </a:rPr>
              <a:t>유익에 너무 집중하다 보면 재미가 없을 수 있음 </a:t>
            </a:r>
            <a:endParaRPr lang="ko-KR" altLang="en-US" sz="1600" dirty="0">
              <a:latin typeface="+mn-ea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4499992" y="2780119"/>
            <a:ext cx="3959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다른 사람의 대접을 반가운 마음으로 받고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나도 상대방을 반갑게 맞이할 것</a:t>
            </a:r>
            <a:endParaRPr lang="ko-KR" altLang="en-US" sz="16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503</Words>
  <Application>Microsoft Office PowerPoint</Application>
  <PresentationFormat>화면 슬라이드 쇼(4:3)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HeadingPairs>
  <TitlesOfParts>
    <vt:vector size="13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254</cp:revision>
  <dcterms:created xsi:type="dcterms:W3CDTF">2013-07-26T07:32:19Z</dcterms:created>
  <dcterms:modified xsi:type="dcterms:W3CDTF">2014-02-03T01:46:30Z</dcterms:modified>
</cp:coreProperties>
</file>