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1"/>
  </p:notesMasterIdLst>
  <p:sldIdLst>
    <p:sldId id="312" r:id="rId3"/>
    <p:sldId id="321" r:id="rId4"/>
    <p:sldId id="367" r:id="rId5"/>
    <p:sldId id="368" r:id="rId6"/>
    <p:sldId id="370" r:id="rId7"/>
    <p:sldId id="371" r:id="rId8"/>
    <p:sldId id="372" r:id="rId9"/>
    <p:sldId id="373" r:id="rId10"/>
  </p:sldIdLst>
  <p:sldSz cx="9144000" cy="6858000" type="screen4x3"/>
  <p:notesSz cx="7099300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2F3E1"/>
    <a:srgbClr val="ECF0E0"/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16" autoAdjust="0"/>
    <p:restoredTop sz="99366" autoAdjust="0"/>
  </p:normalViewPr>
  <p:slideViewPr>
    <p:cSldViewPr>
      <p:cViewPr>
        <p:scale>
          <a:sx n="75" d="100"/>
          <a:sy n="75" d="100"/>
        </p:scale>
        <p:origin x="-600" y="54"/>
      </p:cViewPr>
      <p:guideLst>
        <p:guide orient="horz" pos="1389"/>
        <p:guide orient="horz" pos="799"/>
        <p:guide orient="horz" pos="482"/>
        <p:guide orient="horz" pos="1797"/>
        <p:guide orient="horz" pos="1616"/>
        <p:guide pos="1020"/>
        <p:guide pos="793"/>
        <p:guide pos="1247"/>
        <p:guide pos="1383"/>
        <p:guide pos="4286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0784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428" y="4861482"/>
            <a:ext cx="5678445" cy="4604841"/>
          </a:xfrm>
          <a:prstGeom prst="rect">
            <a:avLst/>
          </a:prstGeom>
        </p:spPr>
        <p:txBody>
          <a:bodyPr vert="horz" lIns="94650" tIns="47325" rIns="94650" bIns="4732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0784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2014-02-10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만큼 철학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큼 철학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만큼 철학이란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963829" cy="395536"/>
            <a:chOff x="1619672" y="1832197"/>
            <a:chExt cx="196382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6514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인생은 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행복론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7" name="직사각형 16"/>
          <p:cNvSpPr/>
          <p:nvPr/>
        </p:nvSpPr>
        <p:spPr>
          <a:xfrm>
            <a:off x="2457449" y="2871807"/>
            <a:ext cx="600298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행복이란 좋은 느낌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어떤 대상에 대해 나의 느낌이 좋으면 행복한 것이고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느낌이 좋지 않으면 불행한 것</a:t>
            </a:r>
            <a:endParaRPr lang="en-US" altLang="ko-KR" sz="3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인생은 행복지향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이며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『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만큼 철학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』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은 행복에 도움이 되는 개념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큼 철학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만큼 철학이 왜 필요한가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276414" cy="395536"/>
            <a:chOff x="1619672" y="1832197"/>
            <a:chExt cx="227641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9639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세상에 대한 관점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 bwMode="auto">
          <a:xfrm>
            <a:off x="2484438" y="2564904"/>
            <a:ext cx="2231578" cy="431552"/>
          </a:xfrm>
          <a:prstGeom prst="roundRect">
            <a:avLst>
              <a:gd name="adj" fmla="val 0"/>
            </a:avLst>
          </a:prstGeom>
          <a:solidFill>
            <a:schemeClr val="accent3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266700" lvl="0" indent="-266700"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존재론적 관점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484958" y="4405957"/>
            <a:ext cx="2231578" cy="431552"/>
          </a:xfrm>
          <a:prstGeom prst="roundRect">
            <a:avLst>
              <a:gd name="adj" fmla="val 0"/>
            </a:avLst>
          </a:prstGeom>
          <a:solidFill>
            <a:schemeClr val="accent3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266700" lvl="0" indent="-266700"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가치론적</a:t>
            </a: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 관점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484438" y="2996952"/>
            <a:ext cx="619134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가치 평가를 하지 않고 존재 그 자체로서 대상을 바라봄</a:t>
            </a:r>
            <a:endParaRPr lang="ko-KR" altLang="en-US" sz="14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존재론적으로 세상을 보면 이미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마음이 평화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롭기 때문에 만큼 철학이 의미 없음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484958" y="4909517"/>
            <a:ext cx="5759450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가치화된 관점으로 세상을 바라봄 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좋다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나쁘다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밉다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곱다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등</a:t>
            </a:r>
            <a:r>
              <a:rPr lang="en-US" altLang="ko-KR" sz="1400" dirty="0" smtClean="0"/>
              <a:t>)</a:t>
            </a:r>
            <a:endParaRPr lang="ko-KR" altLang="en-US" sz="14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사람들은 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가치로 세상을 바라다 보는 것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이 습성화되어 있음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좋다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나쁘다 등의 가치로 인해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갈등과 고통을 경험</a:t>
            </a:r>
            <a:endParaRPr lang="en-US" altLang="ko-KR" sz="14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만큼 철학이 처방전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이 될 수 있음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큼 철학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만큼 철학으로 바라보기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968911" cy="395536"/>
            <a:chOff x="1619672" y="1832197"/>
            <a:chExt cx="2968911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6564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다분법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적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관점으로 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457449" y="2871807"/>
            <a:ext cx="6182495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/>
              <a:t>가치론적</a:t>
            </a:r>
            <a:r>
              <a:rPr lang="ko-KR" altLang="en-US" sz="1600" dirty="0" smtClean="0"/>
              <a:t> 관점으로 세상을 볼 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많은 사람들이 밉다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곱다 식의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이분법적 관점으로 세상을 보는 습관</a:t>
            </a:r>
            <a:r>
              <a:rPr lang="ko-KR" altLang="en-US" sz="1600" dirty="0" smtClean="0"/>
              <a:t>이 있음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이분법적으로 나누어 가치를 판단하는 것이 불행의 씨가 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다분법적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관점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으로 세상을 바라볼 때 행복해 질 수 있음</a:t>
            </a:r>
            <a:endParaRPr lang="en-US" altLang="ko-KR" sz="3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8" name="아래쪽 화살표 17"/>
          <p:cNvSpPr/>
          <p:nvPr/>
        </p:nvSpPr>
        <p:spPr>
          <a:xfrm>
            <a:off x="4355976" y="4797152"/>
            <a:ext cx="2001750" cy="432048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2" name="모서리가 둥근 직사각형 21"/>
          <p:cNvSpPr/>
          <p:nvPr/>
        </p:nvSpPr>
        <p:spPr bwMode="auto">
          <a:xfrm>
            <a:off x="2484438" y="5445224"/>
            <a:ext cx="5759450" cy="1080120"/>
          </a:xfrm>
          <a:prstGeom prst="roundRect">
            <a:avLst>
              <a:gd name="adj" fmla="val 0"/>
            </a:avLst>
          </a:prstGeom>
          <a:solidFill>
            <a:schemeClr val="accent6">
              <a:lumMod val="75000"/>
              <a:alpha val="45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266700" lvl="0" indent="-266700" algn="ctr" eaLnBrk="0" latinLnBrk="0">
              <a:defRPr/>
            </a:pP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행복을 원한다면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같은 값이면 존재론적 관점으로 </a:t>
            </a:r>
            <a:endParaRPr lang="en-US" altLang="ko-KR" sz="1600" b="1" dirty="0" smtClean="0">
              <a:solidFill>
                <a:schemeClr val="bg1"/>
              </a:solidFill>
              <a:latin typeface="+mn-ea"/>
            </a:endParaRPr>
          </a:p>
          <a:p>
            <a:pPr marL="266700" lvl="0" indent="-266700" algn="ctr" eaLnBrk="0" latinLnBrk="0">
              <a:defRPr/>
            </a:pP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살아야 하고 불가피하게 </a:t>
            </a:r>
            <a:r>
              <a:rPr lang="ko-KR" altLang="en-US" sz="1600" b="1" dirty="0" err="1" smtClean="0">
                <a:solidFill>
                  <a:schemeClr val="bg1"/>
                </a:solidFill>
                <a:latin typeface="+mn-ea"/>
              </a:rPr>
              <a:t>가치론적으로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 살아야 한다면 이분법이 아닌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600" b="1" dirty="0" err="1" smtClean="0">
                <a:solidFill>
                  <a:schemeClr val="bg1"/>
                </a:solidFill>
                <a:latin typeface="+mn-ea"/>
              </a:rPr>
              <a:t>다분법적인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 관점으로 세상을 봐야 함</a:t>
            </a:r>
            <a:endParaRPr kumimoji="0" lang="ko-KR" altLang="en-US" sz="1600" b="1" i="0" u="none" strike="noStrike" kern="0" normalizeH="0" baseline="0" noProof="0" dirty="0" smtClean="0">
              <a:solidFill>
                <a:schemeClr val="bg1"/>
              </a:solidFill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큼 철학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만큼 철학으로 바라보기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502164" cy="395536"/>
            <a:chOff x="1619672" y="1832197"/>
            <a:chExt cx="150216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1897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만큼 철학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457449" y="2564904"/>
            <a:ext cx="60029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/>
              <a:t>다분법적으로</a:t>
            </a:r>
            <a:r>
              <a:rPr lang="ko-KR" altLang="en-US" sz="1600" dirty="0" smtClean="0"/>
              <a:t> 보더라도 부족한 부분이 있을 수 있는데 그것을 만큼 철학이 채워줄 수 있음</a:t>
            </a:r>
            <a:endParaRPr lang="ko-KR" altLang="en-US" sz="1600" dirty="0" smtClean="0">
              <a:latin typeface="+mn-ea"/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1979613" y="3789040"/>
            <a:ext cx="1802282" cy="1707185"/>
            <a:chOff x="2267744" y="4437112"/>
            <a:chExt cx="1802282" cy="1707185"/>
          </a:xfrm>
        </p:grpSpPr>
        <p:pic>
          <p:nvPicPr>
            <p:cNvPr id="1026" name="Picture 2" descr="C:\Users\이경수\AppData\Local\Microsoft\Windows\Temporary Internet Files\Content.IE5\8LLFD86X\MC900281970[1].wmf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99007A"/>
                </a:clrFrom>
                <a:clrTo>
                  <a:srgbClr val="99007A">
                    <a:alpha val="0"/>
                  </a:srgbClr>
                </a:clrTo>
              </a:clrChange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2267744" y="4437112"/>
              <a:ext cx="1802282" cy="1707185"/>
            </a:xfrm>
            <a:prstGeom prst="rect">
              <a:avLst/>
            </a:prstGeom>
            <a:noFill/>
          </p:spPr>
        </p:pic>
        <p:sp>
          <p:nvSpPr>
            <p:cNvPr id="13" name="직사각형 12"/>
            <p:cNvSpPr/>
            <p:nvPr/>
          </p:nvSpPr>
          <p:spPr>
            <a:xfrm rot="21085680">
              <a:off x="3545428" y="4527422"/>
              <a:ext cx="360000" cy="242374"/>
            </a:xfrm>
            <a:prstGeom prst="rect">
              <a:avLst/>
            </a:prstGeom>
            <a:solidFill>
              <a:srgbClr val="F2F3E1"/>
            </a:solidFill>
          </p:spPr>
          <p:txBody>
            <a:bodyPr wrap="square" lIns="0" tIns="0" rIns="0" bIns="0" anchor="ctr">
              <a:spAutoFit/>
            </a:bodyPr>
            <a:lstStyle/>
            <a:p>
              <a:pPr algn="ctr" latinLnBrk="0">
                <a:lnSpc>
                  <a:spcPct val="150000"/>
                </a:lnSpc>
                <a:spcBef>
                  <a:spcPts val="600"/>
                </a:spcBef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en-US" altLang="ko-KR" sz="1050" b="1" dirty="0" smtClean="0">
                  <a:solidFill>
                    <a:srgbClr val="C00000"/>
                  </a:solidFill>
                  <a:uFill>
                    <a:solidFill>
                      <a:srgbClr val="C00000"/>
                    </a:solidFill>
                  </a:uFill>
                </a:rPr>
                <a:t>50</a:t>
              </a:r>
              <a:r>
                <a:rPr lang="ko-KR" altLang="en-US" sz="1050" b="1" dirty="0" smtClean="0">
                  <a:solidFill>
                    <a:srgbClr val="C00000"/>
                  </a:solidFill>
                  <a:uFill>
                    <a:solidFill>
                      <a:srgbClr val="C00000"/>
                    </a:solidFill>
                  </a:uFill>
                </a:rPr>
                <a:t>점</a:t>
              </a:r>
              <a:endParaRPr lang="ko-KR" altLang="en-US" sz="1050" b="1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+mn-ea"/>
              </a:endParaRPr>
            </a:p>
          </p:txBody>
        </p:sp>
      </p:grpSp>
      <p:sp>
        <p:nvSpPr>
          <p:cNvPr id="17" name="모서리가 둥근 직사각형 16"/>
          <p:cNvSpPr/>
          <p:nvPr/>
        </p:nvSpPr>
        <p:spPr bwMode="auto">
          <a:xfrm>
            <a:off x="4139952" y="3810047"/>
            <a:ext cx="1656184" cy="360040"/>
          </a:xfrm>
          <a:prstGeom prst="roundRect">
            <a:avLst>
              <a:gd name="adj" fmla="val 0"/>
            </a:avLst>
          </a:prstGeom>
          <a:solidFill>
            <a:schemeClr val="accent6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266700" lvl="0" indent="-266700"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이분법적 관점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6012161" y="3754589"/>
            <a:ext cx="295232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latin typeface="+mn-ea"/>
              </a:rPr>
              <a:t>공부를 잘했다 </a:t>
            </a:r>
            <a:r>
              <a:rPr lang="en-US" altLang="ko-KR" sz="1400" dirty="0" smtClean="0">
                <a:latin typeface="+mn-ea"/>
              </a:rPr>
              <a:t>or </a:t>
            </a:r>
            <a:r>
              <a:rPr lang="ko-KR" altLang="en-US" sz="1400" dirty="0" smtClean="0">
                <a:latin typeface="+mn-ea"/>
              </a:rPr>
              <a:t>공부를 못했다</a:t>
            </a:r>
          </a:p>
        </p:txBody>
      </p:sp>
      <p:sp>
        <p:nvSpPr>
          <p:cNvPr id="25" name="모서리가 둥근 직사각형 24"/>
          <p:cNvSpPr/>
          <p:nvPr/>
        </p:nvSpPr>
        <p:spPr bwMode="auto">
          <a:xfrm>
            <a:off x="4139952" y="4458119"/>
            <a:ext cx="1656184" cy="1080000"/>
          </a:xfrm>
          <a:prstGeom prst="roundRect">
            <a:avLst>
              <a:gd name="adj" fmla="val 0"/>
            </a:avLst>
          </a:prstGeom>
          <a:solidFill>
            <a:schemeClr val="accent6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266700" lvl="0" indent="-266700" algn="ctr" eaLnBrk="0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다</a:t>
            </a:r>
            <a:r>
              <a:rPr kumimoji="0" lang="ko-KR" alt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분법적</a:t>
            </a: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 관점</a:t>
            </a:r>
            <a:endParaRPr kumimoji="0" lang="en-US" altLang="ko-KR" sz="1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  <a:p>
            <a:pPr marL="266700" lvl="0" indent="-266700" algn="ctr" eaLnBrk="0" latinLnBrk="0">
              <a:defRPr/>
            </a:pPr>
            <a:r>
              <a:rPr lang="en-US" altLang="ko-KR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+</a:t>
            </a:r>
          </a:p>
          <a:p>
            <a:pPr marL="266700" lvl="0" indent="-266700"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만큼 철학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6012161" y="4546677"/>
            <a:ext cx="2952327" cy="773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400" dirty="0" smtClean="0">
                <a:latin typeface="+mn-ea"/>
              </a:rPr>
              <a:t>40</a:t>
            </a:r>
            <a:r>
              <a:rPr lang="ko-KR" altLang="en-US" sz="1400" dirty="0" smtClean="0">
                <a:latin typeface="+mn-ea"/>
              </a:rPr>
              <a:t>점보다 </a:t>
            </a:r>
            <a:r>
              <a:rPr lang="en-US" altLang="ko-KR" sz="1400" dirty="0" smtClean="0">
                <a:latin typeface="+mn-ea"/>
              </a:rPr>
              <a:t>10</a:t>
            </a:r>
            <a:r>
              <a:rPr lang="ko-KR" altLang="en-US" sz="1400" dirty="0" smtClean="0">
                <a:latin typeface="+mn-ea"/>
              </a:rPr>
              <a:t>점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만큼 </a:t>
            </a:r>
            <a:r>
              <a:rPr lang="ko-KR" altLang="en-US" sz="1400" dirty="0" smtClean="0">
                <a:latin typeface="+mn-ea"/>
              </a:rPr>
              <a:t>잘했다</a:t>
            </a:r>
            <a:r>
              <a:rPr lang="en-US" altLang="ko-KR" sz="1400" dirty="0" smtClean="0">
                <a:latin typeface="+mn-ea"/>
              </a:rPr>
              <a:t>. </a:t>
            </a:r>
          </a:p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400" dirty="0" smtClean="0">
                <a:latin typeface="+mn-ea"/>
              </a:rPr>
              <a:t>0</a:t>
            </a:r>
            <a:r>
              <a:rPr lang="ko-KR" altLang="en-US" sz="1400" dirty="0" smtClean="0">
                <a:latin typeface="+mn-ea"/>
              </a:rPr>
              <a:t>점보다 </a:t>
            </a:r>
            <a:r>
              <a:rPr lang="en-US" altLang="ko-KR" sz="1400" dirty="0" smtClean="0">
                <a:latin typeface="+mn-ea"/>
              </a:rPr>
              <a:t>50</a:t>
            </a:r>
            <a:r>
              <a:rPr lang="ko-KR" altLang="en-US" sz="1400" dirty="0" smtClean="0">
                <a:latin typeface="+mn-ea"/>
              </a:rPr>
              <a:t>점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만큼</a:t>
            </a:r>
            <a:r>
              <a:rPr lang="ko-KR" altLang="en-US" sz="1400" dirty="0" smtClean="0">
                <a:latin typeface="+mn-ea"/>
              </a:rPr>
              <a:t> 잘했다</a:t>
            </a:r>
            <a:r>
              <a:rPr lang="en-US" altLang="ko-KR" sz="1400" dirty="0" smtClean="0">
                <a:latin typeface="+mn-ea"/>
              </a:rPr>
              <a:t>.</a:t>
            </a:r>
            <a:endParaRPr lang="ko-KR" altLang="en-US" sz="1400" dirty="0" smtClean="0">
              <a:latin typeface="+mn-ea"/>
            </a:endParaRPr>
          </a:p>
        </p:txBody>
      </p:sp>
      <p:sp>
        <p:nvSpPr>
          <p:cNvPr id="29" name="아래쪽 화살표 28"/>
          <p:cNvSpPr/>
          <p:nvPr/>
        </p:nvSpPr>
        <p:spPr>
          <a:xfrm rot="16200000">
            <a:off x="2483768" y="6093296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059832" y="5940569"/>
            <a:ext cx="50405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</a:rPr>
              <a:t>다분법적</a:t>
            </a:r>
            <a:r>
              <a:rPr lang="ko-KR" altLang="en-US" sz="1600" b="1" dirty="0" err="1" smtClean="0"/>
              <a:t>으로</a:t>
            </a:r>
            <a:r>
              <a:rPr lang="ko-KR" altLang="en-US" sz="1600" b="1" dirty="0" smtClean="0"/>
              <a:t> 보되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만큼</a:t>
            </a:r>
            <a:r>
              <a:rPr lang="ko-KR" altLang="en-US" sz="1600" b="1" dirty="0" smtClean="0"/>
              <a:t>으로 보라</a:t>
            </a:r>
            <a:r>
              <a:rPr lang="en-US" altLang="ko-KR" sz="1600" b="1" dirty="0" smtClean="0"/>
              <a:t>.</a:t>
            </a:r>
          </a:p>
          <a:p>
            <a:r>
              <a:rPr lang="ko-KR" altLang="en-US" sz="1600" b="1" dirty="0" smtClean="0"/>
              <a:t>만큼으로 보되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밑에서</a:t>
            </a:r>
            <a:r>
              <a:rPr lang="ko-KR" altLang="en-US" sz="1600" b="1" dirty="0" smtClean="0"/>
              <a:t> 쳐다보면서 만큼을 환산하라</a:t>
            </a:r>
            <a:r>
              <a:rPr lang="en-US" altLang="ko-KR" sz="1600" b="1" dirty="0" smtClean="0"/>
              <a:t>.</a:t>
            </a:r>
            <a:endParaRPr lang="ko-KR" altLang="en-US" sz="1600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큼 철학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만큼 철학으로 바라보기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22" name="그룹 15"/>
          <p:cNvGrpSpPr/>
          <p:nvPr/>
        </p:nvGrpSpPr>
        <p:grpSpPr>
          <a:xfrm>
            <a:off x="1619672" y="1832197"/>
            <a:ext cx="2738079" cy="395536"/>
            <a:chOff x="1619672" y="1832197"/>
            <a:chExt cx="2738079" cy="395536"/>
          </a:xfrm>
        </p:grpSpPr>
        <p:sp>
          <p:nvSpPr>
            <p:cNvPr id="31" name="직사각형 30"/>
            <p:cNvSpPr/>
            <p:nvPr/>
          </p:nvSpPr>
          <p:spPr>
            <a:xfrm>
              <a:off x="1932087" y="1835532"/>
              <a:ext cx="24256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만큼으로 만드는 행복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3" name="직사각형 32"/>
          <p:cNvSpPr/>
          <p:nvPr/>
        </p:nvSpPr>
        <p:spPr>
          <a:xfrm>
            <a:off x="2457449" y="2871807"/>
            <a:ext cx="6002983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긍정적인 생각과 표현은 밝은 기운을 불러일으켜 사람들을 행복하게 만듦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3563368" y="4221088"/>
            <a:ext cx="446449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latin typeface="+mn-ea"/>
              </a:rPr>
              <a:t>키가 </a:t>
            </a:r>
            <a:r>
              <a:rPr lang="en-US" altLang="ko-KR" sz="1400" dirty="0" smtClean="0">
                <a:latin typeface="+mn-ea"/>
              </a:rPr>
              <a:t>180</a:t>
            </a:r>
            <a:r>
              <a:rPr lang="ko-KR" altLang="en-US" sz="1400" dirty="0" smtClean="0">
                <a:latin typeface="+mn-ea"/>
              </a:rPr>
              <a:t>㎝는 됐으면 좋겠는데 </a:t>
            </a:r>
            <a:r>
              <a:rPr lang="en-US" altLang="ko-KR" sz="1400" dirty="0" smtClean="0">
                <a:latin typeface="+mn-ea"/>
              </a:rPr>
              <a:t>160</a:t>
            </a:r>
            <a:r>
              <a:rPr lang="ko-KR" altLang="en-US" sz="1400" dirty="0" smtClean="0">
                <a:latin typeface="+mn-ea"/>
              </a:rPr>
              <a:t>㎝밖에 안 된다</a:t>
            </a:r>
            <a:r>
              <a:rPr lang="en-US" altLang="ko-KR" sz="1400" dirty="0" smtClean="0">
                <a:latin typeface="+mn-ea"/>
              </a:rPr>
              <a:t>.</a:t>
            </a:r>
            <a:endParaRPr lang="ko-KR" altLang="en-US" sz="1400" dirty="0" smtClean="0">
              <a:latin typeface="+mn-ea"/>
            </a:endParaRPr>
          </a:p>
        </p:txBody>
      </p:sp>
      <p:pic>
        <p:nvPicPr>
          <p:cNvPr id="35" name="그림 34" descr="sad.png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99792" y="4221088"/>
            <a:ext cx="544186" cy="540000"/>
          </a:xfrm>
          <a:prstGeom prst="rect">
            <a:avLst/>
          </a:prstGeom>
        </p:spPr>
      </p:pic>
      <p:pic>
        <p:nvPicPr>
          <p:cNvPr id="36" name="그림 35" descr="happy.png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99792" y="5049588"/>
            <a:ext cx="540000" cy="540000"/>
          </a:xfrm>
          <a:prstGeom prst="rect">
            <a:avLst/>
          </a:prstGeom>
        </p:spPr>
      </p:pic>
      <p:sp>
        <p:nvSpPr>
          <p:cNvPr id="37" name="직사각형 36"/>
          <p:cNvSpPr/>
          <p:nvPr/>
        </p:nvSpPr>
        <p:spPr>
          <a:xfrm>
            <a:off x="3563368" y="5101734"/>
            <a:ext cx="446449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latin typeface="+mn-ea"/>
              </a:rPr>
              <a:t>키가 </a:t>
            </a:r>
            <a:r>
              <a:rPr lang="en-US" altLang="ko-KR" sz="1400" dirty="0" smtClean="0">
                <a:latin typeface="+mn-ea"/>
              </a:rPr>
              <a:t>160</a:t>
            </a:r>
            <a:r>
              <a:rPr lang="ko-KR" altLang="en-US" sz="1400" dirty="0" smtClean="0">
                <a:latin typeface="+mn-ea"/>
              </a:rPr>
              <a:t>㎝이니까 </a:t>
            </a:r>
            <a:r>
              <a:rPr lang="en-US" altLang="ko-KR" sz="1400" dirty="0" smtClean="0">
                <a:latin typeface="+mn-ea"/>
              </a:rPr>
              <a:t>150</a:t>
            </a:r>
            <a:r>
              <a:rPr lang="ko-KR" altLang="en-US" sz="1400" dirty="0" smtClean="0">
                <a:latin typeface="+mn-ea"/>
              </a:rPr>
              <a:t>㎝보다 </a:t>
            </a:r>
            <a:r>
              <a:rPr lang="en-US" altLang="ko-KR" sz="1400" dirty="0" smtClean="0">
                <a:latin typeface="+mn-ea"/>
              </a:rPr>
              <a:t>10</a:t>
            </a:r>
            <a:r>
              <a:rPr lang="ko-KR" altLang="en-US" sz="1400" dirty="0" smtClean="0">
                <a:latin typeface="+mn-ea"/>
              </a:rPr>
              <a:t>㎝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만큼</a:t>
            </a:r>
            <a:r>
              <a:rPr lang="ko-KR" altLang="en-US" sz="1400" dirty="0" smtClean="0">
                <a:latin typeface="+mn-ea"/>
              </a:rPr>
              <a:t> 크다</a:t>
            </a:r>
            <a:r>
              <a:rPr lang="en-US" altLang="ko-KR" sz="1400" dirty="0" smtClean="0">
                <a:latin typeface="+mn-ea"/>
              </a:rPr>
              <a:t>.</a:t>
            </a:r>
            <a:endParaRPr lang="ko-KR" altLang="en-US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큼 철학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만큼 철학으로 바라보기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738079" cy="395536"/>
            <a:chOff x="1619672" y="1832197"/>
            <a:chExt cx="2738079" cy="395536"/>
          </a:xfrm>
        </p:grpSpPr>
        <p:sp>
          <p:nvSpPr>
            <p:cNvPr id="31" name="직사각형 30"/>
            <p:cNvSpPr/>
            <p:nvPr/>
          </p:nvSpPr>
          <p:spPr>
            <a:xfrm>
              <a:off x="1932087" y="1835532"/>
              <a:ext cx="24256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만큼으로 만드는 행복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457449" y="2871807"/>
            <a:ext cx="600298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‘아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내가 만큼 행복하구나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!’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왜 항상 자신의 처지보다 좋은 경우와 비교하며 불행해하는가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자신보다 못한 경우와 비교하며 자신이 얼마나 많이 가졌는가를 깨닫는 것이 행복의 길임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큼 철학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만큼 철학으로 바라보기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651243" cy="395536"/>
            <a:chOff x="1619672" y="1832197"/>
            <a:chExt cx="1651243" cy="395536"/>
          </a:xfrm>
        </p:grpSpPr>
        <p:sp>
          <p:nvSpPr>
            <p:cNvPr id="31" name="직사각형 30"/>
            <p:cNvSpPr/>
            <p:nvPr/>
          </p:nvSpPr>
          <p:spPr>
            <a:xfrm>
              <a:off x="1932087" y="1835532"/>
              <a:ext cx="13388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모서리가 둥근 직사각형 12"/>
          <p:cNvSpPr/>
          <p:nvPr/>
        </p:nvSpPr>
        <p:spPr bwMode="auto">
          <a:xfrm>
            <a:off x="2114030" y="2565400"/>
            <a:ext cx="6129858" cy="3959224"/>
          </a:xfrm>
          <a:prstGeom prst="roundRect">
            <a:avLst>
              <a:gd name="adj" fmla="val 11060"/>
            </a:avLst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2550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82550">
              <a:lnSpc>
                <a:spcPct val="120000"/>
              </a:lnSpc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82550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사회비교 이론은 미국의 심리학자인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페스팅거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(Leon </a:t>
            </a:r>
            <a:r>
              <a:rPr lang="en-US" altLang="ko-KR" sz="1200" dirty="0" err="1" smtClean="0">
                <a:solidFill>
                  <a:schemeClr val="tx1"/>
                </a:solidFill>
                <a:latin typeface="+mn-ea"/>
              </a:rPr>
              <a:t>Festinger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에 의해 처음으로 제시되었는데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자신보다 더 나은 사람과 비교하는 상향비교와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자신보다 못한 처지에 있는 사람들과 비교하는 하향비교로 나누어 볼 수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우리는 이따금씩 자신보다 못한 처지에 있는 사람들과 자신을 비교하며 위안을 얻은 경우가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많은 사람들이 이런 하향 비교를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자존감을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높이기 위한 전략으로 종종 사용한다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>
              <a:lnSpc>
                <a:spcPct val="120000"/>
              </a:lnSpc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자존감은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스스로 생각하는 자기자신에 대한 전반적인 가치를 의미한다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자존감이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높은 사람들은 다른 사람들과 자신을 덜 비교할 뿐 아니라 비교하더라도 그 결과에 의해 자신의 가치를  판단하지 않는다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하지만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자존감이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낮은 사람들은 다른 사람들과 자신의 비교 결과에 대해 매우 민감하게 반응하는 편일 뿐 아니라 비교 결과에 따라 자신의 가치 판단이 매우 달라진다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만약 여러분 자신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혹은 주변의 누군가가 취약한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자존감을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가지고 있다면 이러한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하향비교 전략을 통해 긍정적인 자아상을 만들어줄 필요가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4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555777" y="2852976"/>
            <a:ext cx="3600399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사회비교와 </a:t>
            </a:r>
            <a:r>
              <a:rPr lang="ko-KR" altLang="en-US" sz="1400" b="1" dirty="0" err="1" smtClean="0">
                <a:solidFill>
                  <a:srgbClr val="008000"/>
                </a:solidFill>
                <a:latin typeface="+mn-ea"/>
              </a:rPr>
              <a:t>자존감에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 대한 심리학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4961</TotalTime>
  <Words>463</Words>
  <Application>Microsoft Office PowerPoint</Application>
  <PresentationFormat>화면 슬라이드 쇼(4:3)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0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403</cp:revision>
  <dcterms:created xsi:type="dcterms:W3CDTF">2013-07-26T07:32:19Z</dcterms:created>
  <dcterms:modified xsi:type="dcterms:W3CDTF">2014-02-10T06:46:12Z</dcterms:modified>
</cp:coreProperties>
</file>