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10"/>
  </p:notesMasterIdLst>
  <p:sldIdLst>
    <p:sldId id="299" r:id="rId3"/>
    <p:sldId id="293" r:id="rId4"/>
    <p:sldId id="294" r:id="rId5"/>
    <p:sldId id="295" r:id="rId6"/>
    <p:sldId id="296" r:id="rId7"/>
    <p:sldId id="301" r:id="rId8"/>
    <p:sldId id="300" r:id="rId9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FF"/>
    <a:srgbClr val="265DAA"/>
    <a:srgbClr val="285DA6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2843" autoAdjust="0"/>
    <p:restoredTop sz="99366" autoAdjust="0"/>
  </p:normalViewPr>
  <p:slideViewPr>
    <p:cSldViewPr>
      <p:cViewPr varScale="1">
        <p:scale>
          <a:sx n="115" d="100"/>
          <a:sy n="115" d="100"/>
        </p:scale>
        <p:origin x="-2256" y="-114"/>
      </p:cViewPr>
      <p:guideLst>
        <p:guide orient="horz" pos="1389"/>
        <p:guide orient="horz" pos="799"/>
        <p:guide orient="horz" pos="482"/>
        <p:guide orient="horz" pos="1797"/>
        <p:guide orient="horz" pos="4065"/>
        <p:guide orient="horz" pos="1616"/>
        <p:guide pos="1020"/>
        <p:guide pos="812"/>
        <p:guide pos="1332"/>
        <p:guide pos="1548"/>
        <p:guide pos="5511"/>
        <p:guide pos="519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354F3-8F41-4B51-BBD1-E6051CB59C1E}" type="datetimeFigureOut">
              <a:rPr lang="ko-KR" altLang="en-US" smtClean="0"/>
              <a:pPr/>
              <a:t>2016-06-20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73A51-6D75-4D58-ADD8-F815416056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50779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Y:\동사섭_동영상\03_원고\03_pdf용 탬플릿\원고-디자인-템플릿_130729_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>
            <a:off x="0" y="2276872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en-US" sz="8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imgs\원고-디자인-템플릿_130802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F29EBA-8062-49BD-A293-9CC9B65F99BA}" type="datetimeFigureOut">
              <a:rPr lang="ko-KR" altLang="en-US" smtClean="0">
                <a:solidFill>
                  <a:prstClr val="black"/>
                </a:solidFill>
              </a:rPr>
              <a:pPr/>
              <a:t>2016-06-20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5E8D0C-0CD6-4C1C-8165-DB4630E5EFDD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원고-디자인-템플릿_130729_04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Y:\동사섭_동영상\03_원고\03_pdf용 탬플릿\140120\sample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04864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ko-KR" altLang="en-US" sz="8000" b="1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기초수</a:t>
            </a:r>
            <a:r>
              <a:rPr lang="ko-KR" altLang="en-US" sz="80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 수용</a:t>
            </a:r>
            <a:endParaRPr lang="en-US" altLang="ko-KR" sz="80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itchFamily="50" charset="-127"/>
              <a:ea typeface="맑은 고딕" pitchFamily="50" charset="-127"/>
            </a:endParaRPr>
          </a:p>
          <a:p>
            <a:pPr lvl="0" algn="ctr">
              <a:spcBef>
                <a:spcPct val="0"/>
              </a:spcBef>
            </a:pPr>
            <a:r>
              <a:rPr lang="en-US" altLang="ko-KR" sz="48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4800" b="1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基礎受</a:t>
            </a:r>
            <a:r>
              <a:rPr lang="ko-KR" altLang="en-US" sz="48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 受容</a:t>
            </a:r>
            <a:r>
              <a:rPr lang="en-US" altLang="ko-KR" sz="48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48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457450" y="2852738"/>
            <a:ext cx="5786438" cy="907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‘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지금 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</a:rPr>
              <a:t>-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여기</a:t>
            </a:r>
            <a:r>
              <a:rPr lang="ko-KR" altLang="en-US" sz="1600" dirty="0" smtClean="0"/>
              <a:t>’ 자기 자신의 심신에 </a:t>
            </a:r>
            <a:r>
              <a:rPr lang="ko-KR" altLang="en-US" sz="1600" smtClean="0"/>
              <a:t>흐르는 느낌</a:t>
            </a:r>
            <a:r>
              <a:rPr lang="en-US" altLang="ko-KR" sz="1600" smtClean="0">
                <a:solidFill>
                  <a:srgbClr val="000000"/>
                </a:solidFill>
                <a:latin typeface="+mn-ea"/>
              </a:rPr>
              <a:t> </a:t>
            </a:r>
            <a:r>
              <a:rPr lang="ko-KR" altLang="en-US" sz="1600" smtClean="0">
                <a:solidFill>
                  <a:srgbClr val="000000"/>
                </a:solidFill>
                <a:latin typeface="+mn-ea"/>
              </a:rPr>
              <a:t>  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현재 자기 자신 속에서 가장 살아있는 </a:t>
            </a:r>
            <a:r>
              <a:rPr lang="ko-KR" altLang="en-US" sz="1600" smtClean="0">
                <a:solidFill>
                  <a:srgbClr val="000000"/>
                </a:solidFill>
                <a:latin typeface="+mn-ea"/>
              </a:rPr>
              <a:t>느낌을 말함</a:t>
            </a:r>
            <a:r>
              <a:rPr lang="en-US" altLang="ko-KR" sz="1600" smtClean="0">
                <a:solidFill>
                  <a:srgbClr val="000000"/>
                </a:solidFill>
                <a:latin typeface="+mn-ea"/>
              </a:rPr>
              <a:t> </a:t>
            </a:r>
            <a:r>
              <a:rPr lang="ko-KR" altLang="en-US" sz="1600" smtClean="0">
                <a:solidFill>
                  <a:srgbClr val="000000"/>
                </a:solidFill>
                <a:latin typeface="+mn-ea"/>
              </a:rPr>
              <a:t>  </a:t>
            </a:r>
            <a:endParaRPr lang="ko-KR" altLang="en-US" sz="1600" dirty="0">
              <a:latin typeface="+mn-ea"/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초수</a:t>
              </a:r>
              <a:r>
                <a:rPr kumimoji="1" lang="ko-KR" altLang="en-US" sz="3600" b="1" kern="0" dirty="0" smtClean="0">
                  <a:latin typeface="+mn-ea"/>
                </a:rPr>
                <a:t> 수용이란</a:t>
              </a:r>
              <a:r>
                <a:rPr kumimoji="1" lang="en-US" altLang="ko-KR" sz="3600" b="1" kern="0" dirty="0" smtClean="0">
                  <a:latin typeface="+mn-ea"/>
                </a:rPr>
                <a:t> </a:t>
              </a:r>
              <a:r>
                <a:rPr kumimoji="1" lang="ko-KR" altLang="en-US" sz="3600" b="1" kern="0" dirty="0" smtClean="0">
                  <a:latin typeface="+mn-ea"/>
                </a:rPr>
                <a:t>무엇인가</a:t>
              </a:r>
              <a:r>
                <a:rPr kumimoji="1" lang="en-US" altLang="ko-KR" sz="3600" b="1" kern="0" dirty="0" smtClean="0">
                  <a:latin typeface="+mn-ea"/>
                </a:rPr>
                <a:t>?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3"/>
                </a:buBlip>
                <a:defRPr/>
              </a:pP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기초수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(</a:t>
              </a: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基礎受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)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란 무엇인가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기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2337328" cy="395536"/>
            <a:chOff x="1619672" y="1832197"/>
            <a:chExt cx="2337328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202491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기초가 되는 느낌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4" name="모서리가 둥근 직사각형 13"/>
          <p:cNvSpPr/>
          <p:nvPr/>
        </p:nvSpPr>
        <p:spPr bwMode="auto">
          <a:xfrm>
            <a:off x="2114550" y="4437112"/>
            <a:ext cx="6129858" cy="1872207"/>
          </a:xfrm>
          <a:prstGeom prst="roundRect">
            <a:avLst/>
          </a:prstGeom>
          <a:solidFill>
            <a:schemeClr val="bg1"/>
          </a:solidFill>
          <a:ln w="38100" cap="rnd"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71475" indent="-190500">
              <a:lnSpc>
                <a:spcPct val="13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>
                <a:solidFill>
                  <a:srgbClr val="008000"/>
                </a:solidFill>
                <a:latin typeface="+mn-ea"/>
              </a:rPr>
              <a:t>수</a:t>
            </a:r>
            <a:r>
              <a:rPr lang="en-US" altLang="ko-KR" sz="1600" b="1" dirty="0" smtClean="0">
                <a:solidFill>
                  <a:srgbClr val="008000"/>
                </a:solidFill>
                <a:latin typeface="+mn-ea"/>
              </a:rPr>
              <a:t>(</a:t>
            </a:r>
            <a:r>
              <a:rPr lang="ko-KR" altLang="en-US" sz="1600" b="1" dirty="0" smtClean="0">
                <a:solidFill>
                  <a:srgbClr val="008000"/>
                </a:solidFill>
                <a:latin typeface="+mn-ea"/>
              </a:rPr>
              <a:t>受</a:t>
            </a:r>
            <a:r>
              <a:rPr lang="en-US" altLang="ko-KR" sz="1600" b="1" dirty="0" smtClean="0">
                <a:solidFill>
                  <a:srgbClr val="008000"/>
                </a:solidFill>
                <a:latin typeface="+mn-ea"/>
              </a:rPr>
              <a:t>)</a:t>
            </a:r>
            <a:endParaRPr lang="en-US" altLang="ko-KR" sz="1400" dirty="0" smtClean="0">
              <a:solidFill>
                <a:schemeClr val="tx1"/>
              </a:solidFill>
              <a:latin typeface="+mn-ea"/>
            </a:endParaRPr>
          </a:p>
          <a:p>
            <a:pPr marL="371475" indent="-190500">
              <a:lnSpc>
                <a:spcPct val="13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느낌 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· 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지각 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· 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정서의 마음작용 등에 대한 불교 용어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.</a:t>
            </a:r>
          </a:p>
          <a:p>
            <a:pPr marL="190500" indent="-12700">
              <a:lnSpc>
                <a:spcPct val="13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수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受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)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에 대한 가장 기본적인 세분화는 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3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수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三受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)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인데 괴로운 느낌인 고수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苦受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), 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즐거운 느낌인 </a:t>
            </a:r>
            <a:r>
              <a:rPr lang="ko-KR" altLang="en-US" sz="1400" dirty="0" err="1" smtClean="0">
                <a:solidFill>
                  <a:schemeClr val="tx1"/>
                </a:solidFill>
                <a:latin typeface="+mn-ea"/>
              </a:rPr>
              <a:t>락수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樂受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), 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괴롭지도 즐겁지도 않은 담담한 느낌인 사수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捨受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)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로 나뉘어짐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457450" y="2852738"/>
            <a:ext cx="578643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수용이란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가치 판단을 하지 않고 그대로</a:t>
            </a:r>
            <a:r>
              <a:rPr lang="ko-KR" altLang="en-US" sz="1600" dirty="0" smtClean="0"/>
              <a:t> 느껴주는 것</a:t>
            </a:r>
            <a:endParaRPr lang="en-US" altLang="ko-KR" sz="1600" dirty="0" smtClean="0"/>
          </a:p>
          <a:p>
            <a:pPr marL="533400" lvl="1" indent="-177800" latinLnBrk="0">
              <a:lnSpc>
                <a:spcPct val="150000"/>
              </a:lnSpc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좋으면 좋은 대로 나쁘면 나쁜 대로 느껴지는 것을 그대로 받아들임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2"/>
              </a:buBlip>
            </a:pP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설령 기초수가 좋지 않더라도 그것을 수용함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 </a:t>
            </a:r>
          </a:p>
          <a:p>
            <a:pPr marL="533400" lvl="1" indent="-177800" latinLnBrk="0">
              <a:lnSpc>
                <a:spcPct val="150000"/>
              </a:lnSpc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dirty="0" err="1" smtClean="0"/>
              <a:t>기초수를</a:t>
            </a:r>
            <a:r>
              <a:rPr lang="ko-KR" altLang="en-US" sz="1600" dirty="0" smtClean="0"/>
              <a:t> 수용할 때 우리 마음 속에는 긍정적인 </a:t>
            </a:r>
            <a:r>
              <a:rPr lang="ko-KR" altLang="en-US" sz="1600" dirty="0" smtClean="0"/>
              <a:t>공덕이 </a:t>
            </a:r>
            <a:r>
              <a:rPr lang="ko-KR" altLang="en-US" sz="1600" dirty="0" smtClean="0"/>
              <a:t>생김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 </a:t>
            </a:r>
            <a:endParaRPr lang="ko-KR" altLang="en-US" sz="1600" dirty="0">
              <a:latin typeface="+mn-ea"/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초수</a:t>
              </a:r>
              <a:r>
                <a:rPr kumimoji="1" lang="ko-KR" altLang="en-US" sz="3600" b="1" kern="0" dirty="0" smtClean="0">
                  <a:latin typeface="+mn-ea"/>
                </a:rPr>
                <a:t> 수용이란</a:t>
              </a:r>
              <a:r>
                <a:rPr kumimoji="1" lang="en-US" altLang="ko-KR" sz="3600" b="1" kern="0" dirty="0" smtClean="0">
                  <a:latin typeface="+mn-ea"/>
                </a:rPr>
                <a:t> </a:t>
              </a:r>
              <a:r>
                <a:rPr kumimoji="1" lang="ko-KR" altLang="en-US" sz="3600" b="1" kern="0" dirty="0" smtClean="0">
                  <a:latin typeface="+mn-ea"/>
                </a:rPr>
                <a:t>무엇인가</a:t>
              </a:r>
              <a:r>
                <a:rPr kumimoji="1" lang="en-US" altLang="ko-KR" sz="3600" b="1" kern="0" dirty="0" smtClean="0">
                  <a:latin typeface="+mn-ea"/>
                </a:rPr>
                <a:t>?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3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수용이란 무엇인가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기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4368334" cy="395536"/>
            <a:chOff x="1619672" y="1832197"/>
            <a:chExt cx="4368334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405591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가치 판단을 하지 않고 받아들이는 것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457450" y="2852738"/>
            <a:ext cx="5786438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지금 여기에서</a:t>
            </a:r>
            <a:r>
              <a:rPr lang="en-US" altLang="ko-KR" sz="1600" dirty="0" smtClean="0"/>
              <a:t>(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</a:rPr>
              <a:t>Here and now</a:t>
            </a:r>
            <a:r>
              <a:rPr lang="en-US" altLang="ko-KR" sz="1600" dirty="0" smtClean="0"/>
              <a:t>) </a:t>
            </a:r>
            <a:r>
              <a:rPr lang="ko-KR" altLang="en-US" sz="1600" dirty="0" smtClean="0"/>
              <a:t>일어나는 느낌의 종류와 강도 등을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그대로 받아들임</a:t>
            </a:r>
            <a:endParaRPr lang="en-US" altLang="ko-KR" sz="1600" dirty="0" smtClean="0"/>
          </a:p>
          <a:p>
            <a:pPr marL="533400" lvl="1" indent="-177800" latinLnBrk="0">
              <a:lnSpc>
                <a:spcPct val="150000"/>
              </a:lnSpc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자기 자신 속에 어떤 느낌이 어떤 강도로 흐르고 있는지 잘 알게 됨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536575" lvl="1" indent="-180975" latinLnBrk="0">
              <a:lnSpc>
                <a:spcPct val="150000"/>
              </a:lnSpc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그대로 수용하지 않고 가치판단을 할 경우 이중화살이 될 수 있음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 </a:t>
            </a:r>
          </a:p>
          <a:p>
            <a:pPr marL="622300" indent="-266700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예</a:t>
            </a:r>
            <a:r>
              <a:rPr lang="en-US" altLang="ko-KR" sz="1400" dirty="0" smtClean="0">
                <a:solidFill>
                  <a:srgbClr val="000000"/>
                </a:solidFill>
                <a:latin typeface="+mn-ea"/>
              </a:rPr>
              <a:t>) </a:t>
            </a: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감기로 아픈 경우를 생각해 보자</a:t>
            </a:r>
            <a:r>
              <a:rPr lang="en-US" altLang="ko-KR" sz="1400" dirty="0" smtClean="0">
                <a:solidFill>
                  <a:srgbClr val="000000"/>
                </a:solidFill>
                <a:latin typeface="+mn-ea"/>
              </a:rPr>
              <a:t>. </a:t>
            </a: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감기로 인하여 아픈 느낌을 그대로 수용하지 않고 아픈 것 때문에 짜증을 내면 아픈 느낌과 짜증이라는 이중의 부정적인 감정을 가지게 됨</a:t>
            </a:r>
            <a:r>
              <a:rPr lang="en-US" altLang="ko-KR" sz="1400" dirty="0" smtClean="0">
                <a:solidFill>
                  <a:srgbClr val="000000"/>
                </a:solidFill>
                <a:latin typeface="+mn-ea"/>
              </a:rPr>
              <a:t> </a:t>
            </a: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  </a:t>
            </a:r>
            <a:endParaRPr lang="en-US" altLang="ko-KR" sz="1400" dirty="0" smtClean="0">
              <a:solidFill>
                <a:srgbClr val="000000"/>
              </a:solidFill>
              <a:latin typeface="+mn-ea"/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초수</a:t>
              </a:r>
              <a:r>
                <a:rPr kumimoji="1" lang="ko-KR" altLang="en-US" sz="3600" b="1" kern="0" dirty="0" smtClean="0">
                  <a:latin typeface="+mn-ea"/>
                </a:rPr>
                <a:t> 수용하기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3"/>
                </a:buBlip>
                <a:defRPr/>
              </a:pP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기초수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 수용 방법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기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9" name="모서리가 둥근 직사각형 8"/>
          <p:cNvSpPr/>
          <p:nvPr/>
        </p:nvSpPr>
        <p:spPr bwMode="auto">
          <a:xfrm>
            <a:off x="2051720" y="1916832"/>
            <a:ext cx="6192688" cy="648568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177800" lvl="0" eaLnBrk="0" latinLnBrk="0">
              <a:defRPr/>
            </a:pPr>
            <a:r>
              <a:rPr lang="en-US" altLang="ko-KR" sz="1600" b="1" kern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1. </a:t>
            </a:r>
            <a:r>
              <a:rPr lang="ko-KR" altLang="en-US" sz="1600" b="1" kern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현재 느끼는 느낌을 그대로 관조한다</a:t>
            </a:r>
            <a:r>
              <a:rPr lang="en-US" altLang="ko-KR" sz="1600" b="1" kern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.</a:t>
            </a:r>
            <a:endParaRPr lang="en-US" altLang="ko-KR" sz="1600" b="1" kern="0" dirty="0" smtClean="0">
              <a:solidFill>
                <a:sysClr val="windowText" lastClr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457450" y="2852738"/>
            <a:ext cx="578643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느낌을 관조하다 보면 느낌의 조건이 되는 부분에 </a:t>
            </a:r>
            <a:r>
              <a:rPr lang="ko-KR" altLang="en-US" sz="1600" smtClean="0"/>
              <a:t>대해 깨달음</a:t>
            </a:r>
            <a:r>
              <a:rPr lang="en-US" altLang="ko-KR" sz="1600" smtClean="0"/>
              <a:t> </a:t>
            </a: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600" dirty="0" smtClean="0"/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dirty="0" smtClean="0"/>
              <a:t>이 느낌이 일어나게 된 조건은 결국 내가 만든 것</a:t>
            </a:r>
            <a:r>
              <a:rPr lang="en-US" altLang="ko-KR" sz="1600" dirty="0" smtClean="0"/>
              <a:t>,  </a:t>
            </a: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</a:pPr>
            <a:r>
              <a:rPr lang="ko-KR" altLang="en-US" sz="1600" b="1" dirty="0" smtClean="0"/>
              <a:t>‘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내 책임이다</a:t>
            </a:r>
            <a:r>
              <a:rPr lang="en-US" altLang="ko-KR" sz="1600" b="1" dirty="0" smtClean="0"/>
              <a:t>.’ </a:t>
            </a:r>
            <a:r>
              <a:rPr lang="ko-KR" altLang="en-US" sz="1600" dirty="0" smtClean="0"/>
              <a:t>라는 깨달음을 </a:t>
            </a:r>
            <a:r>
              <a:rPr lang="ko-KR" altLang="en-US" sz="1600" smtClean="0"/>
              <a:t>얻게 됨 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2"/>
              </a:buBlip>
            </a:pP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초수</a:t>
              </a:r>
              <a:r>
                <a:rPr kumimoji="1" lang="ko-KR" altLang="en-US" sz="3600" b="1" kern="0" dirty="0" smtClean="0">
                  <a:latin typeface="+mn-ea"/>
                </a:rPr>
                <a:t> 수용하기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3"/>
                </a:buBlip>
                <a:defRPr/>
              </a:pP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기초수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 수용 방법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기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9" name="모서리가 둥근 직사각형 8"/>
          <p:cNvSpPr/>
          <p:nvPr/>
        </p:nvSpPr>
        <p:spPr bwMode="auto">
          <a:xfrm>
            <a:off x="2051720" y="1916832"/>
            <a:ext cx="6192688" cy="648568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177800" lvl="0" eaLnBrk="0" latinLnBrk="0">
              <a:defRPr/>
            </a:pPr>
            <a:r>
              <a:rPr lang="en-US" altLang="ko-KR" sz="1600" b="1" kern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1. </a:t>
            </a:r>
            <a:r>
              <a:rPr lang="ko-KR" altLang="en-US" sz="1600" b="1" kern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현재 느끼는 느낌을 그대로 관조한다</a:t>
            </a:r>
            <a:r>
              <a:rPr lang="en-US" altLang="ko-KR" sz="1600" b="1" kern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.</a:t>
            </a:r>
            <a:endParaRPr lang="en-US" altLang="ko-KR" sz="1600" b="1" kern="0" dirty="0" smtClean="0">
              <a:solidFill>
                <a:sysClr val="windowText" lastClr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457450" y="2852738"/>
            <a:ext cx="5786438" cy="3431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나는 우주의 일부이므로 이는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우주의 일</a:t>
            </a:r>
            <a:r>
              <a:rPr lang="ko-KR" altLang="en-US" sz="1600" dirty="0" smtClean="0"/>
              <a:t>임을 생각함</a:t>
            </a:r>
            <a:r>
              <a:rPr lang="en-US" altLang="ko-KR" sz="1600" dirty="0" smtClean="0"/>
              <a:t> </a:t>
            </a:r>
          </a:p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600" dirty="0" smtClean="0"/>
          </a:p>
          <a:p>
            <a:pPr marL="533400" lvl="1" indent="-17780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dirty="0" smtClean="0"/>
              <a:t>내 몸에서 일어나는 일은 나 혼자만 관련된 것이 아니라 우주와의 관계에서 일어난 일 </a:t>
            </a:r>
            <a:endParaRPr lang="en-US" altLang="ko-KR" sz="1600" dirty="0" smtClean="0"/>
          </a:p>
          <a:p>
            <a:pPr marL="533400" lvl="1" indent="-17780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우주에게 책임을 조금 미룸으로써 내 책임이라고 느꼈을 때 부담감을 해소할 수 있음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 </a:t>
            </a: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초수</a:t>
              </a:r>
              <a:r>
                <a:rPr kumimoji="1" lang="ko-KR" altLang="en-US" sz="3600" b="1" kern="0" dirty="0" smtClean="0">
                  <a:latin typeface="+mn-ea"/>
                </a:rPr>
                <a:t> 수용하기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3"/>
                </a:buBlip>
                <a:defRPr/>
              </a:pP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기초수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 수용 방법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기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9" name="모서리가 둥근 직사각형 8"/>
          <p:cNvSpPr/>
          <p:nvPr/>
        </p:nvSpPr>
        <p:spPr bwMode="auto">
          <a:xfrm>
            <a:off x="2051720" y="1916832"/>
            <a:ext cx="6192688" cy="648568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177800" lvl="0" eaLnBrk="0" latinLnBrk="0">
              <a:defRPr/>
            </a:pPr>
            <a:r>
              <a:rPr lang="en-US" altLang="ko-KR" sz="1600" b="1" kern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2. </a:t>
            </a:r>
            <a:r>
              <a:rPr lang="ko-KR" altLang="en-US" sz="1600" b="1" kern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나는 우주의 일부이니</a:t>
            </a:r>
            <a:r>
              <a:rPr lang="en-US" altLang="ko-KR" sz="1600" b="1" kern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600" b="1" kern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우주의 탓이기도 하다</a:t>
            </a:r>
            <a:r>
              <a:rPr lang="en-US" altLang="ko-KR" sz="1600" b="1" kern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.</a:t>
            </a:r>
            <a:endParaRPr lang="en-US" altLang="ko-KR" sz="1600" b="1" kern="0" dirty="0" smtClean="0">
              <a:solidFill>
                <a:sysClr val="windowText" lastClr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457450" y="2852738"/>
            <a:ext cx="578643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내 마음을 정화하고 이는 우주를 정화하는 </a:t>
            </a:r>
            <a:r>
              <a:rPr lang="ko-KR" altLang="en-US" sz="1600" smtClean="0"/>
              <a:t>것임을 생각함</a:t>
            </a:r>
            <a:r>
              <a:rPr lang="en-US" altLang="ko-KR" sz="1600" smtClean="0"/>
              <a:t> </a:t>
            </a: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600" dirty="0" smtClean="0"/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지금 나의 느낌을 내 안에서 용해한다면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,</a:t>
            </a:r>
          </a:p>
          <a:p>
            <a:pPr marL="533400" lvl="1" indent="9525" latinLnBrk="0">
              <a:lnSpc>
                <a:spcPct val="150000"/>
              </a:lnSpc>
              <a:buClr>
                <a:srgbClr val="285DA6"/>
              </a:buClr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나는 우주의 일부이기 때문에 결국 우주의 일부를 정화한 </a:t>
            </a:r>
            <a:r>
              <a:rPr lang="ko-KR" altLang="en-US" sz="1600" smtClean="0">
                <a:solidFill>
                  <a:srgbClr val="000000"/>
                </a:solidFill>
                <a:latin typeface="+mn-ea"/>
              </a:rPr>
              <a:t>것이 됨</a:t>
            </a:r>
            <a:r>
              <a:rPr lang="en-US" altLang="ko-KR" sz="1600" smtClean="0">
                <a:solidFill>
                  <a:srgbClr val="000000"/>
                </a:solidFill>
                <a:latin typeface="+mn-ea"/>
              </a:rPr>
              <a:t> 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2"/>
              </a:buBlip>
            </a:pP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초수</a:t>
              </a:r>
              <a:r>
                <a:rPr kumimoji="1" lang="ko-KR" altLang="en-US" sz="3600" b="1" kern="0" dirty="0" smtClean="0">
                  <a:latin typeface="+mn-ea"/>
                </a:rPr>
                <a:t> 수용하기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3"/>
                </a:buBlip>
                <a:defRPr/>
              </a:pP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기초수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 수용 방법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기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1" name="모서리가 둥근 직사각형 10"/>
          <p:cNvSpPr/>
          <p:nvPr/>
        </p:nvSpPr>
        <p:spPr bwMode="auto">
          <a:xfrm>
            <a:off x="2051720" y="1916832"/>
            <a:ext cx="6192688" cy="648568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177800" eaLnBrk="0" latinLnBrk="0">
              <a:defRPr/>
            </a:pPr>
            <a:r>
              <a:rPr lang="en-US" altLang="ko-KR" sz="1600" b="1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3. </a:t>
            </a:r>
            <a:r>
              <a:rPr lang="ko-KR" altLang="en-US" sz="1600" b="1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나의 느낌을 </a:t>
            </a:r>
            <a:r>
              <a:rPr lang="ko-KR" altLang="en-US" sz="1600" b="1" kern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정화하는 것은 우주의 </a:t>
            </a:r>
            <a:r>
              <a:rPr lang="ko-KR" altLang="en-US" sz="1600" b="1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부분을 정화하는 것이다</a:t>
            </a:r>
            <a:r>
              <a:rPr lang="en-US" altLang="ko-KR" sz="1600" b="1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263525" indent="-263525" latinLnBrk="0">
          <a:buClr>
            <a:schemeClr val="tx1">
              <a:lumMod val="65000"/>
              <a:lumOff val="35000"/>
            </a:schemeClr>
          </a:buClr>
          <a:buFont typeface="Arial" pitchFamily="34" charset="0"/>
          <a:buChar char="•"/>
          <a:defRPr sz="1600" dirty="0" smtClean="0">
            <a:solidFill>
              <a:srgbClr val="000000"/>
            </a:solidFill>
            <a:latin typeface="+mn-ea"/>
          </a:defRPr>
        </a:defPPr>
      </a:lstStyle>
    </a:spDef>
    <a:lnDef>
      <a:spPr>
        <a:ln w="12700">
          <a:solidFill>
            <a:srgbClr val="23AC38"/>
          </a:solidFill>
          <a:prstDash val="sysDot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effectLst>
          <a:outerShdw blurRad="76200" dist="12700" dir="2700000" algn="tl" rotWithShape="0">
            <a:prstClr val="black">
              <a:alpha val="40000"/>
            </a:prstClr>
          </a:outerShdw>
        </a:effectLst>
      </a:spPr>
      <a:bodyPr vert="horz" lIns="91440" tIns="45720" rIns="91440" bIns="45720" rtlCol="0" anchor="ctr">
        <a:noAutofit/>
      </a:bodyPr>
      <a:lstStyle>
        <a:defPPr marL="0" marR="0" indent="0" algn="r" defTabSz="914400" rtl="0" eaLnBrk="1" fontAlgn="auto" latinLnBrk="1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나눔고딕" pitchFamily="50" charset="-127"/>
            <a:ea typeface="나눔고딕" pitchFamily="50" charset="-127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2050</TotalTime>
  <Words>349</Words>
  <Application>Microsoft Office PowerPoint</Application>
  <PresentationFormat>화면 슬라이드 쇼(4:3)</PresentationFormat>
  <Paragraphs>52</Paragraphs>
  <Slides>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7</vt:i4>
      </vt:variant>
    </vt:vector>
  </HeadingPairs>
  <TitlesOfParts>
    <vt:vector size="9" baseType="lpstr">
      <vt:lpstr>Office 테마</vt:lpstr>
      <vt:lpstr>디자인 사용자 지정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lovin</dc:creator>
  <cp:lastModifiedBy>totoro</cp:lastModifiedBy>
  <cp:revision>267</cp:revision>
  <dcterms:created xsi:type="dcterms:W3CDTF">2013-07-26T07:32:19Z</dcterms:created>
  <dcterms:modified xsi:type="dcterms:W3CDTF">2016-06-20T02:23:08Z</dcterms:modified>
</cp:coreProperties>
</file>