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"/>
  </p:notesMasterIdLst>
  <p:sldIdLst>
    <p:sldId id="268" r:id="rId3"/>
    <p:sldId id="270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265DAA"/>
    <a:srgbClr val="285DA6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9366" autoAdjust="0"/>
  </p:normalViewPr>
  <p:slideViewPr>
    <p:cSldViewPr>
      <p:cViewPr varScale="1">
        <p:scale>
          <a:sx n="112" d="100"/>
          <a:sy n="112" d="100"/>
        </p:scale>
        <p:origin x="-1266" y="-90"/>
      </p:cViewPr>
      <p:guideLst>
        <p:guide orient="horz" pos="1389"/>
        <p:guide orient="horz" pos="799"/>
        <p:guide orient="horz" pos="482"/>
        <p:guide orient="horz" pos="4110"/>
        <p:guide orient="horz" pos="1842"/>
        <p:guide pos="1020"/>
        <p:guide pos="793"/>
        <p:guide pos="1338"/>
        <p:guide pos="1565"/>
        <p:guide pos="5420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54F3-8F41-4B51-BBD1-E6051CB59C1E}" type="datetimeFigureOut">
              <a:rPr lang="ko-KR" altLang="en-US" smtClean="0"/>
              <a:pPr/>
              <a:t>2014-02-06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3A51-6D75-4D58-ADD8-F81541605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362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동사섭_동영상\03_원고\03_pdf용 탬플릿\원고-디자인-템플릿_130729_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0" y="2276872"/>
            <a:ext cx="9144000" cy="93610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동사섭_동영상\03_원고\03_pdf용 탬플릿\imgs\원고-디자인-템플릿_130802_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F29EBA-8062-49BD-A293-9CC9B65F99BA}" type="datetimeFigureOut">
              <a:rPr lang="ko-KR" altLang="en-US" smtClean="0">
                <a:solidFill>
                  <a:prstClr val="black"/>
                </a:solidFill>
              </a:rPr>
              <a:pPr/>
              <a:t>2014-02-06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5E8D0C-0CD6-4C1C-8165-DB4630E5EFDD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동사섭_동영상\03_원고\03_pdf용 탬플릿\원고-디자인-템플릿_130729_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동사섭_동영상\03_원고\03_pdf용 탬플릿\140120\sample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4864"/>
            <a:ext cx="9144000" cy="93610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6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동사섭</a:t>
            </a:r>
            <a:r>
              <a:rPr lang="ko-KR" altLang="en-US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문화와 </a:t>
            </a:r>
            <a:endParaRPr lang="en-US" altLang="ko-KR" sz="6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ko-KR" altLang="en-US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프로그램의 연혁</a:t>
            </a:r>
            <a:endParaRPr lang="en-US" altLang="ko-KR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-4613" y="-171400"/>
            <a:ext cx="9148613" cy="946737"/>
            <a:chOff x="-4613" y="-171400"/>
            <a:chExt cx="9148613" cy="946737"/>
          </a:xfrm>
        </p:grpSpPr>
        <p:sp>
          <p:nvSpPr>
            <p:cNvPr id="21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태동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24" name="이등변 삼각형 23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" name="그룹 15"/>
          <p:cNvGrpSpPr/>
          <p:nvPr/>
        </p:nvGrpSpPr>
        <p:grpSpPr>
          <a:xfrm>
            <a:off x="1619672" y="1484784"/>
            <a:ext cx="2968911" cy="395536"/>
            <a:chOff x="1619672" y="1832197"/>
            <a:chExt cx="2968911" cy="395536"/>
          </a:xfrm>
        </p:grpSpPr>
        <p:sp>
          <p:nvSpPr>
            <p:cNvPr id="19" name="직사각형 18"/>
            <p:cNvSpPr/>
            <p:nvPr/>
          </p:nvSpPr>
          <p:spPr>
            <a:xfrm>
              <a:off x="1932087" y="1835532"/>
              <a:ext cx="2656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rgbClr val="008000"/>
                  </a:solidFill>
                  <a:latin typeface="+mn-ea"/>
                </a:rPr>
                <a:t>인본주의 심리학의 영향</a:t>
              </a:r>
              <a:endParaRPr lang="en-US" altLang="ko-KR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pic>
          <p:nvPicPr>
            <p:cNvPr id="20" name="Picture 2" descr="Y:\동사섭_동영상\03_원고\03_pdf용 탬플릿\참고자료_김미형\블릿s_green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619672" y="1832197"/>
              <a:ext cx="360040" cy="395536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직사각형 11"/>
          <p:cNvSpPr/>
          <p:nvPr/>
        </p:nvSpPr>
        <p:spPr>
          <a:xfrm>
            <a:off x="2457449" y="2192377"/>
            <a:ext cx="6146999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latinLnBrk="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 smtClean="0"/>
              <a:t>칼 </a:t>
            </a:r>
            <a:r>
              <a:rPr lang="ko-KR" altLang="en-US" sz="1400" dirty="0" err="1" smtClean="0"/>
              <a:t>로저스</a:t>
            </a:r>
            <a:r>
              <a:rPr lang="en-US" altLang="ko-KR" sz="1400" dirty="0" smtClean="0"/>
              <a:t>*</a:t>
            </a:r>
            <a:r>
              <a:rPr lang="ko-KR" altLang="en-US" sz="1400" dirty="0" smtClean="0"/>
              <a:t>의 엔카운터 그룹</a:t>
            </a:r>
            <a:r>
              <a:rPr lang="en-US" altLang="ko-KR" sz="1400" dirty="0" smtClean="0"/>
              <a:t> (Encounter group)*</a:t>
            </a:r>
            <a:r>
              <a:rPr lang="ko-KR" altLang="en-US" sz="1400" dirty="0" smtClean="0"/>
              <a:t>에 참여 후 깊은 감명을 받고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이러한 방식이 대승적 수행의 차원에서 의미가 있음을 깨닫고 </a:t>
            </a:r>
            <a:r>
              <a:rPr lang="en-US" altLang="ko-KR" sz="1400" dirty="0" smtClean="0"/>
              <a:t>1980</a:t>
            </a:r>
            <a:r>
              <a:rPr lang="ko-KR" altLang="en-US" sz="1400" dirty="0" smtClean="0"/>
              <a:t>년 겨울 제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</a:t>
            </a:r>
            <a:r>
              <a:rPr lang="ko-KR" altLang="en-US" sz="1400" dirty="0" err="1" smtClean="0"/>
              <a:t>동사섭</a:t>
            </a:r>
            <a:r>
              <a:rPr lang="ko-KR" altLang="en-US" sz="1400" dirty="0" smtClean="0"/>
              <a:t> 실시   </a:t>
            </a:r>
            <a:endParaRPr lang="en-US" altLang="ko-KR" sz="1400" dirty="0" smtClean="0"/>
          </a:p>
          <a:p>
            <a:pPr marL="536575" lvl="1" indent="-182563" latinLnBrk="0">
              <a:lnSpc>
                <a:spcPct val="130000"/>
              </a:lnSpc>
              <a:spcBef>
                <a:spcPts val="600"/>
              </a:spcBef>
              <a:buClr>
                <a:srgbClr val="285DA6"/>
              </a:buClr>
              <a:buBlip>
                <a:blip r:embed="rId3"/>
              </a:buBlip>
            </a:pPr>
            <a:r>
              <a:rPr lang="ko-KR" altLang="en-US" sz="1200" dirty="0" smtClean="0"/>
              <a:t>이후 크게는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회의 프로그램 업그레이드가 있었으며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작은 변화들도 포함시키면 </a:t>
            </a:r>
            <a:r>
              <a:rPr lang="en-US" altLang="ko-KR" sz="1200" dirty="0" smtClean="0"/>
              <a:t>100</a:t>
            </a:r>
            <a:r>
              <a:rPr lang="ko-KR" altLang="en-US" sz="1200" dirty="0" smtClean="0"/>
              <a:t>회 이상의 업그레이드를 통해 프로그램의 완성도를 높임</a:t>
            </a:r>
            <a:endParaRPr lang="en-US" altLang="ko-KR" sz="1200" dirty="0" smtClean="0"/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2124074" y="3789040"/>
            <a:ext cx="6624639" cy="280831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  <a:ln w="38100">
            <a:noFill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ctr">
            <a:noAutofit/>
          </a:bodyPr>
          <a:lstStyle/>
          <a:p>
            <a:pPr marL="92075" indent="-3175" eaLnBrk="0" latinLnBrk="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+mn-ea"/>
              </a:rPr>
              <a:t>칼 </a:t>
            </a:r>
            <a:r>
              <a:rPr lang="ko-KR" altLang="en-US" sz="1100" dirty="0" err="1" smtClean="0">
                <a:solidFill>
                  <a:srgbClr val="000000"/>
                </a:solidFill>
                <a:latin typeface="+mn-ea"/>
              </a:rPr>
              <a:t>로저스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(Carl Rogers, 1902-1987) :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</a:rPr>
              <a:t>미국의 심리학자로서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100" dirty="0" err="1" smtClean="0"/>
              <a:t>콜럼비아</a:t>
            </a:r>
            <a:r>
              <a:rPr lang="ko-KR" altLang="en-US" sz="1100" dirty="0" smtClean="0"/>
              <a:t> 대학교에서 심리학 박사학위를 받았으며 한때 목사가 되기 위해서 공부하기도 하였다</a:t>
            </a:r>
            <a:r>
              <a:rPr lang="en-US" altLang="ko-KR" sz="1100" dirty="0" smtClean="0"/>
              <a:t>. 1940</a:t>
            </a:r>
            <a:r>
              <a:rPr lang="ko-KR" altLang="en-US" sz="1100" dirty="0" smtClean="0"/>
              <a:t>년대에 인본주의 심리학이라고 하는 새로운 운동을 일으켰는데 이것은 인간의 긍정적 잠재력을 강조하고 인간 본성을 이해하려는 접근법이다</a:t>
            </a:r>
            <a:r>
              <a:rPr lang="en-US" altLang="ko-KR" sz="1100" dirty="0" smtClean="0"/>
              <a:t>.  </a:t>
            </a:r>
            <a:r>
              <a:rPr lang="ko-KR" altLang="en-US" sz="1100" dirty="0" smtClean="0"/>
              <a:t>또한 인간 중심 치료 </a:t>
            </a:r>
            <a:r>
              <a:rPr lang="en-US" altLang="ko-KR" sz="1100" dirty="0" smtClean="0"/>
              <a:t>(person-centered therapy)</a:t>
            </a:r>
            <a:r>
              <a:rPr lang="ko-KR" altLang="en-US" sz="1100" dirty="0" smtClean="0"/>
              <a:t>를 개발하였는데  이 방법에서 치료자의 역할은 </a:t>
            </a:r>
            <a:r>
              <a:rPr lang="ko-KR" altLang="en-US" sz="1100" dirty="0" err="1" smtClean="0"/>
              <a:t>내담자에게</a:t>
            </a:r>
            <a:r>
              <a:rPr lang="ko-KR" altLang="en-US" sz="1100" dirty="0" smtClean="0"/>
              <a:t> 자기 실현을 위해 노력해나갈 수 있는 환경을 만들어주는 것이다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치료자는</a:t>
            </a:r>
            <a:r>
              <a:rPr lang="ko-KR" altLang="en-US" sz="1100" dirty="0" smtClean="0"/>
              <a:t> 무조건적인 긍정적 수용으로 </a:t>
            </a:r>
            <a:r>
              <a:rPr lang="ko-KR" altLang="en-US" sz="1100" dirty="0" err="1" smtClean="0"/>
              <a:t>내담자를</a:t>
            </a:r>
            <a:r>
              <a:rPr lang="ko-KR" altLang="en-US" sz="1100" dirty="0" smtClean="0"/>
              <a:t> 품어주는데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즉 </a:t>
            </a:r>
            <a:r>
              <a:rPr lang="ko-KR" altLang="en-US" sz="1100" dirty="0" err="1" smtClean="0"/>
              <a:t>내담자를</a:t>
            </a:r>
            <a:r>
              <a:rPr lang="ko-KR" altLang="en-US" sz="1100" dirty="0" smtClean="0"/>
              <a:t> 판단하지 않고 있는 모습 그대로 모두 수용해주는 것이다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미리 계획된 치료 방법보다는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지금</a:t>
            </a:r>
            <a:r>
              <a:rPr lang="en-US" altLang="ko-KR" sz="1100" dirty="0" smtClean="0"/>
              <a:t>-</a:t>
            </a:r>
            <a:r>
              <a:rPr lang="ko-KR" altLang="en-US" sz="1100" dirty="0" smtClean="0"/>
              <a:t>여기</a:t>
            </a:r>
            <a:r>
              <a:rPr lang="en-US" altLang="ko-KR" sz="1100" dirty="0" smtClean="0"/>
              <a:t>(here and now)</a:t>
            </a:r>
            <a:r>
              <a:rPr lang="ko-KR" altLang="en-US" sz="1100" dirty="0" smtClean="0"/>
              <a:t>에서 일어나는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내담자의 느낌에 초점을 맞추며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과정을 강조하고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내담자의 잠재력과 자율적인 책임감을 신뢰하는 것과 </a:t>
            </a:r>
            <a:r>
              <a:rPr lang="ko-KR" altLang="en-US" sz="1100" dirty="0" err="1" smtClean="0"/>
              <a:t>내담자에</a:t>
            </a:r>
            <a:r>
              <a:rPr lang="ko-KR" altLang="en-US" sz="1100" dirty="0" smtClean="0"/>
              <a:t> 대한 긍정적 태도에 기초한 철학 등이 치료 방법으로 활용된다</a:t>
            </a:r>
            <a:r>
              <a:rPr lang="en-US" altLang="ko-KR" sz="1100" dirty="0" smtClean="0"/>
              <a:t>.</a:t>
            </a:r>
          </a:p>
          <a:p>
            <a:pPr marL="92075" indent="-3175" eaLnBrk="0" latinLnBrk="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dirty="0" err="1" smtClean="0"/>
              <a:t>엔카운터</a:t>
            </a:r>
            <a:r>
              <a:rPr lang="ko-KR" altLang="en-US" sz="1100" dirty="0" smtClean="0"/>
              <a:t> 그룹</a:t>
            </a:r>
            <a:r>
              <a:rPr lang="en-US" altLang="ko-KR" sz="1100" dirty="0" smtClean="0"/>
              <a:t> (Encounter group): 10</a:t>
            </a:r>
            <a:r>
              <a:rPr lang="ko-KR" altLang="en-US" sz="1100" dirty="0" smtClean="0"/>
              <a:t>명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내외의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소인원이 집중적으로 그룹 체험을 하는 것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특별한 의도나 지시 없이 집단에 참가한 멤버들끼리 솔직한 내면의 상호교류를 하고 이를 통해 서로를 신뢰하고 성장하는 것을 목표로 한다</a:t>
            </a:r>
            <a:r>
              <a:rPr lang="en-US" altLang="ko-KR" sz="1100" dirty="0" smtClean="0"/>
              <a:t>. </a:t>
            </a:r>
            <a:endParaRPr lang="ko-KR" altLang="en-US" sz="11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 bwMode="auto">
          <a:xfrm>
            <a:off x="2124074" y="2110497"/>
            <a:ext cx="2520000" cy="432048"/>
          </a:xfrm>
          <a:prstGeom prst="roundRect">
            <a:avLst/>
          </a:prstGeom>
          <a:solidFill>
            <a:schemeClr val="accent3">
              <a:lumMod val="50000"/>
              <a:alpha val="50000"/>
            </a:schemeClr>
          </a:solidFill>
          <a:ln w="9525" cap="flat" cmpd="sng" algn="ctr">
            <a:solidFill>
              <a:srgbClr val="2D2D8A">
                <a:lumMod val="20000"/>
                <a:lumOff val="80000"/>
              </a:srgbClr>
            </a:solidFill>
            <a:prstDash val="sysDash"/>
            <a:round/>
            <a:headEnd type="none" w="med" len="med"/>
            <a:tailEnd type="oval" w="med" len="med"/>
          </a:ln>
          <a:effectLst/>
        </p:spPr>
        <p:txBody>
          <a:bodyPr wrap="square" lIns="36000" rIns="36000" rtlCol="0" anchor="ctr">
            <a:noAutofit/>
          </a:bodyPr>
          <a:lstStyle/>
          <a:p>
            <a:pPr marL="85725" lvl="0" algn="ctr" latinLnBrk="0">
              <a:defRPr/>
            </a:pP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비구조화된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엔카운터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04246" y="2038489"/>
            <a:ext cx="37442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latinLnBrk="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400" dirty="0" smtClean="0"/>
              <a:t>특별한 제약 없이 참가자들이 서로의 솔직한 생각과 느낌을 나눔</a:t>
            </a:r>
            <a:endParaRPr lang="en-US" altLang="ko-KR" sz="1400" dirty="0" smtClean="0"/>
          </a:p>
          <a:p>
            <a:pPr marL="92075" indent="-92075" latinLnBrk="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400" dirty="0" smtClean="0"/>
              <a:t>회합의 초반에는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마음을 열기 위한 시간이 걸리나 회합이 끝날 즈음에는 참가자들 모두 최고의 경험을 하게 됨 </a:t>
            </a:r>
            <a:endParaRPr lang="en-US" altLang="ko-KR" sz="1400" dirty="0" smtClean="0"/>
          </a:p>
        </p:txBody>
      </p:sp>
      <p:sp>
        <p:nvSpPr>
          <p:cNvPr id="15" name="타원 14"/>
          <p:cNvSpPr/>
          <p:nvPr/>
        </p:nvSpPr>
        <p:spPr bwMode="auto">
          <a:xfrm>
            <a:off x="1979744" y="1966481"/>
            <a:ext cx="288000" cy="288000"/>
          </a:xfrm>
          <a:prstGeom prst="ellipse">
            <a:avLst/>
          </a:prstGeom>
          <a:solidFill>
            <a:schemeClr val="accent3">
              <a:lumMod val="50000"/>
              <a:alpha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lIns="36000" rIns="36000" rtlCol="0" anchor="ctr">
            <a:noAutofit/>
          </a:bodyPr>
          <a:lstStyle/>
          <a:p>
            <a:pPr marL="4763" lvl="0" algn="ctr" latinLnBrk="0">
              <a:defRPr/>
            </a:pPr>
            <a:r>
              <a:rPr lang="en-US" altLang="ko-KR" sz="105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124042" y="3671154"/>
            <a:ext cx="2520000" cy="432048"/>
          </a:xfrm>
          <a:prstGeom prst="roundRect">
            <a:avLst/>
          </a:prstGeom>
          <a:solidFill>
            <a:schemeClr val="accent3">
              <a:lumMod val="50000"/>
              <a:alpha val="50000"/>
            </a:schemeClr>
          </a:solidFill>
          <a:ln w="9525" cap="flat" cmpd="sng" algn="ctr">
            <a:solidFill>
              <a:srgbClr val="2D2D8A">
                <a:lumMod val="20000"/>
                <a:lumOff val="80000"/>
              </a:srgbClr>
            </a:solidFill>
            <a:prstDash val="sysDash"/>
            <a:round/>
            <a:headEnd type="none" w="med" len="med"/>
            <a:tailEnd type="oval" w="med" len="med"/>
          </a:ln>
          <a:effectLst/>
        </p:spPr>
        <p:txBody>
          <a:bodyPr wrap="square" lIns="36000" rIns="36000" rtlCol="0" anchor="ctr">
            <a:noAutofit/>
          </a:bodyPr>
          <a:lstStyle/>
          <a:p>
            <a:pPr marL="85725" lvl="0" algn="ctr" latinLnBrk="0">
              <a:defRPr/>
            </a:pP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구조화된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엔카운터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04214" y="3622085"/>
            <a:ext cx="374425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latinLnBrk="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400" dirty="0" smtClean="0"/>
              <a:t>비구조화만이 능사가 아니며 원리를 조금만 알게 되면 깨우침의 시간이 빨리 오기 때문에 구조화를 위한 업그레이드 실시</a:t>
            </a:r>
            <a:endParaRPr lang="en-US" altLang="ko-KR" sz="1400" dirty="0" smtClean="0"/>
          </a:p>
          <a:p>
            <a:pPr marL="92075" indent="-92075" latinLnBrk="0">
              <a:spcBef>
                <a:spcPts val="600"/>
              </a:spcBef>
              <a:buFont typeface="Arial" pitchFamily="34" charset="0"/>
              <a:buChar char="•"/>
            </a:pPr>
            <a:r>
              <a:rPr lang="ko-KR" altLang="en-US" sz="1400" dirty="0" smtClean="0"/>
              <a:t>이론적 원리를 학습한 후 </a:t>
            </a:r>
            <a:r>
              <a:rPr lang="ko-KR" altLang="en-US" sz="1400" dirty="0" err="1" smtClean="0"/>
              <a:t>엔카운터</a:t>
            </a:r>
            <a:r>
              <a:rPr lang="ko-KR" altLang="en-US" sz="1400" dirty="0" smtClean="0"/>
              <a:t> 참여</a:t>
            </a:r>
            <a:endParaRPr lang="en-US" altLang="ko-KR" sz="1400" dirty="0" smtClean="0"/>
          </a:p>
        </p:txBody>
      </p:sp>
      <p:sp>
        <p:nvSpPr>
          <p:cNvPr id="18" name="타원 17"/>
          <p:cNvSpPr/>
          <p:nvPr/>
        </p:nvSpPr>
        <p:spPr bwMode="auto">
          <a:xfrm>
            <a:off x="1979712" y="3527138"/>
            <a:ext cx="288000" cy="288000"/>
          </a:xfrm>
          <a:prstGeom prst="ellipse">
            <a:avLst/>
          </a:prstGeom>
          <a:solidFill>
            <a:schemeClr val="accent3">
              <a:lumMod val="50000"/>
              <a:alpha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lIns="36000" rIns="36000" rtlCol="0" anchor="ctr">
            <a:noAutofit/>
          </a:bodyPr>
          <a:lstStyle/>
          <a:p>
            <a:pPr marL="4763" lvl="0" algn="ctr" latinLnBrk="0">
              <a:defRPr/>
            </a:pPr>
            <a:r>
              <a:rPr lang="en-US" altLang="ko-KR" sz="105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59832" y="6149058"/>
            <a:ext cx="1800200" cy="37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900" dirty="0" smtClean="0"/>
              <a:t>초창기 시절 </a:t>
            </a:r>
            <a:r>
              <a:rPr lang="ko-KR" altLang="en-US" sz="900" dirty="0" err="1" smtClean="0"/>
              <a:t>비구조화된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엔카운터</a:t>
            </a:r>
            <a:r>
              <a:rPr lang="ko-KR" altLang="en-US" sz="900" dirty="0" smtClean="0"/>
              <a:t> 그룹의 모습</a:t>
            </a:r>
            <a:endParaRPr lang="en-US" altLang="ko-KR" sz="900" dirty="0" smtClean="0"/>
          </a:p>
        </p:txBody>
      </p:sp>
      <p:pic>
        <p:nvPicPr>
          <p:cNvPr id="25" name="Picture 2" descr="M:\이미지 보관함\PHOTO\003_엔카운터\14130617\DSC00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1736596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868144" y="614905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900" dirty="0" smtClean="0"/>
              <a:t>현재 실시되고 있는 구조화된 </a:t>
            </a:r>
            <a:r>
              <a:rPr lang="ko-KR" altLang="en-US" sz="900" dirty="0" err="1" smtClean="0"/>
              <a:t>엔카운터</a:t>
            </a:r>
            <a:r>
              <a:rPr lang="ko-KR" altLang="en-US" sz="900" dirty="0" smtClean="0"/>
              <a:t> 그룹의 모습</a:t>
            </a:r>
            <a:endParaRPr lang="en-US" altLang="ko-KR" sz="900" dirty="0" smtClean="0"/>
          </a:p>
        </p:txBody>
      </p:sp>
      <p:pic>
        <p:nvPicPr>
          <p:cNvPr id="28" name="Picture 5" descr="C:\Users\sunjea\Desktop\백장암\백장암\삼동원\0090000001200008141510p11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3" y="4926714"/>
            <a:ext cx="1800200" cy="116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17"/>
          <p:cNvGrpSpPr/>
          <p:nvPr/>
        </p:nvGrpSpPr>
        <p:grpSpPr>
          <a:xfrm>
            <a:off x="-4613" y="-171400"/>
            <a:ext cx="9148613" cy="1296144"/>
            <a:chOff x="-4613" y="-171400"/>
            <a:chExt cx="9148613" cy="1296144"/>
          </a:xfrm>
        </p:grpSpPr>
        <p:sp>
          <p:nvSpPr>
            <p:cNvPr id="30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발전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31" name="이등변 삼각형 30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제목 15"/>
            <p:cNvSpPr txBox="1">
              <a:spLocks/>
            </p:cNvSpPr>
            <p:nvPr/>
          </p:nvSpPr>
          <p:spPr>
            <a:xfrm>
              <a:off x="1187624" y="764704"/>
              <a:ext cx="745232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ko-KR" altLang="en-US" sz="2800" b="1" dirty="0" err="1" smtClean="0">
                  <a:solidFill>
                    <a:srgbClr val="008000"/>
                  </a:solidFill>
                  <a:latin typeface="+mn-ea"/>
                </a:rPr>
                <a:t>동사섭</a:t>
              </a:r>
              <a:r>
                <a:rPr lang="ko-KR" altLang="en-US" sz="2800" b="1" dirty="0" smtClean="0">
                  <a:solidFill>
                    <a:srgbClr val="008000"/>
                  </a:solidFill>
                  <a:latin typeface="+mn-ea"/>
                </a:rPr>
                <a:t> 프로그램 개발</a:t>
              </a:r>
              <a:endParaRPr lang="en-US" altLang="ko-KR" sz="2800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sp>
          <p:nvSpPr>
            <p:cNvPr id="33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 bwMode="auto">
          <a:xfrm>
            <a:off x="5291882" y="4797152"/>
            <a:ext cx="3528590" cy="2016224"/>
          </a:xfrm>
          <a:prstGeom prst="roundRect">
            <a:avLst/>
          </a:prstGeom>
          <a:solidFill>
            <a:schemeClr val="bg1"/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475" lvl="0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ko-KR" altLang="en-US" sz="1100" dirty="0" smtClean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123694" y="1628800"/>
            <a:ext cx="2664330" cy="576064"/>
            <a:chOff x="1979744" y="1484784"/>
            <a:chExt cx="2664330" cy="576064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2124074" y="1628800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일반 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타원 14"/>
            <p:cNvSpPr/>
            <p:nvPr/>
          </p:nvSpPr>
          <p:spPr bwMode="auto">
            <a:xfrm>
              <a:off x="1979744" y="1484784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123694" y="2246011"/>
            <a:ext cx="2664330" cy="576064"/>
            <a:chOff x="1979712" y="2348880"/>
            <a:chExt cx="2664330" cy="576064"/>
          </a:xfrm>
        </p:grpSpPr>
        <p:sp>
          <p:nvSpPr>
            <p:cNvPr id="16" name="모서리가 둥근 직사각형 15"/>
            <p:cNvSpPr/>
            <p:nvPr/>
          </p:nvSpPr>
          <p:spPr bwMode="auto">
            <a:xfrm>
              <a:off x="2124042" y="2492896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중급 과정</a:t>
              </a:r>
            </a:p>
          </p:txBody>
        </p:sp>
        <p:sp>
          <p:nvSpPr>
            <p:cNvPr id="18" name="타원 17"/>
            <p:cNvSpPr/>
            <p:nvPr/>
          </p:nvSpPr>
          <p:spPr bwMode="auto">
            <a:xfrm>
              <a:off x="1979712" y="2348880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123694" y="2863222"/>
            <a:ext cx="2664330" cy="576064"/>
            <a:chOff x="1979744" y="1484784"/>
            <a:chExt cx="2664330" cy="576064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2124074" y="1628800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고급 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 bwMode="auto">
            <a:xfrm>
              <a:off x="1979744" y="1484784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123694" y="3480433"/>
            <a:ext cx="2664330" cy="576064"/>
            <a:chOff x="1979712" y="2348880"/>
            <a:chExt cx="2664330" cy="576064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2124042" y="2492896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돈망</a:t>
              </a: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파지 과정</a:t>
              </a: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1979712" y="2348880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123694" y="4097644"/>
            <a:ext cx="2664330" cy="576064"/>
            <a:chOff x="1979744" y="1484784"/>
            <a:chExt cx="2664330" cy="576064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2124074" y="1628800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algn="ctr" latinLnBrk="0">
                <a:defRPr/>
              </a:pPr>
              <a:r>
                <a:rPr lang="ko-KR" altLang="en-US" sz="1400" b="1" kern="0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행복론</a:t>
              </a: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완결 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타원 39"/>
            <p:cNvSpPr/>
            <p:nvPr/>
          </p:nvSpPr>
          <p:spPr bwMode="auto">
            <a:xfrm>
              <a:off x="1979744" y="1484784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123694" y="4714855"/>
            <a:ext cx="2664330" cy="576064"/>
            <a:chOff x="1979712" y="2348880"/>
            <a:chExt cx="2664330" cy="576064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2124042" y="2492896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지도자 과정</a:t>
              </a:r>
            </a:p>
          </p:txBody>
        </p:sp>
        <p:sp>
          <p:nvSpPr>
            <p:cNvPr id="43" name="타원 42"/>
            <p:cNvSpPr/>
            <p:nvPr/>
          </p:nvSpPr>
          <p:spPr bwMode="auto">
            <a:xfrm>
              <a:off x="1979712" y="2348880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8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2123694" y="5332066"/>
            <a:ext cx="2664330" cy="576064"/>
            <a:chOff x="1979744" y="1484784"/>
            <a:chExt cx="2664330" cy="576064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2124074" y="1628800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강사 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 bwMode="auto">
            <a:xfrm>
              <a:off x="1979744" y="1484784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123694" y="5949280"/>
            <a:ext cx="2664330" cy="576064"/>
            <a:chOff x="1979712" y="2348880"/>
            <a:chExt cx="2664330" cy="576064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124042" y="2492896"/>
              <a:ext cx="2520000" cy="432048"/>
            </a:xfrm>
            <a:prstGeom prst="round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cap="flat" cmpd="sng" algn="ctr">
              <a:solidFill>
                <a:srgbClr val="2D2D8A">
                  <a:lumMod val="20000"/>
                  <a:lumOff val="80000"/>
                </a:srgbClr>
              </a:solidFill>
              <a:prstDash val="sysDash"/>
              <a:round/>
              <a:headEnd type="none" w="med" len="med"/>
              <a:tailEnd type="oval" w="med" len="med"/>
            </a:ln>
            <a:effectLst/>
          </p:spPr>
          <p:txBody>
            <a:bodyPr wrap="square" lIns="36000" rIns="36000" rtlCol="0" anchor="ctr">
              <a:noAutofit/>
            </a:bodyPr>
            <a:lstStyle/>
            <a:p>
              <a:pPr marL="85725" lvl="0" algn="ctr" latinLnBrk="0">
                <a:defRPr/>
              </a:pPr>
              <a:r>
                <a:rPr lang="ko-KR" altLang="en-US" sz="140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백산 과정</a:t>
              </a: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1979712" y="2348880"/>
              <a:ext cx="288000" cy="288000"/>
            </a:xfrm>
            <a:prstGeom prst="ellipse">
              <a:avLst/>
            </a:prstGeom>
            <a:solidFill>
              <a:schemeClr val="accent3">
                <a:lumMod val="50000"/>
                <a:alpha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lIns="0" rIns="0" rtlCol="0" anchor="ctr">
              <a:noAutofit/>
            </a:bodyPr>
            <a:lstStyle/>
            <a:p>
              <a:pPr marL="4763" lvl="0" algn="ctr" latinLnBrk="0">
                <a:defRPr/>
              </a:pPr>
              <a:r>
                <a:rPr lang="en-US" altLang="ko-KR" sz="1050" b="1" kern="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endParaRPr kumimoji="0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5436096" y="1628800"/>
            <a:ext cx="3168154" cy="3096344"/>
          </a:xfrm>
          <a:prstGeom prst="roundRect">
            <a:avLst/>
          </a:prstGeom>
          <a:solidFill>
            <a:schemeClr val="bg1"/>
          </a:solidFill>
          <a:ln w="38100" cap="rnd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475" lvl="0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지난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34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년 동안 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lvl="0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일반과정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(5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박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일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247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회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중급과정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(4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박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일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) 41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회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고급 과정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32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회 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지도자과정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회 실시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현재 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강사과정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미니 </a:t>
            </a:r>
            <a:r>
              <a:rPr lang="ko-KR" altLang="en-US" sz="1100" dirty="0" err="1" smtClean="0">
                <a:solidFill>
                  <a:schemeClr val="tx1"/>
                </a:solidFill>
                <a:latin typeface="+mn-ea"/>
              </a:rPr>
              <a:t>동사섭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(1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박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일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371475" indent="-1905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서울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센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터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의 </a:t>
            </a:r>
            <a:r>
              <a:rPr lang="ko-KR" altLang="en-US" sz="1100" dirty="0" err="1" smtClean="0">
                <a:solidFill>
                  <a:schemeClr val="tx1"/>
                </a:solidFill>
                <a:latin typeface="+mn-ea"/>
              </a:rPr>
              <a:t>수심장과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100" dirty="0" err="1" smtClean="0">
                <a:solidFill>
                  <a:schemeClr val="tx1"/>
                </a:solidFill>
                <a:latin typeface="+mn-ea"/>
              </a:rPr>
              <a:t>화합장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 marL="174625" indent="63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tabLst>
                <a:tab pos="174625" algn="l"/>
              </a:tabLst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등이 추가 개설되어 있으며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현재까지 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약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만여 명이 </a:t>
            </a:r>
            <a:r>
              <a:rPr lang="ko-KR" altLang="en-US" sz="1100" dirty="0" err="1" smtClean="0">
                <a:solidFill>
                  <a:schemeClr val="tx1"/>
                </a:solidFill>
                <a:latin typeface="+mn-ea"/>
              </a:rPr>
              <a:t>동사섭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프로그램에 참가</a:t>
            </a:r>
          </a:p>
        </p:txBody>
      </p:sp>
      <p:pic>
        <p:nvPicPr>
          <p:cNvPr id="51" name="Picture 3" descr="M:\이미지 보관함\PHOTO\002_미니동사섭\17721024\DSC0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1296144" cy="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M:\이미지 보관함\PHOTO\002_지도자_강사과정\17021013\DSC04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019" y="5721778"/>
            <a:ext cx="1318231" cy="8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M:\이미지 보관함\PHOTO\002_지도자_강사과정\17121014\DSC04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0910"/>
            <a:ext cx="1302409" cy="8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M:\이미지 보관함\PHOTO\002_미니동사섭\10930228_작가촬영날\DSC07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68603"/>
            <a:ext cx="1225017" cy="8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M:\이미지 보관함\PHOTO\002_지도자_강사과정\함양지도자과정\17121014\DSC047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398248" cy="9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그룹 17"/>
          <p:cNvGrpSpPr/>
          <p:nvPr/>
        </p:nvGrpSpPr>
        <p:grpSpPr>
          <a:xfrm>
            <a:off x="-4613" y="-171400"/>
            <a:ext cx="9148613" cy="1296144"/>
            <a:chOff x="-4613" y="-171400"/>
            <a:chExt cx="9148613" cy="1296144"/>
          </a:xfrm>
        </p:grpSpPr>
        <p:sp>
          <p:nvSpPr>
            <p:cNvPr id="58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발전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제목 15"/>
            <p:cNvSpPr txBox="1">
              <a:spLocks/>
            </p:cNvSpPr>
            <p:nvPr/>
          </p:nvSpPr>
          <p:spPr>
            <a:xfrm>
              <a:off x="1187624" y="764704"/>
              <a:ext cx="745232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ko-KR" altLang="en-US" sz="2800" b="1" dirty="0" err="1" smtClean="0">
                  <a:solidFill>
                    <a:srgbClr val="008000"/>
                  </a:solidFill>
                  <a:latin typeface="+mn-ea"/>
                </a:rPr>
                <a:t>동사섭</a:t>
              </a:r>
              <a:r>
                <a:rPr lang="ko-KR" altLang="en-US" sz="2800" b="1" dirty="0" smtClean="0">
                  <a:solidFill>
                    <a:srgbClr val="008000"/>
                  </a:solidFill>
                  <a:latin typeface="+mn-ea"/>
                </a:rPr>
                <a:t> 프로그램 개발</a:t>
              </a:r>
              <a:endParaRPr lang="en-US" altLang="ko-KR" sz="2800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sp>
          <p:nvSpPr>
            <p:cNvPr id="61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7"/>
          <p:cNvGrpSpPr/>
          <p:nvPr/>
        </p:nvGrpSpPr>
        <p:grpSpPr>
          <a:xfrm>
            <a:off x="-4613" y="-171400"/>
            <a:ext cx="9148613" cy="1296144"/>
            <a:chOff x="-4613" y="-171400"/>
            <a:chExt cx="9148613" cy="1296144"/>
          </a:xfrm>
        </p:grpSpPr>
        <p:sp>
          <p:nvSpPr>
            <p:cNvPr id="58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발전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제목 15"/>
            <p:cNvSpPr txBox="1">
              <a:spLocks/>
            </p:cNvSpPr>
            <p:nvPr/>
          </p:nvSpPr>
          <p:spPr>
            <a:xfrm>
              <a:off x="1187624" y="764704"/>
              <a:ext cx="745232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ko-KR" altLang="en-US" sz="2800" b="1" dirty="0" err="1" smtClean="0">
                  <a:solidFill>
                    <a:srgbClr val="008000"/>
                  </a:solidFill>
                  <a:latin typeface="+mn-ea"/>
                </a:rPr>
                <a:t>동사섭</a:t>
              </a:r>
              <a:r>
                <a:rPr lang="ko-KR" altLang="en-US" sz="2800" b="1" dirty="0" smtClean="0">
                  <a:solidFill>
                    <a:srgbClr val="008000"/>
                  </a:solidFill>
                  <a:latin typeface="+mn-ea"/>
                </a:rPr>
                <a:t> 수련센터</a:t>
              </a:r>
              <a:endParaRPr lang="en-US" altLang="ko-KR" sz="2800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sp>
          <p:nvSpPr>
            <p:cNvPr id="61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4" name="모서리가 둥근 직사각형 43"/>
          <p:cNvSpPr/>
          <p:nvPr/>
        </p:nvSpPr>
        <p:spPr bwMode="auto">
          <a:xfrm>
            <a:off x="2627784" y="1988840"/>
            <a:ext cx="5616104" cy="2304256"/>
          </a:xfrm>
          <a:prstGeom prst="roundRect">
            <a:avLst/>
          </a:prstGeom>
          <a:solidFill>
            <a:schemeClr val="accent3">
              <a:lumMod val="50000"/>
              <a:alpha val="50000"/>
            </a:schemeClr>
          </a:solidFill>
          <a:ln w="9525" cap="flat" cmpd="sng" algn="ctr">
            <a:solidFill>
              <a:srgbClr val="2D2D8A">
                <a:lumMod val="20000"/>
                <a:lumOff val="80000"/>
              </a:srgbClr>
            </a:solidFill>
            <a:prstDash val="sysDash"/>
            <a:round/>
            <a:headEnd type="none" w="med" len="med"/>
            <a:tailEnd type="oval" w="med" len="med"/>
          </a:ln>
          <a:effectLst/>
        </p:spPr>
        <p:txBody>
          <a:bodyPr wrap="square" lIns="36000" rIns="36000" rtlCol="0" anchor="ctr">
            <a:noAutofit/>
          </a:bodyPr>
          <a:lstStyle/>
          <a:p>
            <a:pPr marL="269875" lvl="0" indent="-3175" latinLnBrk="0">
              <a:lnSpc>
                <a:spcPct val="150000"/>
              </a:lnSpc>
              <a:defRPr/>
            </a:pP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2001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동사섭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웹사이트 개설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(www.dongsasub.org)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2003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사단법인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동사섭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설립</a:t>
            </a:r>
            <a:b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재단법인 행복마을 설립</a:t>
            </a:r>
            <a:b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2007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동사섭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문화센터 건립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경남 함양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69875" lvl="0" indent="-3175" latinLnBrk="0">
              <a:lnSpc>
                <a:spcPct val="150000"/>
              </a:lnSpc>
              <a:defRPr/>
            </a:pP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kern="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동사섭</a:t>
            </a:r>
            <a:r>
              <a:rPr lang="ko-KR" altLang="en-US" sz="1400" b="1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행복마을 서울센터 오픈</a:t>
            </a:r>
          </a:p>
        </p:txBody>
      </p:sp>
      <p:pic>
        <p:nvPicPr>
          <p:cNvPr id="57" name="Picture 2" descr="M:\이미지 보관함\PHOTO\007_동사섭센터전경외\함양수련원\DSC02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414" y="5301208"/>
            <a:ext cx="141052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M:\이미지 보관함\PHOTO\007_동사섭센터전경외\서울센터\DSC05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002" y="5237319"/>
            <a:ext cx="1398248" cy="9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M:\이미지 보관함\PHOTO\007_동사섭센터전경외\함양수련원\함양 수련원 전경 외\DSC03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1391660" cy="9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87773"/>
            <a:ext cx="1440160" cy="9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직사각형 65"/>
          <p:cNvSpPr/>
          <p:nvPr/>
        </p:nvSpPr>
        <p:spPr>
          <a:xfrm>
            <a:off x="3707904" y="6222504"/>
            <a:ext cx="18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900" smtClean="0"/>
              <a:t>함양에 위치한 </a:t>
            </a:r>
            <a:r>
              <a:rPr lang="ko-KR" altLang="en-US" sz="900" dirty="0" err="1" smtClean="0"/>
              <a:t>동사섭</a:t>
            </a:r>
            <a:r>
              <a:rPr lang="ko-KR" altLang="en-US" sz="900" dirty="0" smtClean="0"/>
              <a:t> </a:t>
            </a:r>
            <a:r>
              <a:rPr lang="ko-KR" altLang="en-US" sz="900" dirty="0" smtClean="0"/>
              <a:t>문화센터</a:t>
            </a:r>
            <a:endParaRPr lang="en-US" altLang="ko-KR" sz="900" dirty="0" smtClean="0"/>
          </a:p>
        </p:txBody>
      </p:sp>
      <p:sp>
        <p:nvSpPr>
          <p:cNvPr id="67" name="직사각형 66"/>
          <p:cNvSpPr/>
          <p:nvPr/>
        </p:nvSpPr>
        <p:spPr>
          <a:xfrm>
            <a:off x="6228184" y="6207696"/>
            <a:ext cx="180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ko-KR" altLang="en-US" sz="900" dirty="0" err="1" smtClean="0"/>
              <a:t>동사섭</a:t>
            </a:r>
            <a:r>
              <a:rPr lang="ko-KR" altLang="en-US" sz="900" dirty="0" smtClean="0"/>
              <a:t> 행복마을 서울센터</a:t>
            </a:r>
            <a:endParaRPr lang="en-US" altLang="ko-KR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-4613" y="-171400"/>
            <a:ext cx="9148613" cy="946737"/>
            <a:chOff x="-4613" y="-171400"/>
            <a:chExt cx="9148613" cy="946737"/>
          </a:xfrm>
        </p:grpSpPr>
        <p:sp>
          <p:nvSpPr>
            <p:cNvPr id="58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발전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4" name="그룹 15"/>
          <p:cNvGrpSpPr/>
          <p:nvPr/>
        </p:nvGrpSpPr>
        <p:grpSpPr>
          <a:xfrm>
            <a:off x="1619672" y="1700808"/>
            <a:ext cx="3743162" cy="395536"/>
            <a:chOff x="1619672" y="1832197"/>
            <a:chExt cx="3743162" cy="395536"/>
          </a:xfrm>
        </p:grpSpPr>
        <p:sp>
          <p:nvSpPr>
            <p:cNvPr id="15" name="직사각형 14"/>
            <p:cNvSpPr/>
            <p:nvPr/>
          </p:nvSpPr>
          <p:spPr>
            <a:xfrm>
              <a:off x="1932087" y="1835532"/>
              <a:ext cx="343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rgbClr val="008000"/>
                  </a:solidFill>
                  <a:latin typeface="+mn-ea"/>
                </a:rPr>
                <a:t>조계종 교육 프로그램으로 채택</a:t>
              </a:r>
              <a:endParaRPr lang="en-US" altLang="ko-KR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pic>
          <p:nvPicPr>
            <p:cNvPr id="16" name="Picture 2" descr="Y:\동사섭_동영상\03_원고\03_pdf용 탬플릿\참고자료_김미형\블릿s_green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619672" y="1832197"/>
              <a:ext cx="360040" cy="395536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직사각형 16"/>
          <p:cNvSpPr/>
          <p:nvPr/>
        </p:nvSpPr>
        <p:spPr>
          <a:xfrm>
            <a:off x="2457449" y="2659441"/>
            <a:ext cx="6146999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latinLnBrk="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 smtClean="0"/>
              <a:t>그 동안 </a:t>
            </a:r>
            <a:r>
              <a:rPr lang="ko-KR" altLang="en-US" sz="1400" dirty="0" err="1" smtClean="0"/>
              <a:t>동사섭</a:t>
            </a:r>
            <a:r>
              <a:rPr lang="ko-KR" altLang="en-US" sz="1400" dirty="0" smtClean="0"/>
              <a:t> 프로그램은 </a:t>
            </a:r>
            <a:r>
              <a:rPr lang="ko-KR" altLang="en-US" sz="1400" dirty="0" err="1" smtClean="0"/>
              <a:t>용타스님이</a:t>
            </a:r>
            <a:r>
              <a:rPr lang="ko-KR" altLang="en-US" sz="1400" dirty="0" smtClean="0"/>
              <a:t> 속하셨던 문중의 전통과 부합하지 않았기 때문에 문중에서 인정을 받지 못하는 아픔이 있었음</a:t>
            </a:r>
            <a:r>
              <a:rPr lang="en-US" altLang="ko-KR" sz="1400" dirty="0" smtClean="0"/>
              <a:t> </a:t>
            </a:r>
          </a:p>
          <a:p>
            <a:pPr marL="263525" indent="-263525" latinLnBrk="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 smtClean="0"/>
              <a:t>그러나 최근 </a:t>
            </a:r>
            <a:r>
              <a:rPr lang="ko-KR" altLang="ko-KR" sz="1400" dirty="0" smtClean="0"/>
              <a:t>대한불교 조계종 교육원에서 </a:t>
            </a:r>
            <a:r>
              <a:rPr lang="ko-KR" altLang="ko-KR" sz="1400" dirty="0" err="1" smtClean="0"/>
              <a:t>동사섭의</a:t>
            </a:r>
            <a:r>
              <a:rPr lang="ko-KR" altLang="ko-KR" sz="1400" dirty="0" smtClean="0"/>
              <a:t> 긍정성을 </a:t>
            </a:r>
            <a:r>
              <a:rPr lang="ko-KR" altLang="en-US" sz="1400" dirty="0" smtClean="0"/>
              <a:t>크게 </a:t>
            </a:r>
            <a:r>
              <a:rPr lang="ko-KR" altLang="ko-KR" sz="1400" dirty="0" smtClean="0"/>
              <a:t>인정</a:t>
            </a:r>
            <a:r>
              <a:rPr lang="ko-KR" altLang="en-US" sz="1400" dirty="0" smtClean="0"/>
              <a:t>하고 </a:t>
            </a:r>
            <a:r>
              <a:rPr lang="en-US" altLang="ko-KR" sz="1400" dirty="0" smtClean="0"/>
              <a:t>2013</a:t>
            </a:r>
            <a:r>
              <a:rPr lang="ko-KR" altLang="en-US" sz="1400" dirty="0" smtClean="0"/>
              <a:t>년 </a:t>
            </a:r>
            <a:r>
              <a:rPr lang="ko-KR" altLang="ko-KR" sz="1400" dirty="0" err="1" smtClean="0"/>
              <a:t>동사섭</a:t>
            </a:r>
            <a:r>
              <a:rPr lang="ko-KR" altLang="ko-KR" sz="1400" dirty="0" smtClean="0"/>
              <a:t> 교육프로그램을 불교성직자의 교육프로그램으로 채택</a:t>
            </a:r>
            <a:endParaRPr lang="en-US" altLang="ko-KR" sz="1400" dirty="0" smtClean="0"/>
          </a:p>
          <a:p>
            <a:pPr marL="536575" lvl="1" indent="-182563" latinLnBrk="0">
              <a:lnSpc>
                <a:spcPct val="130000"/>
              </a:lnSpc>
              <a:spcBef>
                <a:spcPts val="600"/>
              </a:spcBef>
              <a:buClr>
                <a:srgbClr val="285DA6"/>
              </a:buClr>
              <a:buBlip>
                <a:blip r:embed="rId3"/>
              </a:buBlip>
            </a:pPr>
            <a:r>
              <a:rPr lang="en-US" altLang="ko-KR" sz="1200" dirty="0" smtClean="0"/>
              <a:t>2012</a:t>
            </a:r>
            <a:r>
              <a:rPr lang="ko-KR" altLang="en-US" sz="1200" dirty="0" smtClean="0"/>
              <a:t>년 </a:t>
            </a:r>
            <a:r>
              <a:rPr lang="ko-KR" altLang="ko-KR" sz="1200" dirty="0" err="1" smtClean="0"/>
              <a:t>태화산에서</a:t>
            </a:r>
            <a:r>
              <a:rPr lang="ko-KR" altLang="ko-KR" sz="1200" dirty="0" smtClean="0"/>
              <a:t> </a:t>
            </a:r>
            <a:r>
              <a:rPr lang="en-US" altLang="ko-KR" sz="1200" dirty="0" smtClean="0"/>
              <a:t>2</a:t>
            </a:r>
            <a:r>
              <a:rPr lang="ko-KR" altLang="ko-KR" sz="1200" dirty="0" smtClean="0"/>
              <a:t>박</a:t>
            </a:r>
            <a:r>
              <a:rPr lang="en-US" altLang="ko-KR" sz="1200" dirty="0" smtClean="0"/>
              <a:t>3</a:t>
            </a:r>
            <a:r>
              <a:rPr lang="ko-KR" altLang="ko-KR" sz="1200" dirty="0" smtClean="0"/>
              <a:t>일 수련회</a:t>
            </a:r>
            <a:r>
              <a:rPr lang="ko-KR" altLang="en-US" sz="1200" dirty="0" smtClean="0"/>
              <a:t>를 처음으로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실시 </a:t>
            </a:r>
            <a:endParaRPr lang="en-US" altLang="ko-KR" sz="1200" dirty="0" smtClean="0"/>
          </a:p>
          <a:p>
            <a:pPr marL="536575" lvl="1" indent="-182563" latinLnBrk="0">
              <a:lnSpc>
                <a:spcPct val="130000"/>
              </a:lnSpc>
              <a:spcBef>
                <a:spcPts val="600"/>
              </a:spcBef>
              <a:buClr>
                <a:srgbClr val="285DA6"/>
              </a:buClr>
              <a:buBlip>
                <a:blip r:embed="rId3"/>
              </a:buBlip>
            </a:pPr>
            <a:r>
              <a:rPr lang="ko-KR" altLang="en-US" sz="1200" dirty="0" smtClean="0"/>
              <a:t>스님들을 위한 지도자 과정 개설</a:t>
            </a:r>
            <a:endParaRPr lang="en-US" altLang="ko-KR" sz="1200" dirty="0" smtClean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5085184"/>
            <a:ext cx="1859132" cy="12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27784" y="5078141"/>
            <a:ext cx="1841358" cy="12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04248" y="5078141"/>
            <a:ext cx="1870454" cy="129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-4613" y="-171400"/>
            <a:ext cx="9148613" cy="946737"/>
            <a:chOff x="-4613" y="-171400"/>
            <a:chExt cx="9148613" cy="946737"/>
          </a:xfrm>
        </p:grpSpPr>
        <p:sp>
          <p:nvSpPr>
            <p:cNvPr id="58" name="제목 15"/>
            <p:cNvSpPr txBox="1">
              <a:spLocks/>
            </p:cNvSpPr>
            <p:nvPr/>
          </p:nvSpPr>
          <p:spPr>
            <a:xfrm>
              <a:off x="0" y="127265"/>
              <a:ext cx="9144000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1073150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3600" b="1" kern="0" dirty="0" err="1" smtClean="0">
                  <a:latin typeface="+mn-ea"/>
                </a:rPr>
                <a:t>사섭의</a:t>
              </a:r>
              <a:r>
                <a:rPr kumimoji="1" lang="ko-KR" altLang="en-US" sz="3600" b="1" kern="0" dirty="0" smtClean="0">
                  <a:latin typeface="+mn-ea"/>
                </a:rPr>
                <a:t> 정신</a:t>
              </a:r>
              <a:endParaRPr kumimoji="1" lang="ko-KR" altLang="en-US" sz="3600" b="1" kern="0" dirty="0">
                <a:latin typeface="+mn-ea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1331640" y="-171400"/>
              <a:ext cx="72008" cy="7200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263525" indent="-263525" algn="ctr" latinLnBrk="0">
                <a:lnSpc>
                  <a:spcPct val="150000"/>
                </a:lnSpc>
                <a:buClr>
                  <a:srgbClr val="265DAA"/>
                </a:buClr>
                <a:buFont typeface="Arial" pitchFamily="34" charset="0"/>
                <a:buChar char="•"/>
              </a:pPr>
              <a:endPara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제목 15"/>
            <p:cNvSpPr txBox="1">
              <a:spLocks/>
            </p:cNvSpPr>
            <p:nvPr/>
          </p:nvSpPr>
          <p:spPr>
            <a:xfrm>
              <a:off x="-4613" y="-27384"/>
              <a:ext cx="118762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533400" lvl="0" indent="-55563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4800" b="1" kern="0" dirty="0" smtClean="0">
                  <a:solidFill>
                    <a:srgbClr val="FFFFFF"/>
                  </a:solidFill>
                  <a:latin typeface="+mn-ea"/>
                </a:rPr>
                <a:t>동</a:t>
              </a:r>
              <a:endParaRPr kumimoji="1" lang="ko-KR" altLang="en-US" sz="3600" b="1" kern="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" name="그룹 15"/>
          <p:cNvGrpSpPr/>
          <p:nvPr/>
        </p:nvGrpSpPr>
        <p:grpSpPr>
          <a:xfrm>
            <a:off x="1619250" y="1556792"/>
            <a:ext cx="1947799" cy="395536"/>
            <a:chOff x="1619672" y="1832197"/>
            <a:chExt cx="1947799" cy="395536"/>
          </a:xfrm>
        </p:grpSpPr>
        <p:sp>
          <p:nvSpPr>
            <p:cNvPr id="15" name="직사각형 14"/>
            <p:cNvSpPr/>
            <p:nvPr/>
          </p:nvSpPr>
          <p:spPr>
            <a:xfrm>
              <a:off x="1932087" y="1835532"/>
              <a:ext cx="16353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rgbClr val="008000"/>
                  </a:solidFill>
                  <a:latin typeface="+mn-ea"/>
                </a:rPr>
                <a:t>삶의 </a:t>
              </a:r>
              <a:r>
                <a:rPr lang="en-US" altLang="ko-KR" b="1" dirty="0" smtClean="0">
                  <a:solidFill>
                    <a:srgbClr val="008000"/>
                  </a:solidFill>
                  <a:latin typeface="+mn-ea"/>
                </a:rPr>
                <a:t>5</a:t>
              </a:r>
              <a:r>
                <a:rPr lang="ko-KR" altLang="en-US" b="1" dirty="0" smtClean="0">
                  <a:solidFill>
                    <a:srgbClr val="008000"/>
                  </a:solidFill>
                  <a:latin typeface="+mn-ea"/>
                </a:rPr>
                <a:t>대 원리</a:t>
              </a:r>
              <a:endParaRPr lang="en-US" altLang="ko-KR" b="1" dirty="0" smtClean="0">
                <a:solidFill>
                  <a:srgbClr val="008000"/>
                </a:solidFill>
                <a:latin typeface="+mn-ea"/>
              </a:endParaRPr>
            </a:p>
          </p:txBody>
        </p:sp>
        <p:pic>
          <p:nvPicPr>
            <p:cNvPr id="16" name="Picture 2" descr="Y:\동사섭_동영상\03_원고\03_pdf용 탬플릿\참고자료_김미형\블릿s_green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619672" y="1832197"/>
              <a:ext cx="360040" cy="395536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직사각형 16"/>
          <p:cNvSpPr/>
          <p:nvPr/>
        </p:nvSpPr>
        <p:spPr>
          <a:xfrm>
            <a:off x="5940350" y="2636912"/>
            <a:ext cx="2736106" cy="302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3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200" dirty="0" smtClean="0"/>
              <a:t>「우리 모두의 행복」은 전 인류가 전 문화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 문명을 통해 지향하는 바이다</a:t>
            </a:r>
            <a:r>
              <a:rPr lang="en-US" altLang="ko-KR" sz="1200" dirty="0" smtClean="0"/>
              <a:t>. &lt;</a:t>
            </a:r>
            <a:r>
              <a:rPr lang="ko-KR" altLang="en-US" sz="1200" dirty="0" smtClean="0"/>
              <a:t>우리 모두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란 현실적으로 </a:t>
            </a:r>
            <a:r>
              <a:rPr lang="en-US" altLang="ko-KR" sz="1200" dirty="0" smtClean="0"/>
              <a:t>&lt;</a:t>
            </a:r>
            <a:r>
              <a:rPr lang="ko-KR" altLang="en-US" sz="1200" dirty="0" smtClean="0"/>
              <a:t>공동체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를 의미할 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사람이 지향하는 것은 끝내 </a:t>
            </a:r>
            <a:r>
              <a:rPr lang="en-US" altLang="ko-KR" sz="1200" dirty="0" smtClean="0"/>
              <a:t>&lt;</a:t>
            </a:r>
            <a:r>
              <a:rPr lang="ko-KR" altLang="en-US" sz="1200" dirty="0" smtClean="0"/>
              <a:t>이상공동체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이다</a:t>
            </a:r>
            <a:r>
              <a:rPr lang="en-US" altLang="ko-KR" sz="1200" dirty="0" smtClean="0"/>
              <a:t>. </a:t>
            </a:r>
          </a:p>
          <a:p>
            <a:pPr marL="174625" indent="-174625">
              <a:lnSpc>
                <a:spcPct val="13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ko-KR" altLang="en-US" sz="1200" dirty="0" err="1" smtClean="0"/>
              <a:t>동사섭에서는</a:t>
            </a:r>
            <a:r>
              <a:rPr lang="ko-KR" altLang="en-US" sz="1200" dirty="0" smtClean="0"/>
              <a:t> ‘삶의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대 원리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五大原理</a:t>
            </a:r>
            <a:r>
              <a:rPr lang="en-US" altLang="ko-KR" sz="1200" dirty="0" smtClean="0"/>
              <a:t>)’ </a:t>
            </a:r>
            <a:r>
              <a:rPr lang="ko-KR" altLang="en-US" sz="1200" dirty="0" smtClean="0"/>
              <a:t>혹은 ‘이상공동체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理想共同體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오요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五要</a:t>
            </a:r>
            <a:r>
              <a:rPr lang="en-US" altLang="ko-KR" sz="1200" dirty="0" smtClean="0"/>
              <a:t>)’ </a:t>
            </a:r>
            <a:r>
              <a:rPr lang="ko-KR" altLang="en-US" sz="1200" dirty="0" smtClean="0"/>
              <a:t>라는 이름으로 극히 중요한 행복조건 다섯 가지를 제시하고 있으며 이는 동사섭 모든 프로그램의 기반이 되는 원리이다</a:t>
            </a:r>
            <a:r>
              <a:rPr lang="en-US" altLang="ko-KR" sz="1200" dirty="0" smtClean="0"/>
              <a:t>. </a:t>
            </a:r>
            <a:endParaRPr lang="en-US" altLang="ko-KR" sz="1100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2411760" y="2492897"/>
            <a:ext cx="3168352" cy="3094856"/>
            <a:chOff x="1657358" y="2511739"/>
            <a:chExt cx="4090458" cy="4032448"/>
          </a:xfrm>
        </p:grpSpPr>
        <p:sp useBgFill="1">
          <p:nvSpPr>
            <p:cNvPr id="12" name="타원 11"/>
            <p:cNvSpPr/>
            <p:nvPr/>
          </p:nvSpPr>
          <p:spPr>
            <a:xfrm>
              <a:off x="3203848" y="5536076"/>
              <a:ext cx="1008111" cy="1008111"/>
            </a:xfrm>
            <a:prstGeom prst="ellipse">
              <a:avLst/>
            </a:prstGeom>
            <a:solidFill>
              <a:schemeClr val="bg1"/>
            </a:solidFill>
            <a:ln w="1651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200" b="1" spc="-12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작선</a:t>
              </a:r>
              <a:endParaRPr lang="ko-KR" altLang="en-US" sz="1200" b="1" spc="-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spc="-12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作善</a:t>
              </a: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200" b="1" spc="-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 useBgFill="1">
          <p:nvSpPr>
            <p:cNvPr id="13" name="타원 12"/>
            <p:cNvSpPr/>
            <p:nvPr/>
          </p:nvSpPr>
          <p:spPr>
            <a:xfrm>
              <a:off x="1657358" y="4023909"/>
              <a:ext cx="1008111" cy="1008111"/>
            </a:xfrm>
            <a:prstGeom prst="ellipse">
              <a:avLst/>
            </a:prstGeom>
            <a:solidFill>
              <a:schemeClr val="bg1"/>
            </a:solidFill>
            <a:ln w="1651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수심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修心</a:t>
              </a: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 useBgFill="1">
          <p:nvSpPr>
            <p:cNvPr id="14" name="타원 13"/>
            <p:cNvSpPr/>
            <p:nvPr/>
          </p:nvSpPr>
          <p:spPr>
            <a:xfrm>
              <a:off x="4739705" y="4023909"/>
              <a:ext cx="1008111" cy="1008111"/>
            </a:xfrm>
            <a:prstGeom prst="ellipse">
              <a:avLst/>
            </a:prstGeom>
            <a:solidFill>
              <a:schemeClr val="bg1"/>
            </a:solidFill>
            <a:ln w="1651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화합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和合</a:t>
              </a: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 useBgFill="1">
          <p:nvSpPr>
            <p:cNvPr id="18" name="타원 17"/>
            <p:cNvSpPr/>
            <p:nvPr/>
          </p:nvSpPr>
          <p:spPr>
            <a:xfrm>
              <a:off x="3203848" y="4023908"/>
              <a:ext cx="1008111" cy="1008111"/>
            </a:xfrm>
            <a:prstGeom prst="ellipse">
              <a:avLst/>
            </a:prstGeom>
            <a:solidFill>
              <a:schemeClr val="bg1"/>
            </a:solidFill>
            <a:ln w="1651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정체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正體</a:t>
              </a: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 useBgFill="1">
          <p:nvSpPr>
            <p:cNvPr id="19" name="타원 18"/>
            <p:cNvSpPr/>
            <p:nvPr/>
          </p:nvSpPr>
          <p:spPr>
            <a:xfrm>
              <a:off x="3203849" y="2511739"/>
              <a:ext cx="1008111" cy="1008111"/>
            </a:xfrm>
            <a:prstGeom prst="ellipse">
              <a:avLst/>
            </a:prstGeom>
            <a:solidFill>
              <a:schemeClr val="bg1"/>
            </a:solidFill>
            <a:ln w="1651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대원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大願</a:t>
              </a:r>
              <a:r>
                <a:rPr lang="en-US" altLang="ko-KR" sz="1200" b="1" spc="-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grpSp>
          <p:nvGrpSpPr>
            <p:cNvPr id="20" name="그룹 84"/>
            <p:cNvGrpSpPr/>
            <p:nvPr/>
          </p:nvGrpSpPr>
          <p:grpSpPr>
            <a:xfrm>
              <a:off x="3635896" y="5104027"/>
              <a:ext cx="144016" cy="360040"/>
              <a:chOff x="3635896" y="5157192"/>
              <a:chExt cx="144016" cy="360040"/>
            </a:xfrm>
          </p:grpSpPr>
          <p:cxnSp>
            <p:nvCxnSpPr>
              <p:cNvPr id="34" name="직선 화살표 연결선 33"/>
              <p:cNvCxnSpPr/>
              <p:nvPr/>
            </p:nvCxnSpPr>
            <p:spPr>
              <a:xfrm>
                <a:off x="3635896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/>
              <p:cNvCxnSpPr/>
              <p:nvPr/>
            </p:nvCxnSpPr>
            <p:spPr>
              <a:xfrm>
                <a:off x="3779912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85"/>
            <p:cNvGrpSpPr/>
            <p:nvPr/>
          </p:nvGrpSpPr>
          <p:grpSpPr>
            <a:xfrm>
              <a:off x="3635896" y="3591859"/>
              <a:ext cx="144016" cy="360040"/>
              <a:chOff x="3635896" y="5157192"/>
              <a:chExt cx="144016" cy="360040"/>
            </a:xfrm>
          </p:grpSpPr>
          <p:cxnSp>
            <p:nvCxnSpPr>
              <p:cNvPr id="32" name="직선 화살표 연결선 31"/>
              <p:cNvCxnSpPr/>
              <p:nvPr/>
            </p:nvCxnSpPr>
            <p:spPr>
              <a:xfrm>
                <a:off x="3635896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>
                <a:off x="3779912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88"/>
            <p:cNvGrpSpPr/>
            <p:nvPr/>
          </p:nvGrpSpPr>
          <p:grpSpPr>
            <a:xfrm rot="16200000">
              <a:off x="4406718" y="4369209"/>
              <a:ext cx="144016" cy="360040"/>
              <a:chOff x="3635896" y="5157192"/>
              <a:chExt cx="144016" cy="360040"/>
            </a:xfrm>
          </p:grpSpPr>
          <p:cxnSp>
            <p:nvCxnSpPr>
              <p:cNvPr id="30" name="직선 화살표 연결선 29"/>
              <p:cNvCxnSpPr/>
              <p:nvPr/>
            </p:nvCxnSpPr>
            <p:spPr>
              <a:xfrm>
                <a:off x="3635896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/>
              <p:cNvCxnSpPr/>
              <p:nvPr/>
            </p:nvCxnSpPr>
            <p:spPr>
              <a:xfrm>
                <a:off x="3779912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그룹 91"/>
            <p:cNvGrpSpPr/>
            <p:nvPr/>
          </p:nvGrpSpPr>
          <p:grpSpPr>
            <a:xfrm rot="16200000">
              <a:off x="2858546" y="4369209"/>
              <a:ext cx="144016" cy="360040"/>
              <a:chOff x="3635896" y="5157192"/>
              <a:chExt cx="144016" cy="360040"/>
            </a:xfrm>
          </p:grpSpPr>
          <p:cxnSp>
            <p:nvCxnSpPr>
              <p:cNvPr id="28" name="직선 화살표 연결선 27"/>
              <p:cNvCxnSpPr/>
              <p:nvPr/>
            </p:nvCxnSpPr>
            <p:spPr>
              <a:xfrm>
                <a:off x="3635896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>
                <a:off x="3779912" y="5157192"/>
                <a:ext cx="0" cy="36004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직선 화살표 연결선 23"/>
            <p:cNvCxnSpPr/>
            <p:nvPr/>
          </p:nvCxnSpPr>
          <p:spPr>
            <a:xfrm flipH="1">
              <a:off x="2627784" y="3447843"/>
              <a:ext cx="541341" cy="541339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flipH="1">
              <a:off x="4355976" y="5176035"/>
              <a:ext cx="541341" cy="541339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rot="16200000" flipH="1">
              <a:off x="4283967" y="3447844"/>
              <a:ext cx="541341" cy="541339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rot="16200000" flipH="1">
              <a:off x="2555775" y="5104028"/>
              <a:ext cx="541341" cy="541339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63525" indent="-263525" latinLnBrk="0">
          <a:buClr>
            <a:schemeClr val="tx1">
              <a:lumMod val="65000"/>
              <a:lumOff val="35000"/>
            </a:schemeClr>
          </a:buClr>
          <a:buFont typeface="Arial" pitchFamily="34" charset="0"/>
          <a:buChar char="•"/>
          <a:defRPr sz="1600" dirty="0" smtClean="0">
            <a:solidFill>
              <a:srgbClr val="000000"/>
            </a:solidFill>
            <a:latin typeface="+mn-ea"/>
          </a:defRPr>
        </a:defPPr>
      </a:lstStyle>
    </a:spDef>
    <a:lnDef>
      <a:spPr>
        <a:ln w="12700">
          <a:solidFill>
            <a:srgbClr val="23AC38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effectLst>
          <a:outerShdw blurRad="76200" dist="12700" dir="2700000" algn="tl" rotWithShape="0">
            <a:prstClr val="black">
              <a:alpha val="40000"/>
            </a:prstClr>
          </a:outerShdw>
        </a:effectLst>
      </a:spPr>
      <a:bodyPr vert="horz" lIns="91440" tIns="45720" rIns="91440" bIns="45720" rtlCol="0" anchor="ctr">
        <a:noAutofit/>
      </a:bodyPr>
      <a:lstStyle>
        <a:defPPr marL="0" marR="0" indent="0" algn="r" defTabSz="914400" rtl="0" eaLnBrk="1" fontAlgn="auto" latinLnBrk="1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나눔고딕" pitchFamily="50" charset="-127"/>
            <a:ea typeface="나눔고딕" pitchFamily="50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562</Words>
  <Application>Microsoft Office PowerPoint</Application>
  <PresentationFormat>화면 슬라이드 쇼(4:3)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lovin</dc:creator>
  <cp:lastModifiedBy>USER</cp:lastModifiedBy>
  <cp:revision>276</cp:revision>
  <dcterms:created xsi:type="dcterms:W3CDTF">2013-07-26T07:32:19Z</dcterms:created>
  <dcterms:modified xsi:type="dcterms:W3CDTF">2014-02-06T06:35:08Z</dcterms:modified>
</cp:coreProperties>
</file>