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268" r:id="rId3"/>
    <p:sldId id="260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EE1"/>
    <a:srgbClr val="FEF6EC"/>
    <a:srgbClr val="F7EEE1"/>
    <a:srgbClr val="F5EADA"/>
    <a:srgbClr val="FEF4E6"/>
    <a:srgbClr val="CC9900"/>
    <a:srgbClr val="FFFFCC"/>
    <a:srgbClr val="EEEEEE"/>
    <a:srgbClr val="E0E0E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94"/>
      </p:cViewPr>
      <p:guideLst>
        <p:guide orient="horz" pos="1389"/>
        <p:guide orient="horz" pos="799"/>
        <p:guide orient="horz" pos="482"/>
        <p:guide orient="horz" pos="4020"/>
        <p:guide orient="horz" pos="1570"/>
        <p:guide orient="horz" pos="3067"/>
        <p:guide pos="1020"/>
        <p:guide pos="748"/>
        <p:guide pos="1338"/>
        <p:guide pos="283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3629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동사섭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로고</a:t>
            </a:r>
            <a:endParaRPr lang="en-US" altLang="ko-KR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665312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부정적인 마음을 없애는 방법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385441" y="3645024"/>
            <a:ext cx="614699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비록 나쁘게 느껴지는 존재라 할지라도 그것을 나쁘다고 하기보다는 따뜻한 가슴과 사랑으로 안아주면서 해결해야 함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따뜻한 마음으로 안아줘야 할 대상으로 바라보면서 접근하면 부정적인 마음이 줄어들게 됨</a:t>
            </a:r>
            <a:endParaRPr lang="en-US" altLang="ko-KR" sz="1400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124075" y="2708920"/>
            <a:ext cx="5184229" cy="504056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따뜻한 가슴으로 안아줘야 할 대상이다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340768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세상을 바라보는 세가지 측면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직사각형 15"/>
          <p:cNvSpPr/>
          <p:nvPr/>
        </p:nvSpPr>
        <p:spPr>
          <a:xfrm>
            <a:off x="2457449" y="2420888"/>
            <a:ext cx="6146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원을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등분하여 만들어진 각 영역은 존재 차원과 긍정가치 차원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부정 가치 차원으로 나뉘어짐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3995936" y="4221088"/>
            <a:ext cx="2016225" cy="1872207"/>
            <a:chOff x="6444207" y="4221088"/>
            <a:chExt cx="2016225" cy="1872207"/>
          </a:xfrm>
        </p:grpSpPr>
        <p:sp>
          <p:nvSpPr>
            <p:cNvPr id="33" name="타원 32"/>
            <p:cNvSpPr/>
            <p:nvPr/>
          </p:nvSpPr>
          <p:spPr>
            <a:xfrm>
              <a:off x="6444208" y="4221088"/>
              <a:ext cx="2016224" cy="18722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연결선 33"/>
            <p:cNvCxnSpPr>
              <a:stCxn id="33" idx="2"/>
              <a:endCxn id="33" idx="6"/>
            </p:cNvCxnSpPr>
            <p:nvPr/>
          </p:nvCxnSpPr>
          <p:spPr>
            <a:xfrm>
              <a:off x="6444208" y="5157192"/>
              <a:ext cx="2016224" cy="0"/>
            </a:xfrm>
            <a:prstGeom prst="lin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원형 35"/>
            <p:cNvSpPr/>
            <p:nvPr/>
          </p:nvSpPr>
          <p:spPr>
            <a:xfrm>
              <a:off x="6444208" y="4221088"/>
              <a:ext cx="2016000" cy="1872207"/>
            </a:xfrm>
            <a:prstGeom prst="pie">
              <a:avLst>
                <a:gd name="adj1" fmla="val 0"/>
                <a:gd name="adj2" fmla="val 10791884"/>
              </a:avLst>
            </a:prstGeom>
            <a:solidFill>
              <a:srgbClr val="FEF6E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원형 36"/>
            <p:cNvSpPr/>
            <p:nvPr/>
          </p:nvSpPr>
          <p:spPr>
            <a:xfrm rot="10800000">
              <a:off x="6444207" y="4221088"/>
              <a:ext cx="2016225" cy="1872207"/>
            </a:xfrm>
            <a:prstGeom prst="pie">
              <a:avLst>
                <a:gd name="adj1" fmla="val 0"/>
                <a:gd name="adj2" fmla="val 5356653"/>
              </a:avLst>
            </a:prstGeom>
            <a:solidFill>
              <a:srgbClr val="FAEEE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4054608" y="4582226"/>
            <a:ext cx="792088" cy="574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rgbClr val="000000"/>
                </a:solidFill>
                <a:latin typeface="+mn-ea"/>
              </a:rPr>
              <a:t> +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4990712" y="4571132"/>
            <a:ext cx="792088" cy="574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rgbClr val="000000"/>
                </a:solidFill>
                <a:latin typeface="+mn-ea"/>
              </a:rPr>
              <a:t> –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4187576" y="5391240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923928" y="4334462"/>
            <a:ext cx="2160240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+mn-ea"/>
              </a:rPr>
              <a:t>가치 차원</a:t>
            </a:r>
            <a:endParaRPr lang="en-US" altLang="ko-KR" sz="1600" b="1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/>
          <p:nvPr/>
        </p:nvGrpSpPr>
        <p:grpSpPr>
          <a:xfrm>
            <a:off x="3995936" y="4221088"/>
            <a:ext cx="2016225" cy="1872207"/>
            <a:chOff x="6444207" y="4221088"/>
            <a:chExt cx="2016225" cy="1872207"/>
          </a:xfrm>
        </p:grpSpPr>
        <p:sp>
          <p:nvSpPr>
            <p:cNvPr id="35" name="타원 34"/>
            <p:cNvSpPr/>
            <p:nvPr/>
          </p:nvSpPr>
          <p:spPr>
            <a:xfrm>
              <a:off x="6444208" y="4221088"/>
              <a:ext cx="2016224" cy="18722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>
              <a:stCxn id="35" idx="2"/>
              <a:endCxn id="35" idx="6"/>
            </p:cNvCxnSpPr>
            <p:nvPr/>
          </p:nvCxnSpPr>
          <p:spPr>
            <a:xfrm>
              <a:off x="6444208" y="5157192"/>
              <a:ext cx="2016224" cy="0"/>
            </a:xfrm>
            <a:prstGeom prst="lin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원형 36"/>
            <p:cNvSpPr/>
            <p:nvPr/>
          </p:nvSpPr>
          <p:spPr>
            <a:xfrm>
              <a:off x="6444208" y="4221088"/>
              <a:ext cx="2016000" cy="1872207"/>
            </a:xfrm>
            <a:prstGeom prst="pie">
              <a:avLst>
                <a:gd name="adj1" fmla="val 0"/>
                <a:gd name="adj2" fmla="val 10791884"/>
              </a:avLst>
            </a:prstGeom>
            <a:solidFill>
              <a:srgbClr val="FEF6E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원형 37"/>
            <p:cNvSpPr/>
            <p:nvPr/>
          </p:nvSpPr>
          <p:spPr>
            <a:xfrm rot="10800000">
              <a:off x="6444207" y="4221088"/>
              <a:ext cx="2016225" cy="1872207"/>
            </a:xfrm>
            <a:prstGeom prst="pie">
              <a:avLst>
                <a:gd name="adj1" fmla="val 0"/>
                <a:gd name="adj2" fmla="val 5356653"/>
              </a:avLst>
            </a:prstGeom>
            <a:solidFill>
              <a:srgbClr val="FAEEE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340768"/>
            <a:ext cx="3050665" cy="395536"/>
            <a:chOff x="1619672" y="1832197"/>
            <a:chExt cx="305066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존재 차원으로 세상 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457449" y="2204864"/>
            <a:ext cx="614699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세상을 바라다 볼 때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아무런 사념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邪念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이나 주관성없이 세상을 보는 것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현실적으로는 주관이 전혀 끼어들지 않는 것이 불가능하게 되며 그럼으로써 가치적인 측면이 나타나게 됨</a:t>
            </a:r>
            <a:endParaRPr lang="en-US" altLang="ko-KR" sz="14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4054608" y="4582226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+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4990712" y="457113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–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4187576" y="5391240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923928" y="4334462"/>
            <a:ext cx="2160240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가치 차원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340768"/>
            <a:ext cx="3050665" cy="395536"/>
            <a:chOff x="1619672" y="1832197"/>
            <a:chExt cx="305066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존재 차원으로 세상 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457449" y="2204864"/>
            <a:ext cx="614699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세상을 바라볼 때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존재론적 관점에서 바라보도록 노력</a:t>
            </a:r>
            <a:r>
              <a:rPr lang="ko-KR" altLang="en-US" sz="1600" dirty="0" smtClean="0"/>
              <a:t>할 것 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세상에 대한 상대적 평가 없이 순수하게 존재 자체만 느끼는 상태가 되면 존재차원만 남게 됨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모든 영성 공동체의 지향점</a:t>
            </a:r>
            <a:endParaRPr lang="en-US" altLang="ko-KR" sz="1400" dirty="0" smtClean="0"/>
          </a:p>
        </p:txBody>
      </p:sp>
      <p:sp>
        <p:nvSpPr>
          <p:cNvPr id="46" name="타원 45"/>
          <p:cNvSpPr/>
          <p:nvPr/>
        </p:nvSpPr>
        <p:spPr>
          <a:xfrm>
            <a:off x="2987824" y="4149081"/>
            <a:ext cx="2016224" cy="18722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원형 44"/>
          <p:cNvSpPr/>
          <p:nvPr/>
        </p:nvSpPr>
        <p:spPr>
          <a:xfrm rot="10800000">
            <a:off x="2987823" y="4149081"/>
            <a:ext cx="2016225" cy="1872207"/>
          </a:xfrm>
          <a:prstGeom prst="pie">
            <a:avLst>
              <a:gd name="adj1" fmla="val 0"/>
              <a:gd name="adj2" fmla="val 5356653"/>
            </a:avLst>
          </a:prstGeom>
          <a:solidFill>
            <a:srgbClr val="FAEEE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4" name="현 43"/>
          <p:cNvSpPr/>
          <p:nvPr/>
        </p:nvSpPr>
        <p:spPr>
          <a:xfrm>
            <a:off x="2988048" y="4149080"/>
            <a:ext cx="2016000" cy="1872207"/>
          </a:xfrm>
          <a:prstGeom prst="chord">
            <a:avLst>
              <a:gd name="adj1" fmla="val 19786850"/>
              <a:gd name="adj2" fmla="val 12595502"/>
            </a:avLst>
          </a:prstGeom>
          <a:solidFill>
            <a:srgbClr val="FEF6E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179464" y="5103208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915816" y="4149080"/>
            <a:ext cx="2160240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가치 차원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26" name="Picture 49" descr="대화살표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671650" y="4130957"/>
            <a:ext cx="648077" cy="212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타원 27"/>
          <p:cNvSpPr/>
          <p:nvPr/>
        </p:nvSpPr>
        <p:spPr>
          <a:xfrm>
            <a:off x="5940152" y="4077072"/>
            <a:ext cx="2016000" cy="1872207"/>
          </a:xfrm>
          <a:prstGeom prst="ellipse">
            <a:avLst/>
          </a:prstGeom>
          <a:solidFill>
            <a:srgbClr val="FEF6E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6130776" y="508518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40560" y="6021288"/>
            <a:ext cx="3923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가장 높은 경지에 다다랐을 경우</a:t>
            </a:r>
            <a:endParaRPr lang="en-US" altLang="ko-KR" sz="1400" dirty="0" smtClean="0">
              <a:latin typeface="+mn-ea"/>
            </a:endParaRPr>
          </a:p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latin typeface="+mn-ea"/>
              </a:rPr>
              <a:t>초월 의식 경험</a:t>
            </a: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30"/>
          <p:cNvSpPr/>
          <p:nvPr/>
        </p:nvSpPr>
        <p:spPr>
          <a:xfrm>
            <a:off x="2987824" y="4106691"/>
            <a:ext cx="2016224" cy="18722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현 29"/>
          <p:cNvSpPr/>
          <p:nvPr/>
        </p:nvSpPr>
        <p:spPr>
          <a:xfrm rot="10800000">
            <a:off x="2987575" y="4097711"/>
            <a:ext cx="2016225" cy="1872207"/>
          </a:xfrm>
          <a:prstGeom prst="chord">
            <a:avLst>
              <a:gd name="adj1" fmla="val 14551602"/>
              <a:gd name="adj2" fmla="val 7023563"/>
            </a:avLst>
          </a:prstGeom>
          <a:solidFill>
            <a:srgbClr val="FAEEE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340768"/>
            <a:ext cx="3132418" cy="395536"/>
            <a:chOff x="1619672" y="1832197"/>
            <a:chExt cx="313241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820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가치 차원으로 세상 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457449" y="2204864"/>
            <a:ext cx="61469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우리는 불가피하게 존재차원으로만 보지는 못함 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가치차원으로 바라본다면 긍정적인 가치로 바라볼 것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긍정적인 관점을 최대한 많이 가지는 것이 바람직함</a:t>
            </a:r>
            <a:endParaRPr lang="en-US" altLang="ko-KR" sz="1400" dirty="0" smtClean="0"/>
          </a:p>
        </p:txBody>
      </p:sp>
      <p:sp>
        <p:nvSpPr>
          <p:cNvPr id="38" name="직사각형 37"/>
          <p:cNvSpPr/>
          <p:nvPr/>
        </p:nvSpPr>
        <p:spPr>
          <a:xfrm>
            <a:off x="2907308" y="3645025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가치 차원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43" name="그룹 14"/>
          <p:cNvGrpSpPr/>
          <p:nvPr/>
        </p:nvGrpSpPr>
        <p:grpSpPr>
          <a:xfrm>
            <a:off x="6020148" y="4106690"/>
            <a:ext cx="2016224" cy="1872207"/>
            <a:chOff x="1115616" y="4581128"/>
            <a:chExt cx="1440160" cy="1368152"/>
          </a:xfrm>
          <a:solidFill>
            <a:schemeClr val="bg1">
              <a:lumMod val="65000"/>
            </a:schemeClr>
          </a:solidFill>
        </p:grpSpPr>
        <p:sp>
          <p:nvSpPr>
            <p:cNvPr id="49" name="타원 48"/>
            <p:cNvSpPr/>
            <p:nvPr/>
          </p:nvSpPr>
          <p:spPr>
            <a:xfrm>
              <a:off x="1115616" y="4581128"/>
              <a:ext cx="1440160" cy="1368152"/>
            </a:xfrm>
            <a:prstGeom prst="ellips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0" name="직선 연결선 49"/>
            <p:cNvCxnSpPr>
              <a:stCxn id="49" idx="2"/>
              <a:endCxn id="49" idx="6"/>
            </p:cNvCxnSpPr>
            <p:nvPr/>
          </p:nvCxnSpPr>
          <p:spPr>
            <a:xfrm>
              <a:off x="1115616" y="5265204"/>
              <a:ext cx="1440160" cy="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>
              <a:stCxn id="49" idx="0"/>
            </p:cNvCxnSpPr>
            <p:nvPr/>
          </p:nvCxnSpPr>
          <p:spPr>
            <a:xfrm>
              <a:off x="1835696" y="4581128"/>
              <a:ext cx="0" cy="68960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현 51"/>
          <p:cNvSpPr/>
          <p:nvPr/>
        </p:nvSpPr>
        <p:spPr>
          <a:xfrm rot="10800000">
            <a:off x="6009872" y="4077072"/>
            <a:ext cx="2016225" cy="1872207"/>
          </a:xfrm>
          <a:prstGeom prst="chord">
            <a:avLst>
              <a:gd name="adj1" fmla="val 14190504"/>
              <a:gd name="adj2" fmla="val 9477544"/>
            </a:avLst>
          </a:prstGeom>
          <a:solidFill>
            <a:srgbClr val="FAEEE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현 52"/>
          <p:cNvSpPr/>
          <p:nvPr/>
        </p:nvSpPr>
        <p:spPr>
          <a:xfrm>
            <a:off x="6010098" y="4106689"/>
            <a:ext cx="2016000" cy="1872207"/>
          </a:xfrm>
          <a:prstGeom prst="chord">
            <a:avLst>
              <a:gd name="adj1" fmla="val 20272342"/>
              <a:gd name="adj2" fmla="val 12154687"/>
            </a:avLst>
          </a:prstGeom>
          <a:solidFill>
            <a:srgbClr val="FEF6E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211788" y="5060817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939632" y="3645024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가치 차원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587704" y="4036126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+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5724128" y="6093296"/>
            <a:ext cx="2663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400" dirty="0" smtClean="0"/>
              <a:t>세상에 대해 부정적인 평가를 하지 않고 긍정적으로 평가</a:t>
            </a:r>
            <a:endParaRPr lang="en-US" altLang="ko-KR" sz="1400" dirty="0" smtClean="0">
              <a:latin typeface="+mn-ea"/>
            </a:endParaRPr>
          </a:p>
        </p:txBody>
      </p:sp>
      <p:sp>
        <p:nvSpPr>
          <p:cNvPr id="36" name="현 35"/>
          <p:cNvSpPr/>
          <p:nvPr/>
        </p:nvSpPr>
        <p:spPr>
          <a:xfrm>
            <a:off x="2988048" y="4121255"/>
            <a:ext cx="2016000" cy="1872207"/>
          </a:xfrm>
          <a:prstGeom prst="chord">
            <a:avLst>
              <a:gd name="adj1" fmla="val 20272342"/>
              <a:gd name="adj2" fmla="val 12154687"/>
            </a:avLst>
          </a:prstGeom>
          <a:solidFill>
            <a:srgbClr val="FEF6E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179464" y="5060818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존재 차원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131840" y="4108431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+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4139952" y="4097337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–</a:t>
            </a:r>
          </a:p>
        </p:txBody>
      </p:sp>
      <p:pic>
        <p:nvPicPr>
          <p:cNvPr id="59" name="Picture 49" descr="대화살표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9384" y="4149080"/>
            <a:ext cx="768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340768"/>
            <a:ext cx="2358168" cy="395536"/>
            <a:chOff x="1619672" y="1832197"/>
            <a:chExt cx="235816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045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우리가 해야 할 일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64" name="직사각형 63"/>
          <p:cNvSpPr/>
          <p:nvPr/>
        </p:nvSpPr>
        <p:spPr>
          <a:xfrm>
            <a:off x="3347864" y="5589240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존재론적으로 관조하려고 노력한다</a:t>
            </a:r>
            <a:r>
              <a:rPr lang="en-US" altLang="ko-KR" sz="1600" b="1" dirty="0" smtClean="0"/>
              <a:t>.</a:t>
            </a:r>
          </a:p>
          <a:p>
            <a:pPr algn="ctr"/>
            <a:r>
              <a:rPr lang="en-US" altLang="ko-KR" sz="1600" b="1" dirty="0" smtClean="0"/>
              <a:t> (</a:t>
            </a:r>
            <a:r>
              <a:rPr lang="ko-KR" altLang="en-US" sz="1600" b="1" dirty="0" smtClean="0"/>
              <a:t>커질 수록 좋음</a:t>
            </a:r>
            <a:r>
              <a:rPr lang="en-US" altLang="ko-KR" sz="1600" b="1" dirty="0" smtClean="0"/>
              <a:t>)</a:t>
            </a:r>
            <a:endParaRPr lang="en-US" altLang="ko-KR" sz="1600" dirty="0" smtClean="0">
              <a:latin typeface="+mn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051720" y="2708920"/>
            <a:ext cx="23759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latinLnBrk="0"/>
            <a:r>
              <a:rPr lang="en-US" altLang="ko-KR" sz="1600" b="1" dirty="0" smtClean="0"/>
              <a:t>2. </a:t>
            </a:r>
            <a:r>
              <a:rPr lang="ko-KR" altLang="en-US" sz="1600" b="1" dirty="0" smtClean="0"/>
              <a:t>플러스</a:t>
            </a:r>
            <a:r>
              <a:rPr lang="en-US" altLang="ko-KR" sz="1600" b="1" dirty="0" smtClean="0"/>
              <a:t>(+) </a:t>
            </a:r>
            <a:r>
              <a:rPr lang="ko-KR" altLang="en-US" sz="1600" b="1" dirty="0" smtClean="0"/>
              <a:t>가치로 관조하려고 노력한다</a:t>
            </a:r>
            <a:r>
              <a:rPr lang="en-US" altLang="ko-KR" sz="1600" b="1" dirty="0" smtClean="0"/>
              <a:t>.</a:t>
            </a:r>
          </a:p>
          <a:p>
            <a:pPr indent="266700" latinLnBrk="0"/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커질수록 좋음</a:t>
            </a:r>
            <a:r>
              <a:rPr lang="en-US" altLang="ko-KR" sz="1600" b="1" dirty="0" smtClean="0">
                <a:latin typeface="+mn-ea"/>
              </a:rPr>
              <a:t>)</a:t>
            </a:r>
            <a:endParaRPr lang="en-US" altLang="ko-KR" sz="1600" dirty="0" smtClean="0">
              <a:latin typeface="+mn-ea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5868144" y="2708920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altLang="ko-KR" sz="1600" b="1" dirty="0" smtClean="0"/>
              <a:t>3. </a:t>
            </a:r>
            <a:r>
              <a:rPr lang="ko-KR" altLang="en-US" sz="1600" b="1" dirty="0" smtClean="0"/>
              <a:t>마이너스</a:t>
            </a:r>
            <a:r>
              <a:rPr lang="en-US" altLang="ko-KR" sz="1600" b="1" dirty="0" smtClean="0"/>
              <a:t>(-) </a:t>
            </a:r>
            <a:r>
              <a:rPr lang="ko-KR" altLang="en-US" sz="1600" b="1" dirty="0" smtClean="0"/>
              <a:t>가치로 느껴지는 부분을 극소화시킨다</a:t>
            </a:r>
            <a:r>
              <a:rPr lang="en-US" altLang="ko-KR" sz="1600" b="1" dirty="0" smtClean="0"/>
              <a:t>.</a:t>
            </a:r>
          </a:p>
          <a:p>
            <a:pPr marL="266700" indent="-88900"/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작아질수록 좋음</a:t>
            </a:r>
            <a:r>
              <a:rPr lang="en-US" altLang="ko-KR" sz="1600" b="1" dirty="0" smtClean="0">
                <a:latin typeface="+mn-ea"/>
              </a:rPr>
              <a:t>)</a:t>
            </a:r>
          </a:p>
        </p:txBody>
      </p:sp>
      <p:pic>
        <p:nvPicPr>
          <p:cNvPr id="15" name="그림 14" descr="동사섭로고_최종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2212" y="2996952"/>
            <a:ext cx="2543175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665312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부정적인 마음을 없애는 방법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385441" y="3645024"/>
            <a:ext cx="614699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세상을 보고 좋다 혹은 나쁘다 하는 것은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나의 주관에 의한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것</a:t>
            </a:r>
            <a:r>
              <a:rPr lang="ko-KR" altLang="en-US" sz="1600" dirty="0" smtClean="0"/>
              <a:t>임</a:t>
            </a:r>
            <a:r>
              <a:rPr lang="ko-KR" altLang="en-US" sz="1600" dirty="0" smtClean="0"/>
              <a:t>을 </a:t>
            </a:r>
            <a:r>
              <a:rPr lang="ko-KR" altLang="en-US" sz="1600" dirty="0" smtClean="0"/>
              <a:t>명심할 것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나의 생각이 바뀌면 좋고 나쁨도 바뀔 수 있는 것임</a:t>
            </a:r>
            <a:endParaRPr lang="en-US" altLang="ko-KR" sz="1400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124075" y="2708920"/>
            <a:ext cx="5184229" cy="504056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세상에 대한 가치 판단은 나의 주관에 의한 것이다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665312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부정적인 마음을 없애는 방법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385441" y="3645024"/>
            <a:ext cx="614699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무엇이 정말 좋은가 혹은 나쁜가 하는 것은 신 만이 아는 것이지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우리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사람은 잘 모르는 법</a:t>
            </a:r>
            <a:r>
              <a:rPr lang="ko-KR" altLang="en-US" sz="1600" dirty="0" smtClean="0"/>
              <a:t>이다</a:t>
            </a:r>
            <a:r>
              <a:rPr lang="en-US" altLang="ko-KR" sz="1600" dirty="0" smtClean="0"/>
              <a:t>.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사람은 진정한 좋고 나쁨을 잘 알지 못하는 경우가 많으므로 섣부른 부정적인 판단을 하지 말아야 함</a:t>
            </a:r>
            <a:endParaRPr lang="en-US" altLang="ko-KR" sz="1400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124075" y="2708920"/>
            <a:ext cx="5184229" cy="504056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우리가 옳고 그름을 정말 잘 알고 있는가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로고에 담긴 </a:t>
              </a:r>
              <a:r>
                <a:rPr kumimoji="1" lang="ko-KR" altLang="en-US" sz="3600" b="1" kern="0" dirty="0" err="1" smtClean="0">
                  <a:latin typeface="+mn-ea"/>
                </a:rPr>
                <a:t>동사섭</a:t>
              </a:r>
              <a:r>
                <a:rPr kumimoji="1" lang="ko-KR" altLang="en-US" sz="3600" b="1" kern="0" dirty="0" smtClean="0">
                  <a:latin typeface="+mn-ea"/>
                </a:rPr>
                <a:t> 철학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665312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부정적인 마음을 없애는 방법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385441" y="3645024"/>
            <a:ext cx="614699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비록 나쁘게 느껴지는 존재라 할지라도 그럴만한 경험의 과정에 있는 것임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누군가의 행동이 나쁘게 느껴지더라도 그 사람이 그런 행동을 하는 것은 그 행동이 그에게 필요한 과정이기 때문임을 이해할 것</a:t>
            </a:r>
            <a:endParaRPr lang="en-US" altLang="ko-KR" sz="1400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124075" y="2708920"/>
            <a:ext cx="5184229" cy="504056"/>
          </a:xfrm>
          <a:prstGeom prst="round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rgbClr val="2D2D8A">
                <a:lumMod val="20000"/>
                <a:lumOff val="80000"/>
              </a:srgb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5725"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그럴만한 경험의 과정에 있는 것이리라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402</Words>
  <Application>Microsoft Office PowerPoint</Application>
  <PresentationFormat>화면 슬라이드 쇼(4:3)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266</cp:revision>
  <dcterms:created xsi:type="dcterms:W3CDTF">2013-07-26T07:32:19Z</dcterms:created>
  <dcterms:modified xsi:type="dcterms:W3CDTF">2014-02-09T10:28:33Z</dcterms:modified>
</cp:coreProperties>
</file>