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3"/>
  </p:notesMasterIdLst>
  <p:sldIdLst>
    <p:sldId id="268" r:id="rId3"/>
    <p:sldId id="260" r:id="rId4"/>
    <p:sldId id="273" r:id="rId5"/>
    <p:sldId id="275" r:id="rId6"/>
    <p:sldId id="276" r:id="rId7"/>
    <p:sldId id="277" r:id="rId8"/>
    <p:sldId id="278" r:id="rId9"/>
    <p:sldId id="279" r:id="rId10"/>
    <p:sldId id="280" r:id="rId11"/>
    <p:sldId id="281" r:id="rId12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EE1"/>
    <a:srgbClr val="FEF6EC"/>
    <a:srgbClr val="F7EEE1"/>
    <a:srgbClr val="F5EADA"/>
    <a:srgbClr val="FEF4E6"/>
    <a:srgbClr val="CC9900"/>
    <a:srgbClr val="FFFFCC"/>
    <a:srgbClr val="EEEEEE"/>
    <a:srgbClr val="E0E0E0"/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 varScale="1">
        <p:scale>
          <a:sx n="93" d="100"/>
          <a:sy n="93" d="100"/>
        </p:scale>
        <p:origin x="-90" y="-2394"/>
      </p:cViewPr>
      <p:guideLst>
        <p:guide orient="horz" pos="1389"/>
        <p:guide orient="horz" pos="799"/>
        <p:guide orient="horz" pos="482"/>
        <p:guide orient="horz" pos="4020"/>
        <p:guide orient="horz" pos="1570"/>
        <p:guide orient="horz" pos="3067"/>
        <p:guide pos="1020"/>
        <p:guide pos="748"/>
        <p:guide pos="1338"/>
        <p:guide pos="2835"/>
        <p:guide pos="5511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736291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동사섭</a:t>
            </a: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로고</a:t>
            </a:r>
            <a:endParaRPr lang="en-US" altLang="ko-KR" sz="48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로고에 담긴 </a:t>
              </a:r>
              <a:r>
                <a:rPr kumimoji="1" lang="ko-KR" altLang="en-US" sz="3600" b="1" kern="0" dirty="0" err="1" smtClean="0">
                  <a:latin typeface="+mn-ea"/>
                </a:rPr>
                <a:t>동사섭</a:t>
              </a:r>
              <a:r>
                <a:rPr kumimoji="1" lang="ko-KR" altLang="en-US" sz="3600" b="1" kern="0" dirty="0" smtClean="0">
                  <a:latin typeface="+mn-ea"/>
                </a:rPr>
                <a:t> 철학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665312"/>
            <a:ext cx="3512330" cy="395536"/>
            <a:chOff x="1619672" y="1832197"/>
            <a:chExt cx="351233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1999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부정적인 마음을 없애는 방법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2" name="직사각형 21"/>
          <p:cNvSpPr/>
          <p:nvPr/>
        </p:nvSpPr>
        <p:spPr>
          <a:xfrm>
            <a:off x="2385441" y="3645024"/>
            <a:ext cx="6146999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비록 나쁘게 느껴지는 존재라 할지라도 그것을 나쁘다고 하기보다는 따뜻한 가슴과 사랑으로 안아주면서 해결해야 함</a:t>
            </a: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따뜻한 마음으로 안아줘야 할 대상으로 바라보면서 접근하면 부정적인 마음이 줄어들게 됨</a:t>
            </a:r>
            <a:endParaRPr lang="en-US" altLang="ko-KR" sz="1400" dirty="0" smtClean="0"/>
          </a:p>
        </p:txBody>
      </p:sp>
      <p:sp>
        <p:nvSpPr>
          <p:cNvPr id="23" name="모서리가 둥근 직사각형 22"/>
          <p:cNvSpPr/>
          <p:nvPr/>
        </p:nvSpPr>
        <p:spPr bwMode="auto">
          <a:xfrm>
            <a:off x="2124075" y="2708920"/>
            <a:ext cx="5184229" cy="504056"/>
          </a:xfrm>
          <a:prstGeom prst="roundRect">
            <a:avLst/>
          </a:prstGeom>
          <a:solidFill>
            <a:schemeClr val="accent3">
              <a:lumMod val="50000"/>
              <a:alpha val="50000"/>
            </a:schemeClr>
          </a:solidFill>
          <a:ln w="9525" cap="flat" cmpd="sng" algn="ctr">
            <a:solidFill>
              <a:srgbClr val="2D2D8A">
                <a:lumMod val="20000"/>
                <a:lumOff val="80000"/>
              </a:srgbClr>
            </a:solidFill>
            <a:prstDash val="sysDash"/>
            <a:round/>
            <a:headEnd type="none" w="med" len="med"/>
            <a:tailEnd type="oval" w="med" len="med"/>
          </a:ln>
          <a:effectLst/>
        </p:spPr>
        <p:txBody>
          <a:bodyPr wrap="square" lIns="36000" rIns="36000" rtlCol="0" anchor="ctr">
            <a:noAutofit/>
          </a:bodyPr>
          <a:lstStyle/>
          <a:p>
            <a:pPr marL="85725" lvl="0" algn="ctr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따뜻한 가슴으로 안아줘야 할 대상이다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로고에 담긴 </a:t>
              </a:r>
              <a:r>
                <a:rPr kumimoji="1" lang="ko-KR" altLang="en-US" sz="3600" b="1" kern="0" dirty="0" err="1" smtClean="0">
                  <a:latin typeface="+mn-ea"/>
                </a:rPr>
                <a:t>동사섭</a:t>
              </a:r>
              <a:r>
                <a:rPr kumimoji="1" lang="ko-KR" altLang="en-US" sz="3600" b="1" kern="0" dirty="0" smtClean="0">
                  <a:latin typeface="+mn-ea"/>
                </a:rPr>
                <a:t> 철학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340768"/>
            <a:ext cx="3512330" cy="395536"/>
            <a:chOff x="1619672" y="1832197"/>
            <a:chExt cx="351233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1999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세상을 바라보는 세가지 측면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6" name="직사각형 15"/>
          <p:cNvSpPr/>
          <p:nvPr/>
        </p:nvSpPr>
        <p:spPr>
          <a:xfrm>
            <a:off x="2457449" y="2420888"/>
            <a:ext cx="6146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원을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등분하여 만들어진 각 영역은 존재 차원과 긍정가치 차원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부정 가치 차원으로 나뉘어짐</a:t>
            </a:r>
          </a:p>
        </p:txBody>
      </p:sp>
      <p:grpSp>
        <p:nvGrpSpPr>
          <p:cNvPr id="38" name="그룹 37"/>
          <p:cNvGrpSpPr/>
          <p:nvPr/>
        </p:nvGrpSpPr>
        <p:grpSpPr>
          <a:xfrm>
            <a:off x="3995936" y="4221088"/>
            <a:ext cx="2016225" cy="1872207"/>
            <a:chOff x="6444207" y="4221088"/>
            <a:chExt cx="2016225" cy="1872207"/>
          </a:xfrm>
        </p:grpSpPr>
        <p:sp>
          <p:nvSpPr>
            <p:cNvPr id="33" name="타원 32"/>
            <p:cNvSpPr/>
            <p:nvPr/>
          </p:nvSpPr>
          <p:spPr>
            <a:xfrm>
              <a:off x="6444208" y="4221088"/>
              <a:ext cx="2016224" cy="187220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4" name="직선 연결선 33"/>
            <p:cNvCxnSpPr>
              <a:stCxn id="33" idx="2"/>
              <a:endCxn id="33" idx="6"/>
            </p:cNvCxnSpPr>
            <p:nvPr/>
          </p:nvCxnSpPr>
          <p:spPr>
            <a:xfrm>
              <a:off x="6444208" y="5157192"/>
              <a:ext cx="2016224" cy="0"/>
            </a:xfrm>
            <a:prstGeom prst="line">
              <a:avLst/>
            </a:prstGeom>
            <a:solidFill>
              <a:schemeClr val="bg1">
                <a:lumMod val="6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원형 35"/>
            <p:cNvSpPr/>
            <p:nvPr/>
          </p:nvSpPr>
          <p:spPr>
            <a:xfrm>
              <a:off x="6444208" y="4221088"/>
              <a:ext cx="2016000" cy="1872207"/>
            </a:xfrm>
            <a:prstGeom prst="pie">
              <a:avLst>
                <a:gd name="adj1" fmla="val 0"/>
                <a:gd name="adj2" fmla="val 10791884"/>
              </a:avLst>
            </a:prstGeom>
            <a:solidFill>
              <a:srgbClr val="FEF6EC"/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7" name="원형 36"/>
            <p:cNvSpPr/>
            <p:nvPr/>
          </p:nvSpPr>
          <p:spPr>
            <a:xfrm rot="10800000">
              <a:off x="6444207" y="4221088"/>
              <a:ext cx="2016225" cy="1872207"/>
            </a:xfrm>
            <a:prstGeom prst="pie">
              <a:avLst>
                <a:gd name="adj1" fmla="val 0"/>
                <a:gd name="adj2" fmla="val 5356653"/>
              </a:avLst>
            </a:prstGeom>
            <a:solidFill>
              <a:srgbClr val="FAEEE1"/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43" name="직사각형 42"/>
          <p:cNvSpPr/>
          <p:nvPr/>
        </p:nvSpPr>
        <p:spPr>
          <a:xfrm>
            <a:off x="4054608" y="4582226"/>
            <a:ext cx="792088" cy="574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2400" dirty="0" smtClean="0">
                <a:solidFill>
                  <a:srgbClr val="000000"/>
                </a:solidFill>
                <a:latin typeface="+mn-ea"/>
              </a:rPr>
              <a:t> +</a:t>
            </a:r>
          </a:p>
        </p:txBody>
      </p:sp>
      <p:sp>
        <p:nvSpPr>
          <p:cNvPr id="44" name="직사각형 43"/>
          <p:cNvSpPr/>
          <p:nvPr/>
        </p:nvSpPr>
        <p:spPr>
          <a:xfrm>
            <a:off x="4990712" y="4571132"/>
            <a:ext cx="792088" cy="574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2400" dirty="0" smtClean="0">
                <a:solidFill>
                  <a:srgbClr val="000000"/>
                </a:solidFill>
                <a:latin typeface="+mn-ea"/>
              </a:rPr>
              <a:t> –</a:t>
            </a:r>
          </a:p>
        </p:txBody>
      </p:sp>
      <p:sp>
        <p:nvSpPr>
          <p:cNvPr id="45" name="직사각형 44"/>
          <p:cNvSpPr/>
          <p:nvPr/>
        </p:nvSpPr>
        <p:spPr>
          <a:xfrm>
            <a:off x="4187576" y="5391240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rgbClr val="000000"/>
                </a:solidFill>
                <a:latin typeface="+mn-ea"/>
              </a:rPr>
              <a:t>존재 차원</a:t>
            </a:r>
            <a:endParaRPr lang="en-US" altLang="ko-KR" sz="1600" b="1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3923928" y="4334462"/>
            <a:ext cx="2160240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rgbClr val="000000"/>
                </a:solidFill>
                <a:latin typeface="+mn-ea"/>
              </a:rPr>
              <a:t>가치 차원</a:t>
            </a:r>
            <a:endParaRPr lang="en-US" altLang="ko-KR" sz="1600" b="1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그룹 33"/>
          <p:cNvGrpSpPr/>
          <p:nvPr/>
        </p:nvGrpSpPr>
        <p:grpSpPr>
          <a:xfrm>
            <a:off x="3995936" y="4221088"/>
            <a:ext cx="2016225" cy="1872207"/>
            <a:chOff x="6444207" y="4221088"/>
            <a:chExt cx="2016225" cy="1872207"/>
          </a:xfrm>
        </p:grpSpPr>
        <p:sp>
          <p:nvSpPr>
            <p:cNvPr id="35" name="타원 34"/>
            <p:cNvSpPr/>
            <p:nvPr/>
          </p:nvSpPr>
          <p:spPr>
            <a:xfrm>
              <a:off x="6444208" y="4221088"/>
              <a:ext cx="2016224" cy="187220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36" name="직선 연결선 35"/>
            <p:cNvCxnSpPr>
              <a:stCxn id="35" idx="2"/>
              <a:endCxn id="35" idx="6"/>
            </p:cNvCxnSpPr>
            <p:nvPr/>
          </p:nvCxnSpPr>
          <p:spPr>
            <a:xfrm>
              <a:off x="6444208" y="5157192"/>
              <a:ext cx="2016224" cy="0"/>
            </a:xfrm>
            <a:prstGeom prst="line">
              <a:avLst/>
            </a:prstGeom>
            <a:solidFill>
              <a:schemeClr val="bg1">
                <a:lumMod val="6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원형 36"/>
            <p:cNvSpPr/>
            <p:nvPr/>
          </p:nvSpPr>
          <p:spPr>
            <a:xfrm>
              <a:off x="6444208" y="4221088"/>
              <a:ext cx="2016000" cy="1872207"/>
            </a:xfrm>
            <a:prstGeom prst="pie">
              <a:avLst>
                <a:gd name="adj1" fmla="val 0"/>
                <a:gd name="adj2" fmla="val 10791884"/>
              </a:avLst>
            </a:prstGeom>
            <a:solidFill>
              <a:srgbClr val="FEF6EC"/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8" name="원형 37"/>
            <p:cNvSpPr/>
            <p:nvPr/>
          </p:nvSpPr>
          <p:spPr>
            <a:xfrm rot="10800000">
              <a:off x="6444207" y="4221088"/>
              <a:ext cx="2016225" cy="1872207"/>
            </a:xfrm>
            <a:prstGeom prst="pie">
              <a:avLst>
                <a:gd name="adj1" fmla="val 0"/>
                <a:gd name="adj2" fmla="val 5356653"/>
              </a:avLst>
            </a:prstGeom>
            <a:solidFill>
              <a:srgbClr val="FAEEE1"/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" name="그룹 17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로고에 담긴 </a:t>
              </a:r>
              <a:r>
                <a:rPr kumimoji="1" lang="ko-KR" altLang="en-US" sz="3600" b="1" kern="0" dirty="0" err="1" smtClean="0">
                  <a:latin typeface="+mn-ea"/>
                </a:rPr>
                <a:t>동사섭</a:t>
              </a:r>
              <a:r>
                <a:rPr kumimoji="1" lang="ko-KR" altLang="en-US" sz="3600" b="1" kern="0" dirty="0" smtClean="0">
                  <a:latin typeface="+mn-ea"/>
                </a:rPr>
                <a:t> 철학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340768"/>
            <a:ext cx="3050665" cy="395536"/>
            <a:chOff x="1619672" y="1832197"/>
            <a:chExt cx="305066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7382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존재 차원으로 세상 보기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457449" y="2204864"/>
            <a:ext cx="6146999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세상을 바라다 볼 때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아무런 사념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邪念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이나 주관성없이 세상을 보는 것</a:t>
            </a: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현실적으로는 주관이 전혀 끼어들지 않는 것이 불가능하게 되며 그럼으로써 가치적인 측면이 나타나게 됨</a:t>
            </a:r>
            <a:endParaRPr lang="en-US" altLang="ko-KR" sz="1400" dirty="0" smtClean="0"/>
          </a:p>
        </p:txBody>
      </p:sp>
      <p:sp>
        <p:nvSpPr>
          <p:cNvPr id="49" name="직사각형 48"/>
          <p:cNvSpPr/>
          <p:nvPr/>
        </p:nvSpPr>
        <p:spPr>
          <a:xfrm>
            <a:off x="4054608" y="4582226"/>
            <a:ext cx="7920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2400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 +</a:t>
            </a:r>
          </a:p>
        </p:txBody>
      </p:sp>
      <p:sp>
        <p:nvSpPr>
          <p:cNvPr id="50" name="직사각형 49"/>
          <p:cNvSpPr/>
          <p:nvPr/>
        </p:nvSpPr>
        <p:spPr>
          <a:xfrm>
            <a:off x="4990712" y="4571132"/>
            <a:ext cx="7920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2400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 –</a:t>
            </a:r>
          </a:p>
        </p:txBody>
      </p:sp>
      <p:sp>
        <p:nvSpPr>
          <p:cNvPr id="51" name="직사각형 50"/>
          <p:cNvSpPr/>
          <p:nvPr/>
        </p:nvSpPr>
        <p:spPr>
          <a:xfrm>
            <a:off x="4187576" y="5391240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존재 차원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52" name="직사각형 51"/>
          <p:cNvSpPr/>
          <p:nvPr/>
        </p:nvSpPr>
        <p:spPr>
          <a:xfrm>
            <a:off x="3923928" y="4334462"/>
            <a:ext cx="2160240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가치 차원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로고에 담긴 </a:t>
              </a:r>
              <a:r>
                <a:rPr kumimoji="1" lang="ko-KR" altLang="en-US" sz="3600" b="1" kern="0" dirty="0" err="1" smtClean="0">
                  <a:latin typeface="+mn-ea"/>
                </a:rPr>
                <a:t>동사섭</a:t>
              </a:r>
              <a:r>
                <a:rPr kumimoji="1" lang="ko-KR" altLang="en-US" sz="3600" b="1" kern="0" dirty="0" smtClean="0">
                  <a:latin typeface="+mn-ea"/>
                </a:rPr>
                <a:t> 철학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340768"/>
            <a:ext cx="3050665" cy="395536"/>
            <a:chOff x="1619672" y="1832197"/>
            <a:chExt cx="305066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7382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존재 차원으로 세상 보기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457449" y="2204864"/>
            <a:ext cx="6146999" cy="1585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세상을 바라볼 때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존재론적 관점에서 바라보도록 노력</a:t>
            </a:r>
            <a:r>
              <a:rPr lang="ko-KR" altLang="en-US" sz="1600" dirty="0" smtClean="0"/>
              <a:t>할 것 </a:t>
            </a:r>
            <a:endParaRPr lang="ko-KR" altLang="en-US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세상에 대한 상대적 평가 없이 순수하게 존재 자체만 느끼는 상태가 되면 존재차원만 남게 됨</a:t>
            </a:r>
            <a:endParaRPr lang="en-US" altLang="ko-KR" sz="14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모든 영성 공동체의 지향점</a:t>
            </a:r>
            <a:endParaRPr lang="en-US" altLang="ko-KR" sz="1400" dirty="0" smtClean="0"/>
          </a:p>
        </p:txBody>
      </p:sp>
      <p:sp>
        <p:nvSpPr>
          <p:cNvPr id="46" name="타원 45"/>
          <p:cNvSpPr/>
          <p:nvPr/>
        </p:nvSpPr>
        <p:spPr>
          <a:xfrm>
            <a:off x="2987824" y="4149081"/>
            <a:ext cx="2016224" cy="1872207"/>
          </a:xfrm>
          <a:prstGeom prst="ellipse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원형 44"/>
          <p:cNvSpPr/>
          <p:nvPr/>
        </p:nvSpPr>
        <p:spPr>
          <a:xfrm rot="10800000">
            <a:off x="2987823" y="4149081"/>
            <a:ext cx="2016225" cy="1872207"/>
          </a:xfrm>
          <a:prstGeom prst="pie">
            <a:avLst>
              <a:gd name="adj1" fmla="val 0"/>
              <a:gd name="adj2" fmla="val 5356653"/>
            </a:avLst>
          </a:prstGeom>
          <a:solidFill>
            <a:srgbClr val="FAEEE1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4" name="현 43"/>
          <p:cNvSpPr/>
          <p:nvPr/>
        </p:nvSpPr>
        <p:spPr>
          <a:xfrm>
            <a:off x="2988048" y="4149080"/>
            <a:ext cx="2016000" cy="1872207"/>
          </a:xfrm>
          <a:prstGeom prst="chord">
            <a:avLst>
              <a:gd name="adj1" fmla="val 19786850"/>
              <a:gd name="adj2" fmla="val 12595502"/>
            </a:avLst>
          </a:prstGeom>
          <a:solidFill>
            <a:srgbClr val="FEF6EC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3179464" y="5103208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존재 차원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2915816" y="4149080"/>
            <a:ext cx="2160240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가치 차원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pic>
        <p:nvPicPr>
          <p:cNvPr id="26" name="Picture 49" descr="대화살표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6200000">
            <a:off x="3671650" y="4130957"/>
            <a:ext cx="648077" cy="2124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타원 27"/>
          <p:cNvSpPr/>
          <p:nvPr/>
        </p:nvSpPr>
        <p:spPr>
          <a:xfrm>
            <a:off x="5940152" y="4077072"/>
            <a:ext cx="2016000" cy="1872207"/>
          </a:xfrm>
          <a:prstGeom prst="ellipse">
            <a:avLst/>
          </a:prstGeom>
          <a:solidFill>
            <a:srgbClr val="FEF6EC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6130776" y="5085184"/>
            <a:ext cx="1656184" cy="414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존재 차원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5040560" y="6021288"/>
            <a:ext cx="3923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>
                <a:latin typeface="+mn-ea"/>
              </a:rPr>
              <a:t>가장 높은 경지에 다다랐을 경우</a:t>
            </a:r>
            <a:endParaRPr lang="en-US" altLang="ko-KR" sz="1400" dirty="0" smtClean="0">
              <a:latin typeface="+mn-ea"/>
            </a:endParaRPr>
          </a:p>
          <a:p>
            <a:pPr algn="ctr" latinLnBrk="0"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400" dirty="0" smtClean="0">
                <a:latin typeface="+mn-ea"/>
              </a:rPr>
              <a:t>초월 의식 경험</a:t>
            </a:r>
            <a:endParaRPr lang="en-US" altLang="ko-KR" sz="14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타원 30"/>
          <p:cNvSpPr/>
          <p:nvPr/>
        </p:nvSpPr>
        <p:spPr>
          <a:xfrm>
            <a:off x="2987824" y="4106691"/>
            <a:ext cx="2016224" cy="1872207"/>
          </a:xfrm>
          <a:prstGeom prst="ellipse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현 29"/>
          <p:cNvSpPr/>
          <p:nvPr/>
        </p:nvSpPr>
        <p:spPr>
          <a:xfrm rot="10800000">
            <a:off x="2987575" y="4097711"/>
            <a:ext cx="2016225" cy="1872207"/>
          </a:xfrm>
          <a:prstGeom prst="chord">
            <a:avLst>
              <a:gd name="adj1" fmla="val 14551602"/>
              <a:gd name="adj2" fmla="val 7023563"/>
            </a:avLst>
          </a:prstGeom>
          <a:solidFill>
            <a:srgbClr val="FAEEE1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로고에 담긴 </a:t>
              </a:r>
              <a:r>
                <a:rPr kumimoji="1" lang="ko-KR" altLang="en-US" sz="3600" b="1" kern="0" dirty="0" err="1" smtClean="0">
                  <a:latin typeface="+mn-ea"/>
                </a:rPr>
                <a:t>동사섭</a:t>
              </a:r>
              <a:r>
                <a:rPr kumimoji="1" lang="ko-KR" altLang="en-US" sz="3600" b="1" kern="0" dirty="0" smtClean="0">
                  <a:latin typeface="+mn-ea"/>
                </a:rPr>
                <a:t> 철학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340768"/>
            <a:ext cx="3132418" cy="395536"/>
            <a:chOff x="1619672" y="1832197"/>
            <a:chExt cx="3132418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82000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가치 차원으로 세상 보기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457449" y="2204864"/>
            <a:ext cx="614699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우리는 불가피하게 존재차원으로만 보지는 못함 </a:t>
            </a:r>
            <a:endParaRPr lang="ko-KR" altLang="en-US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가치차원으로 바라본다면 긍정적인 가치로 바라볼 것</a:t>
            </a:r>
            <a:endParaRPr lang="en-US" altLang="ko-KR" sz="1400" dirty="0" smtClean="0"/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긍정적인 관점을 최대한 많이 가지는 것이 바람직함</a:t>
            </a:r>
            <a:endParaRPr lang="en-US" altLang="ko-KR" sz="1400" dirty="0" smtClean="0"/>
          </a:p>
        </p:txBody>
      </p:sp>
      <p:sp>
        <p:nvSpPr>
          <p:cNvPr id="38" name="직사각형 37"/>
          <p:cNvSpPr/>
          <p:nvPr/>
        </p:nvSpPr>
        <p:spPr>
          <a:xfrm>
            <a:off x="2907308" y="3645025"/>
            <a:ext cx="2160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가치 차원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grpSp>
        <p:nvGrpSpPr>
          <p:cNvPr id="43" name="그룹 14"/>
          <p:cNvGrpSpPr/>
          <p:nvPr/>
        </p:nvGrpSpPr>
        <p:grpSpPr>
          <a:xfrm>
            <a:off x="6020148" y="4106690"/>
            <a:ext cx="2016224" cy="1872207"/>
            <a:chOff x="1115616" y="4581128"/>
            <a:chExt cx="1440160" cy="1368152"/>
          </a:xfrm>
          <a:solidFill>
            <a:schemeClr val="bg1">
              <a:lumMod val="65000"/>
            </a:schemeClr>
          </a:solidFill>
        </p:grpSpPr>
        <p:sp>
          <p:nvSpPr>
            <p:cNvPr id="49" name="타원 48"/>
            <p:cNvSpPr/>
            <p:nvPr/>
          </p:nvSpPr>
          <p:spPr>
            <a:xfrm>
              <a:off x="1115616" y="4581128"/>
              <a:ext cx="1440160" cy="1368152"/>
            </a:xfrm>
            <a:prstGeom prst="ellipse">
              <a:avLst/>
            </a:prstGeom>
            <a:grpFill/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50" name="직선 연결선 49"/>
            <p:cNvCxnSpPr>
              <a:stCxn id="49" idx="2"/>
              <a:endCxn id="49" idx="6"/>
            </p:cNvCxnSpPr>
            <p:nvPr/>
          </p:nvCxnSpPr>
          <p:spPr>
            <a:xfrm>
              <a:off x="1115616" y="5265204"/>
              <a:ext cx="1440160" cy="0"/>
            </a:xfrm>
            <a:prstGeom prst="line">
              <a:avLst/>
            </a:prstGeom>
            <a:grpFill/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직선 연결선 50"/>
            <p:cNvCxnSpPr>
              <a:stCxn id="49" idx="0"/>
            </p:cNvCxnSpPr>
            <p:nvPr/>
          </p:nvCxnSpPr>
          <p:spPr>
            <a:xfrm>
              <a:off x="1835696" y="4581128"/>
              <a:ext cx="0" cy="689600"/>
            </a:xfrm>
            <a:prstGeom prst="line">
              <a:avLst/>
            </a:prstGeom>
            <a:grpFill/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현 51"/>
          <p:cNvSpPr/>
          <p:nvPr/>
        </p:nvSpPr>
        <p:spPr>
          <a:xfrm rot="10800000">
            <a:off x="6009872" y="4077072"/>
            <a:ext cx="2016225" cy="1872207"/>
          </a:xfrm>
          <a:prstGeom prst="chord">
            <a:avLst>
              <a:gd name="adj1" fmla="val 14190504"/>
              <a:gd name="adj2" fmla="val 9477544"/>
            </a:avLst>
          </a:prstGeom>
          <a:solidFill>
            <a:srgbClr val="FAEEE1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3" name="현 52"/>
          <p:cNvSpPr/>
          <p:nvPr/>
        </p:nvSpPr>
        <p:spPr>
          <a:xfrm>
            <a:off x="6010098" y="4106689"/>
            <a:ext cx="2016000" cy="1872207"/>
          </a:xfrm>
          <a:prstGeom prst="chord">
            <a:avLst>
              <a:gd name="adj1" fmla="val 20272342"/>
              <a:gd name="adj2" fmla="val 12154687"/>
            </a:avLst>
          </a:prstGeom>
          <a:solidFill>
            <a:srgbClr val="FEF6EC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4" name="직사각형 53"/>
          <p:cNvSpPr/>
          <p:nvPr/>
        </p:nvSpPr>
        <p:spPr>
          <a:xfrm>
            <a:off x="6211788" y="5060817"/>
            <a:ext cx="1656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존재 차원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55" name="직사각형 54"/>
          <p:cNvSpPr/>
          <p:nvPr/>
        </p:nvSpPr>
        <p:spPr>
          <a:xfrm>
            <a:off x="5939632" y="3645024"/>
            <a:ext cx="2160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가치 차원</a:t>
            </a: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6587704" y="4036126"/>
            <a:ext cx="7920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2400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+</a:t>
            </a:r>
          </a:p>
        </p:txBody>
      </p:sp>
      <p:sp>
        <p:nvSpPr>
          <p:cNvPr id="58" name="직사각형 57"/>
          <p:cNvSpPr/>
          <p:nvPr/>
        </p:nvSpPr>
        <p:spPr>
          <a:xfrm>
            <a:off x="5724128" y="6093296"/>
            <a:ext cx="2663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1400" dirty="0" smtClean="0"/>
              <a:t>세상에 대해 부정적인 평가를 하지 않고 긍정적으로 평가</a:t>
            </a:r>
            <a:endParaRPr lang="en-US" altLang="ko-KR" sz="1400" dirty="0" smtClean="0">
              <a:latin typeface="+mn-ea"/>
            </a:endParaRPr>
          </a:p>
        </p:txBody>
      </p:sp>
      <p:sp>
        <p:nvSpPr>
          <p:cNvPr id="36" name="현 35"/>
          <p:cNvSpPr/>
          <p:nvPr/>
        </p:nvSpPr>
        <p:spPr>
          <a:xfrm>
            <a:off x="2988048" y="4121255"/>
            <a:ext cx="2016000" cy="1872207"/>
          </a:xfrm>
          <a:prstGeom prst="chord">
            <a:avLst>
              <a:gd name="adj1" fmla="val 20272342"/>
              <a:gd name="adj2" fmla="val 12154687"/>
            </a:avLst>
          </a:prstGeom>
          <a:solidFill>
            <a:srgbClr val="FEF6EC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3179464" y="5060818"/>
            <a:ext cx="16561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chemeClr val="bg1">
                    <a:lumMod val="50000"/>
                  </a:schemeClr>
                </a:solidFill>
                <a:latin typeface="+mn-ea"/>
              </a:rPr>
              <a:t>존재 차원</a:t>
            </a:r>
            <a:endParaRPr lang="en-US" altLang="ko-KR" sz="1600" b="1" dirty="0" smtClean="0">
              <a:solidFill>
                <a:schemeClr val="bg1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3131840" y="4108431"/>
            <a:ext cx="7920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2400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+</a:t>
            </a:r>
          </a:p>
        </p:txBody>
      </p:sp>
      <p:sp>
        <p:nvSpPr>
          <p:cNvPr id="42" name="직사각형 41"/>
          <p:cNvSpPr/>
          <p:nvPr/>
        </p:nvSpPr>
        <p:spPr>
          <a:xfrm>
            <a:off x="4139952" y="4097337"/>
            <a:ext cx="7920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2400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–</a:t>
            </a:r>
          </a:p>
        </p:txBody>
      </p:sp>
      <p:pic>
        <p:nvPicPr>
          <p:cNvPr id="59" name="Picture 49" descr="대화살표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9384" y="4149080"/>
            <a:ext cx="76860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로고에 담긴 </a:t>
              </a:r>
              <a:r>
                <a:rPr kumimoji="1" lang="ko-KR" altLang="en-US" sz="3600" b="1" kern="0" dirty="0" err="1" smtClean="0">
                  <a:latin typeface="+mn-ea"/>
                </a:rPr>
                <a:t>동사섭</a:t>
              </a:r>
              <a:r>
                <a:rPr kumimoji="1" lang="ko-KR" altLang="en-US" sz="3600" b="1" kern="0" dirty="0" smtClean="0">
                  <a:latin typeface="+mn-ea"/>
                </a:rPr>
                <a:t> 철학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340768"/>
            <a:ext cx="2358168" cy="395536"/>
            <a:chOff x="1619672" y="1832197"/>
            <a:chExt cx="2358168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0457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우리가 해야 할 일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64" name="직사각형 63"/>
          <p:cNvSpPr/>
          <p:nvPr/>
        </p:nvSpPr>
        <p:spPr>
          <a:xfrm>
            <a:off x="3347864" y="5589240"/>
            <a:ext cx="36724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600" b="1" dirty="0" smtClean="0"/>
              <a:t>1. </a:t>
            </a:r>
            <a:r>
              <a:rPr lang="ko-KR" altLang="en-US" sz="1600" b="1" dirty="0" smtClean="0"/>
              <a:t>존재론적으로 관조하려고 노력한다</a:t>
            </a:r>
            <a:r>
              <a:rPr lang="en-US" altLang="ko-KR" sz="1600" b="1" dirty="0" smtClean="0"/>
              <a:t>.</a:t>
            </a:r>
          </a:p>
          <a:p>
            <a:pPr algn="ctr"/>
            <a:r>
              <a:rPr lang="en-US" altLang="ko-KR" sz="1600" b="1" dirty="0" smtClean="0"/>
              <a:t> (</a:t>
            </a:r>
            <a:r>
              <a:rPr lang="ko-KR" altLang="en-US" sz="1600" b="1" dirty="0" smtClean="0"/>
              <a:t>커질 수록 좋음</a:t>
            </a:r>
            <a:r>
              <a:rPr lang="en-US" altLang="ko-KR" sz="1600" b="1" dirty="0" smtClean="0"/>
              <a:t>)</a:t>
            </a:r>
            <a:endParaRPr lang="en-US" altLang="ko-KR" sz="1600" dirty="0" smtClean="0">
              <a:latin typeface="+mn-ea"/>
            </a:endParaRPr>
          </a:p>
        </p:txBody>
      </p:sp>
      <p:sp>
        <p:nvSpPr>
          <p:cNvPr id="76" name="직사각형 75"/>
          <p:cNvSpPr/>
          <p:nvPr/>
        </p:nvSpPr>
        <p:spPr>
          <a:xfrm>
            <a:off x="2051720" y="2708920"/>
            <a:ext cx="23759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 latinLnBrk="0"/>
            <a:r>
              <a:rPr lang="en-US" altLang="ko-KR" sz="1600" b="1" dirty="0" smtClean="0"/>
              <a:t>2. </a:t>
            </a:r>
            <a:r>
              <a:rPr lang="ko-KR" altLang="en-US" sz="1600" b="1" dirty="0" smtClean="0"/>
              <a:t>플러스</a:t>
            </a:r>
            <a:r>
              <a:rPr lang="en-US" altLang="ko-KR" sz="1600" b="1" dirty="0" smtClean="0"/>
              <a:t>(+) </a:t>
            </a:r>
            <a:r>
              <a:rPr lang="ko-KR" altLang="en-US" sz="1600" b="1" dirty="0" smtClean="0"/>
              <a:t>가치로 관조하려고 노력한다</a:t>
            </a:r>
            <a:r>
              <a:rPr lang="en-US" altLang="ko-KR" sz="1600" b="1" dirty="0" smtClean="0"/>
              <a:t>.</a:t>
            </a:r>
          </a:p>
          <a:p>
            <a:pPr indent="266700" latinLnBrk="0"/>
            <a:r>
              <a:rPr lang="en-US" altLang="ko-KR" sz="1600" b="1" dirty="0" smtClean="0">
                <a:latin typeface="+mn-ea"/>
              </a:rPr>
              <a:t>(</a:t>
            </a:r>
            <a:r>
              <a:rPr lang="ko-KR" altLang="en-US" sz="1600" b="1" dirty="0" smtClean="0">
                <a:latin typeface="+mn-ea"/>
              </a:rPr>
              <a:t>커질수록 좋음</a:t>
            </a:r>
            <a:r>
              <a:rPr lang="en-US" altLang="ko-KR" sz="1600" b="1" dirty="0" smtClean="0">
                <a:latin typeface="+mn-ea"/>
              </a:rPr>
              <a:t>)</a:t>
            </a:r>
            <a:endParaRPr lang="en-US" altLang="ko-KR" sz="1600" dirty="0" smtClean="0">
              <a:latin typeface="+mn-ea"/>
            </a:endParaRPr>
          </a:p>
        </p:txBody>
      </p:sp>
      <p:sp>
        <p:nvSpPr>
          <p:cNvPr id="95" name="직사각형 94"/>
          <p:cNvSpPr/>
          <p:nvPr/>
        </p:nvSpPr>
        <p:spPr>
          <a:xfrm>
            <a:off x="5868144" y="2708920"/>
            <a:ext cx="30963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/>
            <a:r>
              <a:rPr lang="en-US" altLang="ko-KR" sz="1600" b="1" dirty="0" smtClean="0"/>
              <a:t>3. </a:t>
            </a:r>
            <a:r>
              <a:rPr lang="ko-KR" altLang="en-US" sz="1600" b="1" dirty="0" smtClean="0"/>
              <a:t>마이너스</a:t>
            </a:r>
            <a:r>
              <a:rPr lang="en-US" altLang="ko-KR" sz="1600" b="1" dirty="0" smtClean="0"/>
              <a:t>(-) </a:t>
            </a:r>
            <a:r>
              <a:rPr lang="ko-KR" altLang="en-US" sz="1600" b="1" dirty="0" smtClean="0"/>
              <a:t>가치로 느껴지는 부분을 극소화시킨다</a:t>
            </a:r>
            <a:r>
              <a:rPr lang="en-US" altLang="ko-KR" sz="1600" b="1" dirty="0" smtClean="0"/>
              <a:t>.</a:t>
            </a:r>
          </a:p>
          <a:p>
            <a:pPr marL="266700" indent="-88900"/>
            <a:r>
              <a:rPr lang="en-US" altLang="ko-KR" sz="1600" b="1" dirty="0" smtClean="0">
                <a:latin typeface="+mn-ea"/>
              </a:rPr>
              <a:t>(</a:t>
            </a:r>
            <a:r>
              <a:rPr lang="ko-KR" altLang="en-US" sz="1600" b="1" dirty="0" smtClean="0">
                <a:latin typeface="+mn-ea"/>
              </a:rPr>
              <a:t>작아질수록 좋음</a:t>
            </a:r>
            <a:r>
              <a:rPr lang="en-US" altLang="ko-KR" sz="1600" b="1" dirty="0" smtClean="0">
                <a:latin typeface="+mn-ea"/>
              </a:rPr>
              <a:t>)</a:t>
            </a:r>
          </a:p>
        </p:txBody>
      </p:sp>
      <p:pic>
        <p:nvPicPr>
          <p:cNvPr id="15" name="그림 14" descr="동사섭로고_최종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32212" y="2996952"/>
            <a:ext cx="2543175" cy="2543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로고에 담긴 </a:t>
              </a:r>
              <a:r>
                <a:rPr kumimoji="1" lang="ko-KR" altLang="en-US" sz="3600" b="1" kern="0" dirty="0" err="1" smtClean="0">
                  <a:latin typeface="+mn-ea"/>
                </a:rPr>
                <a:t>동사섭</a:t>
              </a:r>
              <a:r>
                <a:rPr kumimoji="1" lang="ko-KR" altLang="en-US" sz="3600" b="1" kern="0" dirty="0" smtClean="0">
                  <a:latin typeface="+mn-ea"/>
                </a:rPr>
                <a:t> 철학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665312"/>
            <a:ext cx="3512330" cy="395536"/>
            <a:chOff x="1619672" y="1832197"/>
            <a:chExt cx="351233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1999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부정적인 마음을 없애는 방법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2" name="직사각형 21"/>
          <p:cNvSpPr/>
          <p:nvPr/>
        </p:nvSpPr>
        <p:spPr>
          <a:xfrm>
            <a:off x="2385441" y="3645024"/>
            <a:ext cx="6146999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세상을 보고 좋다 혹은 나쁘다 하는 것은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나의 주관에 의한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것</a:t>
            </a:r>
            <a:r>
              <a:rPr lang="ko-KR" altLang="en-US" sz="1600" dirty="0" smtClean="0"/>
              <a:t>임</a:t>
            </a:r>
            <a:r>
              <a:rPr lang="ko-KR" altLang="en-US" sz="1600" dirty="0" smtClean="0"/>
              <a:t>을 </a:t>
            </a:r>
            <a:r>
              <a:rPr lang="ko-KR" altLang="en-US" sz="1600" dirty="0" smtClean="0"/>
              <a:t>명심할 것</a:t>
            </a:r>
            <a:endParaRPr lang="ko-KR" altLang="en-US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나의 생각이 바뀌면 좋고 나쁨도 바뀔 수 있는 것임</a:t>
            </a:r>
            <a:endParaRPr lang="en-US" altLang="ko-KR" sz="1400" dirty="0" smtClean="0"/>
          </a:p>
        </p:txBody>
      </p:sp>
      <p:sp>
        <p:nvSpPr>
          <p:cNvPr id="23" name="모서리가 둥근 직사각형 22"/>
          <p:cNvSpPr/>
          <p:nvPr/>
        </p:nvSpPr>
        <p:spPr bwMode="auto">
          <a:xfrm>
            <a:off x="2124075" y="2708920"/>
            <a:ext cx="5184229" cy="504056"/>
          </a:xfrm>
          <a:prstGeom prst="roundRect">
            <a:avLst/>
          </a:prstGeom>
          <a:solidFill>
            <a:schemeClr val="accent3">
              <a:lumMod val="50000"/>
              <a:alpha val="50000"/>
            </a:schemeClr>
          </a:solidFill>
          <a:ln w="9525" cap="flat" cmpd="sng" algn="ctr">
            <a:solidFill>
              <a:srgbClr val="2D2D8A">
                <a:lumMod val="20000"/>
                <a:lumOff val="80000"/>
              </a:srgbClr>
            </a:solidFill>
            <a:prstDash val="sysDash"/>
            <a:round/>
            <a:headEnd type="none" w="med" len="med"/>
            <a:tailEnd type="oval" w="med" len="med"/>
          </a:ln>
          <a:effectLst/>
        </p:spPr>
        <p:txBody>
          <a:bodyPr wrap="square" lIns="36000" rIns="36000" rtlCol="0" anchor="ctr">
            <a:noAutofit/>
          </a:bodyPr>
          <a:lstStyle/>
          <a:p>
            <a:pPr marL="85725" lvl="0" algn="ctr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세상에 대한 가치 판단은 나의 주관에 의한 것이다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로고에 담긴 </a:t>
              </a:r>
              <a:r>
                <a:rPr kumimoji="1" lang="ko-KR" altLang="en-US" sz="3600" b="1" kern="0" dirty="0" err="1" smtClean="0">
                  <a:latin typeface="+mn-ea"/>
                </a:rPr>
                <a:t>동사섭</a:t>
              </a:r>
              <a:r>
                <a:rPr kumimoji="1" lang="ko-KR" altLang="en-US" sz="3600" b="1" kern="0" dirty="0" smtClean="0">
                  <a:latin typeface="+mn-ea"/>
                </a:rPr>
                <a:t> 철학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665312"/>
            <a:ext cx="3512330" cy="395536"/>
            <a:chOff x="1619672" y="1832197"/>
            <a:chExt cx="351233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1999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부정적인 마음을 없애는 방법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2" name="직사각형 21"/>
          <p:cNvSpPr/>
          <p:nvPr/>
        </p:nvSpPr>
        <p:spPr>
          <a:xfrm>
            <a:off x="2385441" y="3645024"/>
            <a:ext cx="6146999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무엇이 정말 좋은가 혹은 나쁜가 하는 것은 신 만이 아는 것이지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우리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사람은 잘 모르는 법</a:t>
            </a:r>
            <a:r>
              <a:rPr lang="ko-KR" altLang="en-US" sz="1600" dirty="0" smtClean="0"/>
              <a:t>이다</a:t>
            </a:r>
            <a:r>
              <a:rPr lang="en-US" altLang="ko-KR" sz="1600" dirty="0" smtClean="0"/>
              <a:t>.</a:t>
            </a:r>
            <a:endParaRPr lang="ko-KR" altLang="en-US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사람은 진정한 좋고 나쁨을 잘 알지 못하는 경우가 많으므로 섣부른 부정적인 판단을 하지 말아야 함</a:t>
            </a:r>
            <a:endParaRPr lang="en-US" altLang="ko-KR" sz="1400" dirty="0" smtClean="0"/>
          </a:p>
        </p:txBody>
      </p:sp>
      <p:sp>
        <p:nvSpPr>
          <p:cNvPr id="23" name="모서리가 둥근 직사각형 22"/>
          <p:cNvSpPr/>
          <p:nvPr/>
        </p:nvSpPr>
        <p:spPr bwMode="auto">
          <a:xfrm>
            <a:off x="2124075" y="2708920"/>
            <a:ext cx="5184229" cy="504056"/>
          </a:xfrm>
          <a:prstGeom prst="roundRect">
            <a:avLst/>
          </a:prstGeom>
          <a:solidFill>
            <a:schemeClr val="accent3">
              <a:lumMod val="50000"/>
              <a:alpha val="50000"/>
            </a:schemeClr>
          </a:solidFill>
          <a:ln w="9525" cap="flat" cmpd="sng" algn="ctr">
            <a:solidFill>
              <a:srgbClr val="2D2D8A">
                <a:lumMod val="20000"/>
                <a:lumOff val="80000"/>
              </a:srgbClr>
            </a:solidFill>
            <a:prstDash val="sysDash"/>
            <a:round/>
            <a:headEnd type="none" w="med" len="med"/>
            <a:tailEnd type="oval" w="med" len="med"/>
          </a:ln>
          <a:effectLst/>
        </p:spPr>
        <p:txBody>
          <a:bodyPr wrap="square" lIns="36000" rIns="36000" rtlCol="0" anchor="ctr">
            <a:noAutofit/>
          </a:bodyPr>
          <a:lstStyle/>
          <a:p>
            <a:pPr marL="85725" lvl="0" algn="ctr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우리가 옳고 그름을 정말 잘 알고 있는가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?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946737"/>
            <a:chOff x="-4613" y="-171400"/>
            <a:chExt cx="9148613" cy="946737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사섭</a:t>
              </a:r>
              <a:r>
                <a:rPr kumimoji="1" lang="ko-KR" altLang="en-US" sz="3600" b="1" kern="0" dirty="0" smtClean="0">
                  <a:latin typeface="+mn-ea"/>
                </a:rPr>
                <a:t> 로고에 담긴 </a:t>
              </a:r>
              <a:r>
                <a:rPr kumimoji="1" lang="ko-KR" altLang="en-US" sz="3600" b="1" kern="0" dirty="0" err="1" smtClean="0">
                  <a:latin typeface="+mn-ea"/>
                </a:rPr>
                <a:t>동사섭</a:t>
              </a:r>
              <a:r>
                <a:rPr kumimoji="1" lang="ko-KR" altLang="en-US" sz="3600" b="1" kern="0" dirty="0" smtClean="0">
                  <a:latin typeface="+mn-ea"/>
                </a:rPr>
                <a:t> 철학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동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665312"/>
            <a:ext cx="3512330" cy="395536"/>
            <a:chOff x="1619672" y="1832197"/>
            <a:chExt cx="351233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1999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부정적인 마음을 없애는 방법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2" name="직사각형 21"/>
          <p:cNvSpPr/>
          <p:nvPr/>
        </p:nvSpPr>
        <p:spPr>
          <a:xfrm>
            <a:off x="2385441" y="3645024"/>
            <a:ext cx="6146999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비록 나쁘게 느껴지는 존재라 할지라도 그럴만한 경험의 과정에 있는 것임</a:t>
            </a:r>
          </a:p>
          <a:p>
            <a:pPr marL="536575" lvl="1" indent="-182563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3"/>
              </a:buBlip>
            </a:pPr>
            <a:r>
              <a:rPr lang="ko-KR" altLang="en-US" sz="1400" dirty="0" smtClean="0"/>
              <a:t>누군가의 행동이 나쁘게 느껴지더라도 그 사람이 그런 행동을 하는 것은 그 행동이 그에게 필요한 과정이기 때문임을 이해할 것</a:t>
            </a:r>
            <a:endParaRPr lang="en-US" altLang="ko-KR" sz="1400" dirty="0" smtClean="0"/>
          </a:p>
        </p:txBody>
      </p:sp>
      <p:sp>
        <p:nvSpPr>
          <p:cNvPr id="23" name="모서리가 둥근 직사각형 22"/>
          <p:cNvSpPr/>
          <p:nvPr/>
        </p:nvSpPr>
        <p:spPr bwMode="auto">
          <a:xfrm>
            <a:off x="2124075" y="2708920"/>
            <a:ext cx="5184229" cy="504056"/>
          </a:xfrm>
          <a:prstGeom prst="roundRect">
            <a:avLst/>
          </a:prstGeom>
          <a:solidFill>
            <a:schemeClr val="accent3">
              <a:lumMod val="50000"/>
              <a:alpha val="50000"/>
            </a:schemeClr>
          </a:solidFill>
          <a:ln w="9525" cap="flat" cmpd="sng" algn="ctr">
            <a:solidFill>
              <a:srgbClr val="2D2D8A">
                <a:lumMod val="20000"/>
                <a:lumOff val="80000"/>
              </a:srgbClr>
            </a:solidFill>
            <a:prstDash val="sysDash"/>
            <a:round/>
            <a:headEnd type="none" w="med" len="med"/>
            <a:tailEnd type="oval" w="med" len="med"/>
          </a:ln>
          <a:effectLst/>
        </p:spPr>
        <p:txBody>
          <a:bodyPr wrap="square" lIns="36000" rIns="36000" rtlCol="0" anchor="ctr">
            <a:noAutofit/>
          </a:bodyPr>
          <a:lstStyle/>
          <a:p>
            <a:pPr marL="85725" lvl="0" algn="ctr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그럴만한 경험의 과정에 있는 것이리라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2020</TotalTime>
  <Words>402</Words>
  <Application>Microsoft Office PowerPoint</Application>
  <PresentationFormat>화면 슬라이드 쇼(4:3)</PresentationFormat>
  <Paragraphs>76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12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266</cp:revision>
  <dcterms:created xsi:type="dcterms:W3CDTF">2013-07-26T07:32:19Z</dcterms:created>
  <dcterms:modified xsi:type="dcterms:W3CDTF">2014-02-09T10:28:33Z</dcterms:modified>
</cp:coreProperties>
</file>