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wdp" ContentType="image/vnd.ms-photo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0"/>
  </p:notesMasterIdLst>
  <p:sldIdLst>
    <p:sldId id="274" r:id="rId3"/>
    <p:sldId id="276" r:id="rId4"/>
    <p:sldId id="277" r:id="rId5"/>
    <p:sldId id="278" r:id="rId6"/>
    <p:sldId id="279" r:id="rId7"/>
    <p:sldId id="280" r:id="rId8"/>
    <p:sldId id="281" r:id="rId9"/>
  </p:sldIdLst>
  <p:sldSz cx="9144000" cy="6858000" type="screen4x3"/>
  <p:notesSz cx="7099300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43" autoAdjust="0"/>
    <p:restoredTop sz="99366" autoAdjust="0"/>
  </p:normalViewPr>
  <p:slideViewPr>
    <p:cSldViewPr>
      <p:cViewPr varScale="1">
        <p:scale>
          <a:sx n="71" d="100"/>
          <a:sy n="71" d="100"/>
        </p:scale>
        <p:origin x="-744" y="-102"/>
      </p:cViewPr>
      <p:guideLst>
        <p:guide orient="horz" pos="1389"/>
        <p:guide orient="horz" pos="799"/>
        <p:guide orient="horz" pos="482"/>
        <p:guide orient="horz" pos="1797"/>
        <p:guide orient="horz" pos="4110"/>
        <p:guide pos="1020"/>
        <p:guide pos="812"/>
        <p:guide pos="1332"/>
        <p:guide pos="1548"/>
        <p:guide pos="5503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0784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428" y="4861482"/>
            <a:ext cx="5678445" cy="4604841"/>
          </a:xfrm>
          <a:prstGeom prst="rect">
            <a:avLst/>
          </a:prstGeom>
        </p:spPr>
        <p:txBody>
          <a:bodyPr vert="horz" lIns="94650" tIns="47325" rIns="94650" bIns="4732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0784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2014-02-10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목적 가치관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1979712" y="4423464"/>
            <a:ext cx="6719789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우리에게 가장 소중한 삶의 수준을 결정하는 것은 가치관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가치관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/>
              <a:t>프레임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신념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사고방식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은 사람의 삶의 방향성을 결정함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724128" y="3284984"/>
            <a:ext cx="2358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latin typeface="+mn-ea"/>
              </a:rPr>
              <a:t>세상에서 가장 소중한 것은 나와 사랑하는 사람들의 삶</a:t>
            </a:r>
            <a:endParaRPr lang="en-US" altLang="ko-KR" sz="1400" dirty="0" smtClean="0">
              <a:latin typeface="+mn-ea"/>
            </a:endParaRPr>
          </a:p>
        </p:txBody>
      </p:sp>
      <p:sp useBgFill="1">
        <p:nvSpPr>
          <p:cNvPr id="18" name="타원 17"/>
          <p:cNvSpPr/>
          <p:nvPr/>
        </p:nvSpPr>
        <p:spPr>
          <a:xfrm>
            <a:off x="3923928" y="2564904"/>
            <a:ext cx="1440160" cy="144016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24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삶</a:t>
            </a:r>
            <a:endParaRPr lang="ko-KR" altLang="en-US" sz="24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3" name="그룹 21"/>
          <p:cNvGrpSpPr/>
          <p:nvPr/>
        </p:nvGrpSpPr>
        <p:grpSpPr>
          <a:xfrm>
            <a:off x="-4613" y="-171400"/>
            <a:ext cx="9148613" cy="1525374"/>
            <a:chOff x="-4613" y="-171400"/>
            <a:chExt cx="9148613" cy="1525374"/>
          </a:xfrm>
        </p:grpSpPr>
        <p:grpSp>
          <p:nvGrpSpPr>
            <p:cNvPr id="4" name="그룹 17"/>
            <p:cNvGrpSpPr/>
            <p:nvPr/>
          </p:nvGrpSpPr>
          <p:grpSpPr>
            <a:xfrm>
              <a:off x="-4613" y="-171400"/>
              <a:ext cx="9148613" cy="1296144"/>
              <a:chOff x="-4613" y="-171400"/>
              <a:chExt cx="9148613" cy="1296144"/>
            </a:xfrm>
          </p:grpSpPr>
          <p:sp>
            <p:nvSpPr>
              <p:cNvPr id="21" name="제목 15"/>
              <p:cNvSpPr txBox="1">
                <a:spLocks/>
              </p:cNvSpPr>
              <p:nvPr/>
            </p:nvSpPr>
            <p:spPr>
              <a:xfrm>
                <a:off x="0" y="127265"/>
                <a:ext cx="9144000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1073150"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3600" b="1" kern="0" dirty="0" smtClean="0">
                    <a:latin typeface="+mn-ea"/>
                  </a:rPr>
                  <a:t>적 가치관</a:t>
                </a:r>
                <a:endParaRPr kumimoji="1" lang="ko-KR" altLang="en-US" sz="3600" b="1" kern="0" dirty="0">
                  <a:latin typeface="+mn-ea"/>
                </a:endParaRPr>
              </a:p>
            </p:txBody>
          </p:sp>
          <p:sp>
            <p:nvSpPr>
              <p:cNvPr id="24" name="이등변 삼각형 23"/>
              <p:cNvSpPr/>
              <p:nvPr/>
            </p:nvSpPr>
            <p:spPr>
              <a:xfrm>
                <a:off x="1331640" y="-171400"/>
                <a:ext cx="72008" cy="72008"/>
              </a:xfrm>
              <a:prstGeom prst="triangle">
                <a:avLst/>
              </a:prstGeom>
            </p:spPr>
            <p:txBody>
              <a:bodyPr wrap="square" rtlCol="0" anchor="ctr">
                <a:spAutoFit/>
              </a:bodyPr>
              <a:lstStyle/>
              <a:p>
                <a:pPr marL="263525" indent="-263525" algn="ctr" latinLnBrk="0">
                  <a:lnSpc>
                    <a:spcPct val="150000"/>
                  </a:lnSpc>
                  <a:buClr>
                    <a:srgbClr val="265DAA"/>
                  </a:buClr>
                  <a:buFont typeface="Arial" pitchFamily="34" charset="0"/>
                  <a:buChar char="•"/>
                </a:pPr>
                <a:endParaRPr lang="ko-KR" altLang="en-US" sz="1600" dirty="0" smtClean="0">
                  <a:solidFill>
                    <a:srgbClr val="000000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6" name="제목 15"/>
              <p:cNvSpPr txBox="1">
                <a:spLocks/>
              </p:cNvSpPr>
              <p:nvPr/>
            </p:nvSpPr>
            <p:spPr>
              <a:xfrm>
                <a:off x="1547664" y="764704"/>
                <a:ext cx="7452320" cy="36004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2800" b="1" kern="0" dirty="0" smtClean="0">
                    <a:solidFill>
                      <a:srgbClr val="008000"/>
                    </a:solidFill>
                    <a:latin typeface="+mn-ea"/>
                  </a:rPr>
                  <a:t>삶과 가치관</a:t>
                </a:r>
                <a:endParaRPr kumimoji="1" lang="ko-KR" altLang="en-US" sz="2800" b="1" kern="0" dirty="0">
                  <a:solidFill>
                    <a:srgbClr val="008000"/>
                  </a:solidFill>
                  <a:latin typeface="+mn-ea"/>
                </a:endParaRPr>
              </a:p>
            </p:txBody>
          </p:sp>
          <p:sp>
            <p:nvSpPr>
              <p:cNvPr id="27" name="제목 15"/>
              <p:cNvSpPr txBox="1">
                <a:spLocks/>
              </p:cNvSpPr>
              <p:nvPr/>
            </p:nvSpPr>
            <p:spPr>
              <a:xfrm>
                <a:off x="-4613" y="-27384"/>
                <a:ext cx="1187624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533400" lvl="0" indent="-5556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4800" b="1" kern="0" dirty="0" smtClean="0">
                    <a:solidFill>
                      <a:srgbClr val="FFFFFF"/>
                    </a:solidFill>
                    <a:latin typeface="+mn-ea"/>
                  </a:rPr>
                  <a:t>목</a:t>
                </a:r>
                <a:endParaRPr kumimoji="1" lang="ko-KR" altLang="en-US" sz="3600" b="1" kern="0" dirty="0">
                  <a:solidFill>
                    <a:srgbClr val="FFFFFF"/>
                  </a:solidFill>
                  <a:latin typeface="+mn-ea"/>
                </a:endParaRPr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1183011" y="646088"/>
              <a:ext cx="73449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ko-KR" sz="4000" b="1" kern="0" dirty="0">
                  <a:solidFill>
                    <a:srgbClr val="008000"/>
                  </a:solidFill>
                </a:rPr>
                <a:t>&gt; </a:t>
              </a:r>
              <a:endParaRPr lang="ko-KR" altLang="en-US" sz="40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22" name="그룹 15"/>
          <p:cNvGrpSpPr/>
          <p:nvPr/>
        </p:nvGrpSpPr>
        <p:grpSpPr>
          <a:xfrm>
            <a:off x="1619672" y="1832197"/>
            <a:ext cx="4934193" cy="395536"/>
            <a:chOff x="1619672" y="1832197"/>
            <a:chExt cx="4934193" cy="395536"/>
          </a:xfrm>
        </p:grpSpPr>
        <p:sp>
          <p:nvSpPr>
            <p:cNvPr id="23" name="직사각형 22"/>
            <p:cNvSpPr/>
            <p:nvPr/>
          </p:nvSpPr>
          <p:spPr>
            <a:xfrm>
              <a:off x="1932087" y="1835532"/>
              <a:ext cx="46217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이 세상에서 가장 소중한 것은 무엇입니까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5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9" name="모서리가 둥근 직사각형 18"/>
          <p:cNvSpPr/>
          <p:nvPr/>
        </p:nvSpPr>
        <p:spPr bwMode="auto">
          <a:xfrm>
            <a:off x="2124074" y="5661248"/>
            <a:ext cx="6336357" cy="864096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4625" indent="635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가치관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價値觀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):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인간이 삶이나 어떤 대상에 대해서 무엇이 좋고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옳고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바람직한 것인지를 판단하는 관점</a:t>
            </a:r>
            <a:endParaRPr lang="ko-KR" altLang="en-US" sz="1400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718499"/>
            <a:ext cx="6227664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목적 가치관은 인생의 목적에 대한 신념으로써 여러 가치관들 중에서 가장 중요한 가치관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목적 가치관이 분명할수록 우리 삶은 확고한 방향성을 가지게 됨 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3" name="그룹 15"/>
          <p:cNvGrpSpPr/>
          <p:nvPr/>
        </p:nvGrpSpPr>
        <p:grpSpPr>
          <a:xfrm>
            <a:off x="-4613" y="-171400"/>
            <a:ext cx="9148613" cy="1525374"/>
            <a:chOff x="-4613" y="-171400"/>
            <a:chExt cx="9148613" cy="1525374"/>
          </a:xfrm>
        </p:grpSpPr>
        <p:grpSp>
          <p:nvGrpSpPr>
            <p:cNvPr id="4" name="그룹 17"/>
            <p:cNvGrpSpPr/>
            <p:nvPr/>
          </p:nvGrpSpPr>
          <p:grpSpPr>
            <a:xfrm>
              <a:off x="-4613" y="-171400"/>
              <a:ext cx="9148613" cy="1296144"/>
              <a:chOff x="-4613" y="-171400"/>
              <a:chExt cx="9148613" cy="1296144"/>
            </a:xfrm>
          </p:grpSpPr>
          <p:sp>
            <p:nvSpPr>
              <p:cNvPr id="23" name="제목 15"/>
              <p:cNvSpPr txBox="1">
                <a:spLocks/>
              </p:cNvSpPr>
              <p:nvPr/>
            </p:nvSpPr>
            <p:spPr>
              <a:xfrm>
                <a:off x="0" y="127265"/>
                <a:ext cx="9144000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1073150"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3600" b="1" kern="0" dirty="0" smtClean="0">
                    <a:latin typeface="+mn-ea"/>
                  </a:rPr>
                  <a:t>적 가치관</a:t>
                </a:r>
                <a:endParaRPr kumimoji="1" lang="ko-KR" altLang="en-US" sz="3600" b="1" kern="0" dirty="0">
                  <a:latin typeface="+mn-ea"/>
                </a:endParaRPr>
              </a:p>
            </p:txBody>
          </p:sp>
          <p:sp>
            <p:nvSpPr>
              <p:cNvPr id="25" name="이등변 삼각형 24"/>
              <p:cNvSpPr/>
              <p:nvPr/>
            </p:nvSpPr>
            <p:spPr>
              <a:xfrm>
                <a:off x="1331640" y="-171400"/>
                <a:ext cx="72008" cy="72008"/>
              </a:xfrm>
              <a:prstGeom prst="triangle">
                <a:avLst/>
              </a:prstGeom>
            </p:spPr>
            <p:txBody>
              <a:bodyPr wrap="square" rtlCol="0" anchor="ctr">
                <a:spAutoFit/>
              </a:bodyPr>
              <a:lstStyle/>
              <a:p>
                <a:pPr marL="263525" indent="-263525" algn="ctr" latinLnBrk="0">
                  <a:lnSpc>
                    <a:spcPct val="150000"/>
                  </a:lnSpc>
                  <a:buClr>
                    <a:srgbClr val="265DAA"/>
                  </a:buClr>
                  <a:buFont typeface="Arial" pitchFamily="34" charset="0"/>
                  <a:buChar char="•"/>
                </a:pPr>
                <a:endParaRPr lang="ko-KR" altLang="en-US" sz="1600" dirty="0" smtClean="0">
                  <a:solidFill>
                    <a:srgbClr val="000000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8" name="제목 15"/>
              <p:cNvSpPr txBox="1">
                <a:spLocks/>
              </p:cNvSpPr>
              <p:nvPr/>
            </p:nvSpPr>
            <p:spPr>
              <a:xfrm>
                <a:off x="1547664" y="764704"/>
                <a:ext cx="7452320" cy="36004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2800" b="1" kern="0" dirty="0" smtClean="0">
                    <a:solidFill>
                      <a:srgbClr val="008000"/>
                    </a:solidFill>
                    <a:latin typeface="+mn-ea"/>
                  </a:rPr>
                  <a:t>목적 가치관이란</a:t>
                </a:r>
                <a:r>
                  <a:rPr kumimoji="1" lang="en-US" altLang="ko-KR" sz="2800" b="1" kern="0" dirty="0" smtClean="0">
                    <a:solidFill>
                      <a:srgbClr val="008000"/>
                    </a:solidFill>
                    <a:latin typeface="+mn-ea"/>
                  </a:rPr>
                  <a:t>?</a:t>
                </a:r>
                <a:endParaRPr kumimoji="1" lang="ko-KR" altLang="en-US" sz="2800" b="1" kern="0" dirty="0" smtClean="0">
                  <a:solidFill>
                    <a:srgbClr val="008000"/>
                  </a:solidFill>
                  <a:latin typeface="+mn-ea"/>
                </a:endParaRPr>
              </a:p>
            </p:txBody>
          </p:sp>
          <p:sp>
            <p:nvSpPr>
              <p:cNvPr id="29" name="제목 15"/>
              <p:cNvSpPr txBox="1">
                <a:spLocks/>
              </p:cNvSpPr>
              <p:nvPr/>
            </p:nvSpPr>
            <p:spPr>
              <a:xfrm>
                <a:off x="-4613" y="-27384"/>
                <a:ext cx="1187624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533400" lvl="0" indent="-5556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4800" b="1" kern="0" dirty="0" smtClean="0">
                    <a:solidFill>
                      <a:srgbClr val="FFFFFF"/>
                    </a:solidFill>
                    <a:latin typeface="+mn-ea"/>
                  </a:rPr>
                  <a:t>목</a:t>
                </a:r>
                <a:endParaRPr kumimoji="1" lang="ko-KR" altLang="en-US" sz="3600" b="1" kern="0" dirty="0">
                  <a:solidFill>
                    <a:srgbClr val="FFFFFF"/>
                  </a:solidFill>
                  <a:latin typeface="+mn-ea"/>
                </a:endParaRPr>
              </a:p>
            </p:txBody>
          </p:sp>
        </p:grpSp>
        <p:sp>
          <p:nvSpPr>
            <p:cNvPr id="22" name="직사각형 21"/>
            <p:cNvSpPr/>
            <p:nvPr/>
          </p:nvSpPr>
          <p:spPr>
            <a:xfrm>
              <a:off x="1183011" y="646088"/>
              <a:ext cx="73449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ko-KR" sz="4000" b="1" kern="0" dirty="0">
                  <a:solidFill>
                    <a:srgbClr val="008000"/>
                  </a:solidFill>
                </a:rPr>
                <a:t>&gt; </a:t>
              </a:r>
              <a:endParaRPr lang="ko-KR" altLang="en-US" sz="40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3050665" cy="395536"/>
            <a:chOff x="1619672" y="1832197"/>
            <a:chExt cx="3050665" cy="395536"/>
          </a:xfrm>
        </p:grpSpPr>
        <p:sp>
          <p:nvSpPr>
            <p:cNvPr id="18" name="직사각형 17"/>
            <p:cNvSpPr/>
            <p:nvPr/>
          </p:nvSpPr>
          <p:spPr>
            <a:xfrm>
              <a:off x="1932087" y="1835532"/>
              <a:ext cx="27382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가치관 중의 으뜸 가치관</a:t>
              </a:r>
            </a:p>
          </p:txBody>
        </p:sp>
        <p:pic>
          <p:nvPicPr>
            <p:cNvPr id="1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0" name="모서리가 둥근 직사각형 19"/>
          <p:cNvSpPr/>
          <p:nvPr/>
        </p:nvSpPr>
        <p:spPr>
          <a:xfrm>
            <a:off x="2123208" y="4581128"/>
            <a:ext cx="6120680" cy="1943496"/>
          </a:xfrm>
          <a:prstGeom prst="roundRect">
            <a:avLst/>
          </a:prstGeom>
          <a:solidFill>
            <a:schemeClr val="bg1"/>
          </a:solidFill>
          <a:ln w="762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tx1"/>
                </a:solidFill>
                <a:latin typeface="+mn-ea"/>
              </a:rPr>
              <a:t>목적과 수단을 혼동하지 않기</a:t>
            </a:r>
            <a:endParaRPr lang="en-US" altLang="ko-KR" sz="1600" b="1" dirty="0" smtClean="0">
              <a:solidFill>
                <a:schemeClr val="tx1"/>
              </a:solidFill>
              <a:latin typeface="+mn-ea"/>
            </a:endParaRP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돈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명예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권력 등은 궁극적인 인생의 목적을 이루기 위한 수단일 뿐 인생의 목적이 될 수 없음</a:t>
            </a: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  <a:sym typeface="Wingdings" pitchFamily="2" charset="2"/>
              </a:rPr>
              <a:t>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목적 가치관 정립에 있어서 수단과 목적이 혼동되어서는 안됨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/>
          <p:cNvSpPr/>
          <p:nvPr/>
        </p:nvSpPr>
        <p:spPr bwMode="auto">
          <a:xfrm>
            <a:off x="2114030" y="2420887"/>
            <a:ext cx="6274394" cy="4103737"/>
          </a:xfrm>
          <a:prstGeom prst="roundRect">
            <a:avLst>
              <a:gd name="adj" fmla="val 11060"/>
            </a:avLst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2550" latinLnBrk="0">
              <a:lnSpc>
                <a:spcPct val="120000"/>
              </a:lnSpc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오랜 기간 동안 많은 학자들의 인간 발달에 관한 연구들이 목적을 정의하고자 노력했고 이에 따라 대략적인 공감대가 형성되었다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latinLnBrk="0">
              <a:lnSpc>
                <a:spcPct val="120000"/>
              </a:lnSpc>
            </a:pP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목적은 자신에게 의미 있을 뿐 아니라 자신을 넘어선 세상을 위해 중대한 무엇인가를 성취하기 위한 안정적이고 일반화된 의도다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.</a:t>
            </a:r>
            <a:endParaRPr lang="ko-KR" altLang="en-US" sz="1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 정의는 다음과 같은 두 가지 핵심적인 사항을 밝혀준다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첫째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목적은 일상생활에서 그때그때 이루고자 하는 단기간의 목표에서 더 나아가 보다 장기적인 시각에서 추구되고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보다 안정적인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2550" latinLnBrk="0">
              <a:lnSpc>
                <a:spcPct val="120000"/>
              </a:lnSpc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둘째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목적은 한 사람이 개인적으로 의미를 찾는 데 일정 부분 역할을 수행하지만 개인적인 의미를 넘어서는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82550" latinLnBrk="0">
              <a:lnSpc>
                <a:spcPct val="120000"/>
              </a:lnSpc>
            </a:pP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82550" latinLnBrk="0">
              <a:lnSpc>
                <a:spcPct val="120000"/>
              </a:lnSpc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     -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윌리엄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데이먼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(William Damon,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스탠포드대학교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교육학 석좌교수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endParaRPr lang="ko-KR" altLang="en-US" sz="1200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grpSp>
        <p:nvGrpSpPr>
          <p:cNvPr id="13" name="그룹 15"/>
          <p:cNvGrpSpPr/>
          <p:nvPr/>
        </p:nvGrpSpPr>
        <p:grpSpPr>
          <a:xfrm>
            <a:off x="-4613" y="-171400"/>
            <a:ext cx="9148613" cy="1525374"/>
            <a:chOff x="-4613" y="-171400"/>
            <a:chExt cx="9148613" cy="1525374"/>
          </a:xfrm>
        </p:grpSpPr>
        <p:grpSp>
          <p:nvGrpSpPr>
            <p:cNvPr id="16" name="그룹 17"/>
            <p:cNvGrpSpPr/>
            <p:nvPr/>
          </p:nvGrpSpPr>
          <p:grpSpPr>
            <a:xfrm>
              <a:off x="-4613" y="-171400"/>
              <a:ext cx="9148613" cy="1296144"/>
              <a:chOff x="-4613" y="-171400"/>
              <a:chExt cx="9148613" cy="1296144"/>
            </a:xfrm>
          </p:grpSpPr>
          <p:sp>
            <p:nvSpPr>
              <p:cNvPr id="18" name="제목 15"/>
              <p:cNvSpPr txBox="1">
                <a:spLocks/>
              </p:cNvSpPr>
              <p:nvPr/>
            </p:nvSpPr>
            <p:spPr>
              <a:xfrm>
                <a:off x="0" y="127265"/>
                <a:ext cx="9144000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1073150"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3600" b="1" kern="0" dirty="0" smtClean="0">
                    <a:latin typeface="+mn-ea"/>
                  </a:rPr>
                  <a:t>적 가치관</a:t>
                </a:r>
                <a:endParaRPr kumimoji="1" lang="ko-KR" altLang="en-US" sz="3600" b="1" kern="0" dirty="0">
                  <a:latin typeface="+mn-ea"/>
                </a:endParaRPr>
              </a:p>
            </p:txBody>
          </p:sp>
          <p:sp>
            <p:nvSpPr>
              <p:cNvPr id="20" name="이등변 삼각형 19"/>
              <p:cNvSpPr/>
              <p:nvPr/>
            </p:nvSpPr>
            <p:spPr>
              <a:xfrm>
                <a:off x="1331640" y="-171400"/>
                <a:ext cx="72008" cy="72008"/>
              </a:xfrm>
              <a:prstGeom prst="triangle">
                <a:avLst/>
              </a:prstGeom>
            </p:spPr>
            <p:txBody>
              <a:bodyPr wrap="square" rtlCol="0" anchor="ctr">
                <a:spAutoFit/>
              </a:bodyPr>
              <a:lstStyle/>
              <a:p>
                <a:pPr marL="263525" indent="-263525" algn="ctr" latinLnBrk="0">
                  <a:lnSpc>
                    <a:spcPct val="150000"/>
                  </a:lnSpc>
                  <a:buClr>
                    <a:srgbClr val="265DAA"/>
                  </a:buClr>
                  <a:buFont typeface="Arial" pitchFamily="34" charset="0"/>
                  <a:buChar char="•"/>
                </a:pPr>
                <a:endParaRPr lang="ko-KR" altLang="en-US" sz="1600" dirty="0" smtClean="0">
                  <a:solidFill>
                    <a:srgbClr val="000000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1" name="제목 15"/>
              <p:cNvSpPr txBox="1">
                <a:spLocks/>
              </p:cNvSpPr>
              <p:nvPr/>
            </p:nvSpPr>
            <p:spPr>
              <a:xfrm>
                <a:off x="1547664" y="764704"/>
                <a:ext cx="7452320" cy="36004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2800" b="1" kern="0" dirty="0" smtClean="0">
                    <a:solidFill>
                      <a:srgbClr val="008000"/>
                    </a:solidFill>
                    <a:latin typeface="+mn-ea"/>
                  </a:rPr>
                  <a:t>목적 가치관이란</a:t>
                </a:r>
                <a:r>
                  <a:rPr kumimoji="1" lang="en-US" altLang="ko-KR" sz="2800" b="1" kern="0" dirty="0" smtClean="0">
                    <a:solidFill>
                      <a:srgbClr val="008000"/>
                    </a:solidFill>
                    <a:latin typeface="+mn-ea"/>
                  </a:rPr>
                  <a:t>?</a:t>
                </a:r>
                <a:endParaRPr kumimoji="1" lang="ko-KR" altLang="en-US" sz="2800" b="1" kern="0" dirty="0" smtClean="0">
                  <a:solidFill>
                    <a:srgbClr val="008000"/>
                  </a:solidFill>
                  <a:latin typeface="+mn-ea"/>
                </a:endParaRPr>
              </a:p>
            </p:txBody>
          </p:sp>
          <p:sp>
            <p:nvSpPr>
              <p:cNvPr id="24" name="제목 15"/>
              <p:cNvSpPr txBox="1">
                <a:spLocks/>
              </p:cNvSpPr>
              <p:nvPr/>
            </p:nvSpPr>
            <p:spPr>
              <a:xfrm>
                <a:off x="-4613" y="-27384"/>
                <a:ext cx="1187624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533400" lvl="0" indent="-5556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4800" b="1" kern="0" dirty="0" smtClean="0">
                    <a:solidFill>
                      <a:srgbClr val="FFFFFF"/>
                    </a:solidFill>
                    <a:latin typeface="+mn-ea"/>
                  </a:rPr>
                  <a:t>목</a:t>
                </a:r>
                <a:endParaRPr kumimoji="1" lang="ko-KR" altLang="en-US" sz="3600" b="1" kern="0" dirty="0">
                  <a:solidFill>
                    <a:srgbClr val="FFFFFF"/>
                  </a:solidFill>
                  <a:latin typeface="+mn-ea"/>
                </a:endParaRPr>
              </a:p>
            </p:txBody>
          </p:sp>
        </p:grpSp>
        <p:sp>
          <p:nvSpPr>
            <p:cNvPr id="17" name="직사각형 16"/>
            <p:cNvSpPr/>
            <p:nvPr/>
          </p:nvSpPr>
          <p:spPr>
            <a:xfrm>
              <a:off x="1183011" y="646088"/>
              <a:ext cx="73449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ko-KR" sz="4000" b="1" kern="0" dirty="0">
                  <a:solidFill>
                    <a:srgbClr val="008000"/>
                  </a:solidFill>
                </a:rPr>
                <a:t>&gt; </a:t>
              </a:r>
              <a:endParaRPr lang="ko-KR" altLang="en-US" sz="40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27" name="직사각형 26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3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1" name="모서리가 둥근 직사각형 30"/>
          <p:cNvSpPr/>
          <p:nvPr/>
        </p:nvSpPr>
        <p:spPr bwMode="auto">
          <a:xfrm>
            <a:off x="2555777" y="2636952"/>
            <a:ext cx="3600399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목적에 대한 학자들의 견해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3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855838"/>
            <a:ext cx="671978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사유의 중요성에 대해 인식하고 사유하는 삶을 사는 것이 중요함</a:t>
            </a:r>
          </a:p>
          <a:p>
            <a:pPr marL="263525" lvl="0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/>
          </a:p>
          <a:p>
            <a:pPr marL="720725" lvl="1" indent="-263525" latinLnBrk="0"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목적 가치관을 찾아가는 과정도 사유를 통해 이루어져야 함</a:t>
            </a:r>
            <a:endParaRPr lang="ko-KR" altLang="en-US" sz="1600" dirty="0"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411587" y="6271428"/>
            <a:ext cx="58323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lvl="0" indent="-88900" latinLnBrk="0">
              <a:buClr>
                <a:prstClr val="black">
                  <a:lumMod val="65000"/>
                  <a:lumOff val="35000"/>
                </a:prstClr>
              </a:buClr>
            </a:pPr>
            <a:r>
              <a:rPr lang="en-US" altLang="ko-KR" sz="1050" smtClean="0">
                <a:latin typeface="+mn-ea"/>
              </a:rPr>
              <a:t>* </a:t>
            </a:r>
            <a:r>
              <a:rPr lang="ko-KR" altLang="en-US" sz="1050" smtClean="0">
                <a:latin typeface="+mn-ea"/>
              </a:rPr>
              <a:t>사유</a:t>
            </a:r>
            <a:r>
              <a:rPr lang="en-US" altLang="ko-KR" sz="1050" smtClean="0">
                <a:latin typeface="+mn-ea"/>
              </a:rPr>
              <a:t>(</a:t>
            </a:r>
            <a:r>
              <a:rPr lang="ko-KR" altLang="en-US" sz="1050" smtClean="0">
                <a:latin typeface="+mn-ea"/>
              </a:rPr>
              <a:t>思惟</a:t>
            </a:r>
            <a:r>
              <a:rPr lang="en-US" altLang="ko-KR" sz="1050" smtClean="0">
                <a:latin typeface="+mn-ea"/>
              </a:rPr>
              <a:t>) :</a:t>
            </a:r>
            <a:r>
              <a:rPr lang="ko-KR" altLang="en-US" sz="1050" smtClean="0">
                <a:latin typeface="+mn-ea"/>
              </a:rPr>
              <a:t> 생각하기</a:t>
            </a:r>
            <a:r>
              <a:rPr lang="en-US" altLang="ko-KR" sz="1050" smtClean="0">
                <a:latin typeface="+mn-ea"/>
              </a:rPr>
              <a:t>, </a:t>
            </a:r>
            <a:r>
              <a:rPr lang="ko-KR" altLang="en-US" sz="1050" smtClean="0">
                <a:latin typeface="+mn-ea"/>
              </a:rPr>
              <a:t>사색하기</a:t>
            </a:r>
            <a:endParaRPr lang="ko-KR" altLang="en-US" sz="1050" dirty="0" smtClean="0">
              <a:latin typeface="+mn-ea"/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-4613" y="-171400"/>
            <a:ext cx="9148613" cy="1525374"/>
            <a:chOff x="-4613" y="-171400"/>
            <a:chExt cx="9148613" cy="1525374"/>
          </a:xfrm>
        </p:grpSpPr>
        <p:grpSp>
          <p:nvGrpSpPr>
            <p:cNvPr id="18" name="그룹 17"/>
            <p:cNvGrpSpPr/>
            <p:nvPr/>
          </p:nvGrpSpPr>
          <p:grpSpPr>
            <a:xfrm>
              <a:off x="-4613" y="-171400"/>
              <a:ext cx="9148613" cy="1296144"/>
              <a:chOff x="-4613" y="-171400"/>
              <a:chExt cx="9148613" cy="1296144"/>
            </a:xfrm>
          </p:grpSpPr>
          <p:sp>
            <p:nvSpPr>
              <p:cNvPr id="20" name="제목 15"/>
              <p:cNvSpPr txBox="1">
                <a:spLocks/>
              </p:cNvSpPr>
              <p:nvPr/>
            </p:nvSpPr>
            <p:spPr>
              <a:xfrm>
                <a:off x="0" y="127265"/>
                <a:ext cx="9144000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1073150"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3600" b="1" kern="0" dirty="0" smtClean="0">
                    <a:latin typeface="+mn-ea"/>
                  </a:rPr>
                  <a:t>적 가치관</a:t>
                </a:r>
                <a:endParaRPr kumimoji="1" lang="ko-KR" altLang="en-US" sz="3600" b="1" kern="0" dirty="0">
                  <a:latin typeface="+mn-ea"/>
                </a:endParaRPr>
              </a:p>
            </p:txBody>
          </p:sp>
          <p:sp>
            <p:nvSpPr>
              <p:cNvPr id="21" name="이등변 삼각형 20"/>
              <p:cNvSpPr/>
              <p:nvPr/>
            </p:nvSpPr>
            <p:spPr>
              <a:xfrm>
                <a:off x="1331640" y="-171400"/>
                <a:ext cx="72008" cy="72008"/>
              </a:xfrm>
              <a:prstGeom prst="triangle">
                <a:avLst/>
              </a:prstGeom>
            </p:spPr>
            <p:txBody>
              <a:bodyPr wrap="square" rtlCol="0" anchor="ctr">
                <a:spAutoFit/>
              </a:bodyPr>
              <a:lstStyle/>
              <a:p>
                <a:pPr marL="263525" indent="-263525" algn="ctr" latinLnBrk="0">
                  <a:lnSpc>
                    <a:spcPct val="150000"/>
                  </a:lnSpc>
                  <a:buClr>
                    <a:srgbClr val="265DAA"/>
                  </a:buClr>
                  <a:buFont typeface="Arial" pitchFamily="34" charset="0"/>
                  <a:buChar char="•"/>
                </a:pPr>
                <a:endParaRPr lang="ko-KR" altLang="en-US" sz="1600" dirty="0" smtClean="0">
                  <a:solidFill>
                    <a:srgbClr val="000000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4" name="제목 15"/>
              <p:cNvSpPr txBox="1">
                <a:spLocks/>
              </p:cNvSpPr>
              <p:nvPr/>
            </p:nvSpPr>
            <p:spPr>
              <a:xfrm>
                <a:off x="1547664" y="764704"/>
                <a:ext cx="7452320" cy="36004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2800" b="1" kern="0" dirty="0" smtClean="0">
                    <a:solidFill>
                      <a:srgbClr val="008000"/>
                    </a:solidFill>
                    <a:latin typeface="+mn-ea"/>
                  </a:rPr>
                  <a:t>사유를 통한 목적 가치관의 정립</a:t>
                </a:r>
              </a:p>
            </p:txBody>
          </p:sp>
          <p:sp>
            <p:nvSpPr>
              <p:cNvPr id="26" name="제목 15"/>
              <p:cNvSpPr txBox="1">
                <a:spLocks/>
              </p:cNvSpPr>
              <p:nvPr/>
            </p:nvSpPr>
            <p:spPr>
              <a:xfrm>
                <a:off x="-4613" y="-27384"/>
                <a:ext cx="1187624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533400" lvl="0" indent="-5556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4800" b="1" kern="0" dirty="0" smtClean="0">
                    <a:solidFill>
                      <a:srgbClr val="FFFFFF"/>
                    </a:solidFill>
                    <a:latin typeface="+mn-ea"/>
                  </a:rPr>
                  <a:t>목</a:t>
                </a:r>
                <a:endParaRPr kumimoji="1" lang="ko-KR" altLang="en-US" sz="3600" b="1" kern="0" dirty="0">
                  <a:solidFill>
                    <a:srgbClr val="FFFFFF"/>
                  </a:solidFill>
                  <a:latin typeface="+mn-ea"/>
                </a:endParaRPr>
              </a:p>
            </p:txBody>
          </p:sp>
        </p:grpSp>
        <p:sp>
          <p:nvSpPr>
            <p:cNvPr id="19" name="직사각형 18"/>
            <p:cNvSpPr/>
            <p:nvPr/>
          </p:nvSpPr>
          <p:spPr>
            <a:xfrm>
              <a:off x="1183011" y="646088"/>
              <a:ext cx="73449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ko-KR" sz="4000" b="1" kern="0" dirty="0">
                  <a:solidFill>
                    <a:srgbClr val="008000"/>
                  </a:solidFill>
                </a:rPr>
                <a:t>&gt; </a:t>
              </a:r>
              <a:endParaRPr lang="ko-KR" altLang="en-US" sz="40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1619672" y="1832197"/>
            <a:ext cx="2529689" cy="395536"/>
            <a:chOff x="1619672" y="1832197"/>
            <a:chExt cx="2529689" cy="395536"/>
          </a:xfrm>
        </p:grpSpPr>
        <p:sp>
          <p:nvSpPr>
            <p:cNvPr id="31" name="직사각형 30"/>
            <p:cNvSpPr/>
            <p:nvPr/>
          </p:nvSpPr>
          <p:spPr>
            <a:xfrm>
              <a:off x="1932087" y="1835532"/>
              <a:ext cx="22172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사유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思惟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)*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하는 삶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9" descr="대화살표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-43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 rot="5400000">
            <a:off x="4211711" y="1629050"/>
            <a:ext cx="1296147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모서리가 둥근 직사각형 2"/>
          <p:cNvSpPr/>
          <p:nvPr/>
        </p:nvSpPr>
        <p:spPr>
          <a:xfrm>
            <a:off x="1942330" y="2636912"/>
            <a:ext cx="5841825" cy="1461250"/>
          </a:xfrm>
          <a:prstGeom prst="round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5868491" y="3284984"/>
            <a:ext cx="1727845" cy="646986"/>
          </a:xfrm>
          <a:prstGeom prst="roundRect">
            <a:avLst/>
          </a:prstGeom>
          <a:gradFill>
            <a:gsLst>
              <a:gs pos="0">
                <a:schemeClr val="accent6"/>
              </a:gs>
              <a:gs pos="100000">
                <a:srgbClr val="F68222"/>
              </a:gs>
            </a:gsLst>
            <a:lin ang="5400000" scaled="0"/>
          </a:gradFill>
          <a:effectLst/>
        </p:spPr>
        <p:txBody>
          <a:bodyPr wrap="square" rtlCol="0" anchor="ctr">
            <a:noAutofit/>
          </a:bodyPr>
          <a:lstStyle/>
          <a:p>
            <a:pPr algn="ctr" eaLnBrk="0" latinLnBrk="0"/>
            <a:r>
              <a:rPr lang="ko-KR" altLang="en-US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나보다는</a:t>
            </a:r>
            <a:r>
              <a:rPr lang="en-US" altLang="ko-KR" sz="12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1600" b="1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 eaLnBrk="0" latinLnBrk="0"/>
            <a:r>
              <a:rPr lang="ko-KR" altLang="en-US" sz="16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우리</a:t>
            </a:r>
          </a:p>
        </p:txBody>
      </p:sp>
      <p:sp>
        <p:nvSpPr>
          <p:cNvPr id="41" name="모서리가 둥근 직사각형 40"/>
          <p:cNvSpPr/>
          <p:nvPr/>
        </p:nvSpPr>
        <p:spPr>
          <a:xfrm>
            <a:off x="3996283" y="3284984"/>
            <a:ext cx="1727845" cy="646986"/>
          </a:xfrm>
          <a:prstGeom prst="roundRect">
            <a:avLst/>
          </a:prstGeom>
          <a:gradFill>
            <a:gsLst>
              <a:gs pos="0">
                <a:schemeClr val="accent6"/>
              </a:gs>
              <a:gs pos="100000">
                <a:srgbClr val="F68222"/>
              </a:gs>
            </a:gsLst>
            <a:lin ang="5400000" scaled="0"/>
          </a:gradFill>
          <a:effectLst/>
        </p:spPr>
        <p:txBody>
          <a:bodyPr wrap="square" rtlCol="0" anchor="ctr">
            <a:noAutofit/>
          </a:bodyPr>
          <a:lstStyle/>
          <a:p>
            <a:pPr algn="ctr" eaLnBrk="0" latinLnBrk="0"/>
            <a:r>
              <a:rPr lang="ko-KR" altLang="en-US" sz="16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좋은 느낌</a:t>
            </a:r>
            <a:endParaRPr lang="en-US" altLang="ko-KR" sz="1600" b="1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 eaLnBrk="0" latinLnBrk="0"/>
            <a:r>
              <a:rPr lang="en-US" altLang="ko-KR" sz="16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(Good Feeling)</a:t>
            </a:r>
            <a:endParaRPr lang="ko-KR" altLang="en-US" sz="1600" b="1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2124075" y="3284984"/>
            <a:ext cx="1727845" cy="648074"/>
          </a:xfrm>
          <a:prstGeom prst="roundRect">
            <a:avLst/>
          </a:prstGeom>
          <a:gradFill>
            <a:gsLst>
              <a:gs pos="0">
                <a:schemeClr val="accent6"/>
              </a:gs>
              <a:gs pos="100000">
                <a:srgbClr val="F68222"/>
              </a:gs>
            </a:gsLst>
            <a:lin ang="5400000" scaled="0"/>
          </a:gradFill>
          <a:effectLst/>
        </p:spPr>
        <p:txBody>
          <a:bodyPr wrap="square" rtlCol="0" anchor="ctr">
            <a:noAutofit/>
          </a:bodyPr>
          <a:lstStyle/>
          <a:p>
            <a:pPr lvl="0" algn="ctr" eaLnBrk="0" latinLnBrk="0"/>
            <a:r>
              <a:rPr lang="ko-KR" altLang="en-US" sz="16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행복</a:t>
            </a:r>
            <a:endParaRPr lang="ko-KR" altLang="en-US" sz="16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595549" y="2060848"/>
            <a:ext cx="71365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1600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질문</a:t>
            </a:r>
            <a:r>
              <a:rPr lang="en-US" altLang="ko-KR" sz="1600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endParaRPr lang="ko-KR" altLang="en-US" sz="1600" dirty="0">
              <a:solidFill>
                <a:srgbClr val="008000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4506415" y="2060848"/>
            <a:ext cx="71365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1600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질문</a:t>
            </a:r>
            <a:r>
              <a:rPr lang="en-US" altLang="ko-KR" sz="1600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endParaRPr lang="ko-KR" altLang="en-US" sz="1600" dirty="0">
              <a:solidFill>
                <a:srgbClr val="008000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6378623" y="2060848"/>
            <a:ext cx="71365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1600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질문</a:t>
            </a:r>
            <a:r>
              <a:rPr lang="en-US" altLang="ko-KR" sz="1600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1600" dirty="0">
              <a:solidFill>
                <a:srgbClr val="008000"/>
              </a:solidFill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3866227" y="5229200"/>
            <a:ext cx="19704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latinLnBrk="0"/>
            <a:r>
              <a:rPr lang="ko-KR" altLang="en-US" sz="1600" dirty="0" err="1" smtClean="0">
                <a:latin typeface="맑은 고딕" pitchFamily="50" charset="-127"/>
                <a:ea typeface="맑은 고딕" pitchFamily="50" charset="-127"/>
              </a:rPr>
              <a:t>행복론의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 기초 신념</a:t>
            </a:r>
            <a:endParaRPr lang="ko-KR" altLang="en-US" sz="16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3775677" y="5590917"/>
            <a:ext cx="2151509" cy="430371"/>
          </a:xfrm>
          <a:prstGeom prst="roundRect">
            <a:avLst/>
          </a:prstGeom>
          <a:gradFill>
            <a:gsLst>
              <a:gs pos="0">
                <a:schemeClr val="accent6"/>
              </a:gs>
              <a:gs pos="100000">
                <a:srgbClr val="F68222"/>
              </a:gs>
            </a:gsLst>
            <a:lin ang="5400000" scaled="0"/>
          </a:gradFill>
          <a:effectLst/>
        </p:spPr>
        <p:txBody>
          <a:bodyPr wrap="square" rtlCol="0" anchor="ctr">
            <a:noAutofit/>
          </a:bodyPr>
          <a:lstStyle/>
          <a:p>
            <a:pPr lvl="0" algn="ctr" eaLnBrk="0" latinLnBrk="0"/>
            <a:r>
              <a:rPr lang="ko-KR" altLang="en-US" b="1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우리 모두의 행복</a:t>
            </a:r>
          </a:p>
        </p:txBody>
      </p:sp>
      <p:grpSp>
        <p:nvGrpSpPr>
          <p:cNvPr id="24" name="그룹 23"/>
          <p:cNvGrpSpPr/>
          <p:nvPr/>
        </p:nvGrpSpPr>
        <p:grpSpPr>
          <a:xfrm>
            <a:off x="-4613" y="-171400"/>
            <a:ext cx="9148613" cy="1525374"/>
            <a:chOff x="-4613" y="-171400"/>
            <a:chExt cx="9148613" cy="1525374"/>
          </a:xfrm>
        </p:grpSpPr>
        <p:grpSp>
          <p:nvGrpSpPr>
            <p:cNvPr id="26" name="그룹 17"/>
            <p:cNvGrpSpPr/>
            <p:nvPr/>
          </p:nvGrpSpPr>
          <p:grpSpPr>
            <a:xfrm>
              <a:off x="-4613" y="-171400"/>
              <a:ext cx="9148613" cy="1296144"/>
              <a:chOff x="-4613" y="-171400"/>
              <a:chExt cx="9148613" cy="1296144"/>
            </a:xfrm>
          </p:grpSpPr>
          <p:sp>
            <p:nvSpPr>
              <p:cNvPr id="30" name="제목 15"/>
              <p:cNvSpPr txBox="1">
                <a:spLocks/>
              </p:cNvSpPr>
              <p:nvPr/>
            </p:nvSpPr>
            <p:spPr>
              <a:xfrm>
                <a:off x="0" y="127265"/>
                <a:ext cx="9144000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1073150"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3600" b="1" kern="0" dirty="0" smtClean="0">
                    <a:latin typeface="+mn-ea"/>
                  </a:rPr>
                  <a:t>적 가치관</a:t>
                </a:r>
                <a:endParaRPr kumimoji="1" lang="ko-KR" altLang="en-US" sz="3600" b="1" kern="0" dirty="0">
                  <a:latin typeface="+mn-ea"/>
                </a:endParaRPr>
              </a:p>
            </p:txBody>
          </p:sp>
          <p:sp>
            <p:nvSpPr>
              <p:cNvPr id="31" name="이등변 삼각형 30"/>
              <p:cNvSpPr/>
              <p:nvPr/>
            </p:nvSpPr>
            <p:spPr>
              <a:xfrm>
                <a:off x="1331640" y="-171400"/>
                <a:ext cx="72008" cy="72008"/>
              </a:xfrm>
              <a:prstGeom prst="triangle">
                <a:avLst/>
              </a:prstGeom>
            </p:spPr>
            <p:txBody>
              <a:bodyPr wrap="square" rtlCol="0" anchor="ctr">
                <a:spAutoFit/>
              </a:bodyPr>
              <a:lstStyle/>
              <a:p>
                <a:pPr marL="263525" indent="-263525" algn="ctr" latinLnBrk="0">
                  <a:lnSpc>
                    <a:spcPct val="150000"/>
                  </a:lnSpc>
                  <a:buClr>
                    <a:srgbClr val="265DAA"/>
                  </a:buClr>
                  <a:buFont typeface="Arial" pitchFamily="34" charset="0"/>
                  <a:buChar char="•"/>
                </a:pPr>
                <a:endParaRPr lang="ko-KR" altLang="en-US" sz="1600" dirty="0" smtClean="0">
                  <a:solidFill>
                    <a:srgbClr val="000000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37" name="제목 15"/>
              <p:cNvSpPr txBox="1">
                <a:spLocks/>
              </p:cNvSpPr>
              <p:nvPr/>
            </p:nvSpPr>
            <p:spPr>
              <a:xfrm>
                <a:off x="1547664" y="764704"/>
                <a:ext cx="7452320" cy="36004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2800" b="1" kern="0" dirty="0" smtClean="0">
                    <a:solidFill>
                      <a:srgbClr val="008000"/>
                    </a:solidFill>
                    <a:latin typeface="+mn-ea"/>
                  </a:rPr>
                  <a:t>사유를 통한 목적 가치관의 정립</a:t>
                </a:r>
              </a:p>
            </p:txBody>
          </p:sp>
          <p:sp>
            <p:nvSpPr>
              <p:cNvPr id="38" name="제목 15"/>
              <p:cNvSpPr txBox="1">
                <a:spLocks/>
              </p:cNvSpPr>
              <p:nvPr/>
            </p:nvSpPr>
            <p:spPr>
              <a:xfrm>
                <a:off x="-4613" y="-27384"/>
                <a:ext cx="1187624" cy="648072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533400" lvl="0" indent="-5556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1" lang="ko-KR" altLang="en-US" sz="4800" b="1" kern="0" dirty="0" smtClean="0">
                    <a:solidFill>
                      <a:srgbClr val="FFFFFF"/>
                    </a:solidFill>
                    <a:latin typeface="+mn-ea"/>
                  </a:rPr>
                  <a:t>목</a:t>
                </a:r>
                <a:endParaRPr kumimoji="1" lang="ko-KR" altLang="en-US" sz="3600" b="1" kern="0" dirty="0">
                  <a:solidFill>
                    <a:srgbClr val="FFFFFF"/>
                  </a:solidFill>
                  <a:latin typeface="+mn-ea"/>
                </a:endParaRPr>
              </a:p>
            </p:txBody>
          </p:sp>
        </p:grpSp>
        <p:sp>
          <p:nvSpPr>
            <p:cNvPr id="27" name="직사각형 26"/>
            <p:cNvSpPr/>
            <p:nvPr/>
          </p:nvSpPr>
          <p:spPr>
            <a:xfrm>
              <a:off x="1183011" y="646088"/>
              <a:ext cx="73449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en-US" altLang="ko-KR" sz="4000" b="1" kern="0" dirty="0">
                  <a:solidFill>
                    <a:srgbClr val="008000"/>
                  </a:solidFill>
                </a:rPr>
                <a:t>&gt; </a:t>
              </a:r>
              <a:endParaRPr lang="ko-KR" altLang="en-US" sz="4000" dirty="0">
                <a:solidFill>
                  <a:srgbClr val="008000"/>
                </a:solidFill>
              </a:endParaRPr>
            </a:p>
          </p:txBody>
        </p:sp>
      </p:grpSp>
      <p:sp>
        <p:nvSpPr>
          <p:cNvPr id="39" name="모서리가 둥근 직사각형 38"/>
          <p:cNvSpPr/>
          <p:nvPr/>
        </p:nvSpPr>
        <p:spPr>
          <a:xfrm>
            <a:off x="2114550" y="2383250"/>
            <a:ext cx="1713600" cy="817200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175" algn="ctr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인생의 목적은 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indent="3175" algn="ctr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무엇입니까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3995936" y="2386458"/>
            <a:ext cx="1713600" cy="817200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175" algn="ctr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행복이란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600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무엇입니까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8" name="모서리가 둥근 직사각형 47"/>
          <p:cNvSpPr/>
          <p:nvPr/>
        </p:nvSpPr>
        <p:spPr>
          <a:xfrm>
            <a:off x="5868144" y="2394034"/>
            <a:ext cx="1713600" cy="817200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175" algn="ctr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행복의 주체는 누구입니까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546617"/>
            <a:ext cx="9148613" cy="1321954"/>
            <a:chOff x="-4613" y="-546617"/>
            <a:chExt cx="9148613" cy="132195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latinLnBrk="0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복을 논하려면 그 기초 신념에 깨어 있어야 한다</a:t>
              </a:r>
              <a:r>
                <a:rPr kumimoji="1" lang="en-US" altLang="ko-KR" sz="3600" b="1" kern="0" dirty="0" smtClean="0">
                  <a:latin typeface="+mn-ea"/>
                </a:rPr>
                <a:t>. 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546617"/>
              <a:ext cx="72008" cy="822442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latinLnBrk="0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3" name="모서리가 둥근 직사각형 12"/>
          <p:cNvSpPr/>
          <p:nvPr/>
        </p:nvSpPr>
        <p:spPr>
          <a:xfrm>
            <a:off x="2267744" y="2564904"/>
            <a:ext cx="5472608" cy="3456384"/>
          </a:xfrm>
          <a:prstGeom prst="roundRect">
            <a:avLst>
              <a:gd name="adj" fmla="val 15608"/>
            </a:avLst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인생의 목적은 행복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행복이란 좋은 느낌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행복의 주체는 우리</a:t>
            </a:r>
            <a:endParaRPr lang="en-US" altLang="ko-KR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인생의 목적은 우리 모두의 행복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,            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우리 모두의 좋은 느낌</a:t>
            </a:r>
          </a:p>
        </p:txBody>
      </p:sp>
      <p:grpSp>
        <p:nvGrpSpPr>
          <p:cNvPr id="3" name="그룹 13"/>
          <p:cNvGrpSpPr/>
          <p:nvPr/>
        </p:nvGrpSpPr>
        <p:grpSpPr>
          <a:xfrm>
            <a:off x="6444208" y="4797152"/>
            <a:ext cx="1008112" cy="957026"/>
            <a:chOff x="1411214" y="2564904"/>
            <a:chExt cx="469900" cy="446088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1773164" y="2772867"/>
              <a:ext cx="107950" cy="42863"/>
            </a:xfrm>
            <a:custGeom>
              <a:avLst/>
              <a:gdLst/>
              <a:ahLst/>
              <a:cxnLst>
                <a:cxn ang="0">
                  <a:pos x="26" y="53"/>
                </a:cxn>
                <a:cxn ang="0">
                  <a:pos x="109" y="53"/>
                </a:cxn>
                <a:cxn ang="0">
                  <a:pos x="109" y="53"/>
                </a:cxn>
                <a:cxn ang="0">
                  <a:pos x="120" y="50"/>
                </a:cxn>
                <a:cxn ang="0">
                  <a:pos x="128" y="45"/>
                </a:cxn>
                <a:cxn ang="0">
                  <a:pos x="133" y="37"/>
                </a:cxn>
                <a:cxn ang="0">
                  <a:pos x="136" y="26"/>
                </a:cxn>
                <a:cxn ang="0">
                  <a:pos x="133" y="16"/>
                </a:cxn>
                <a:cxn ang="0">
                  <a:pos x="128" y="8"/>
                </a:cxn>
                <a:cxn ang="0">
                  <a:pos x="120" y="2"/>
                </a:cxn>
                <a:cxn ang="0">
                  <a:pos x="109" y="0"/>
                </a:cxn>
                <a:cxn ang="0">
                  <a:pos x="109" y="0"/>
                </a:cxn>
                <a:cxn ang="0">
                  <a:pos x="26" y="0"/>
                </a:cxn>
                <a:cxn ang="0">
                  <a:pos x="26" y="0"/>
                </a:cxn>
                <a:cxn ang="0">
                  <a:pos x="16" y="2"/>
                </a:cxn>
                <a:cxn ang="0">
                  <a:pos x="8" y="8"/>
                </a:cxn>
                <a:cxn ang="0">
                  <a:pos x="2" y="16"/>
                </a:cxn>
                <a:cxn ang="0">
                  <a:pos x="0" y="26"/>
                </a:cxn>
                <a:cxn ang="0">
                  <a:pos x="2" y="37"/>
                </a:cxn>
                <a:cxn ang="0">
                  <a:pos x="8" y="45"/>
                </a:cxn>
                <a:cxn ang="0">
                  <a:pos x="16" y="50"/>
                </a:cxn>
                <a:cxn ang="0">
                  <a:pos x="26" y="53"/>
                </a:cxn>
                <a:cxn ang="0">
                  <a:pos x="26" y="53"/>
                </a:cxn>
              </a:cxnLst>
              <a:rect l="0" t="0" r="r" b="b"/>
              <a:pathLst>
                <a:path w="136" h="53">
                  <a:moveTo>
                    <a:pt x="26" y="53"/>
                  </a:moveTo>
                  <a:lnTo>
                    <a:pt x="109" y="53"/>
                  </a:lnTo>
                  <a:lnTo>
                    <a:pt x="109" y="53"/>
                  </a:lnTo>
                  <a:lnTo>
                    <a:pt x="120" y="50"/>
                  </a:lnTo>
                  <a:lnTo>
                    <a:pt x="128" y="45"/>
                  </a:lnTo>
                  <a:lnTo>
                    <a:pt x="133" y="37"/>
                  </a:lnTo>
                  <a:lnTo>
                    <a:pt x="136" y="26"/>
                  </a:lnTo>
                  <a:lnTo>
                    <a:pt x="133" y="16"/>
                  </a:lnTo>
                  <a:lnTo>
                    <a:pt x="128" y="8"/>
                  </a:lnTo>
                  <a:lnTo>
                    <a:pt x="120" y="2"/>
                  </a:lnTo>
                  <a:lnTo>
                    <a:pt x="109" y="0"/>
                  </a:lnTo>
                  <a:lnTo>
                    <a:pt x="109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8"/>
                  </a:lnTo>
                  <a:lnTo>
                    <a:pt x="2" y="16"/>
                  </a:lnTo>
                  <a:lnTo>
                    <a:pt x="0" y="26"/>
                  </a:lnTo>
                  <a:lnTo>
                    <a:pt x="2" y="37"/>
                  </a:lnTo>
                  <a:lnTo>
                    <a:pt x="8" y="45"/>
                  </a:lnTo>
                  <a:lnTo>
                    <a:pt x="16" y="50"/>
                  </a:lnTo>
                  <a:lnTo>
                    <a:pt x="26" y="53"/>
                  </a:lnTo>
                  <a:lnTo>
                    <a:pt x="26" y="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1411214" y="2772867"/>
              <a:ext cx="109538" cy="42863"/>
            </a:xfrm>
            <a:custGeom>
              <a:avLst/>
              <a:gdLst/>
              <a:ahLst/>
              <a:cxnLst>
                <a:cxn ang="0">
                  <a:pos x="28" y="53"/>
                </a:cxn>
                <a:cxn ang="0">
                  <a:pos x="111" y="53"/>
                </a:cxn>
                <a:cxn ang="0">
                  <a:pos x="111" y="53"/>
                </a:cxn>
                <a:cxn ang="0">
                  <a:pos x="121" y="50"/>
                </a:cxn>
                <a:cxn ang="0">
                  <a:pos x="129" y="45"/>
                </a:cxn>
                <a:cxn ang="0">
                  <a:pos x="135" y="37"/>
                </a:cxn>
                <a:cxn ang="0">
                  <a:pos x="137" y="26"/>
                </a:cxn>
                <a:cxn ang="0">
                  <a:pos x="135" y="16"/>
                </a:cxn>
                <a:cxn ang="0">
                  <a:pos x="129" y="8"/>
                </a:cxn>
                <a:cxn ang="0">
                  <a:pos x="121" y="2"/>
                </a:cxn>
                <a:cxn ang="0">
                  <a:pos x="111" y="0"/>
                </a:cxn>
                <a:cxn ang="0">
                  <a:pos x="111" y="0"/>
                </a:cxn>
                <a:cxn ang="0">
                  <a:pos x="28" y="0"/>
                </a:cxn>
                <a:cxn ang="0">
                  <a:pos x="28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6"/>
                </a:cxn>
                <a:cxn ang="0">
                  <a:pos x="0" y="26"/>
                </a:cxn>
                <a:cxn ang="0">
                  <a:pos x="2" y="37"/>
                </a:cxn>
                <a:cxn ang="0">
                  <a:pos x="8" y="45"/>
                </a:cxn>
                <a:cxn ang="0">
                  <a:pos x="17" y="50"/>
                </a:cxn>
                <a:cxn ang="0">
                  <a:pos x="28" y="53"/>
                </a:cxn>
                <a:cxn ang="0">
                  <a:pos x="28" y="53"/>
                </a:cxn>
              </a:cxnLst>
              <a:rect l="0" t="0" r="r" b="b"/>
              <a:pathLst>
                <a:path w="137" h="53">
                  <a:moveTo>
                    <a:pt x="28" y="53"/>
                  </a:moveTo>
                  <a:lnTo>
                    <a:pt x="111" y="53"/>
                  </a:lnTo>
                  <a:lnTo>
                    <a:pt x="111" y="53"/>
                  </a:lnTo>
                  <a:lnTo>
                    <a:pt x="121" y="50"/>
                  </a:lnTo>
                  <a:lnTo>
                    <a:pt x="129" y="45"/>
                  </a:lnTo>
                  <a:lnTo>
                    <a:pt x="135" y="37"/>
                  </a:lnTo>
                  <a:lnTo>
                    <a:pt x="137" y="26"/>
                  </a:lnTo>
                  <a:lnTo>
                    <a:pt x="135" y="16"/>
                  </a:lnTo>
                  <a:lnTo>
                    <a:pt x="129" y="8"/>
                  </a:lnTo>
                  <a:lnTo>
                    <a:pt x="121" y="2"/>
                  </a:lnTo>
                  <a:lnTo>
                    <a:pt x="111" y="0"/>
                  </a:lnTo>
                  <a:lnTo>
                    <a:pt x="111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6"/>
                  </a:lnTo>
                  <a:lnTo>
                    <a:pt x="0" y="26"/>
                  </a:lnTo>
                  <a:lnTo>
                    <a:pt x="2" y="37"/>
                  </a:lnTo>
                  <a:lnTo>
                    <a:pt x="8" y="45"/>
                  </a:lnTo>
                  <a:lnTo>
                    <a:pt x="17" y="50"/>
                  </a:lnTo>
                  <a:lnTo>
                    <a:pt x="28" y="53"/>
                  </a:lnTo>
                  <a:lnTo>
                    <a:pt x="28" y="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1623939" y="2564904"/>
              <a:ext cx="42863" cy="109538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0" y="111"/>
                </a:cxn>
                <a:cxn ang="0">
                  <a:pos x="0" y="111"/>
                </a:cxn>
                <a:cxn ang="0">
                  <a:pos x="2" y="121"/>
                </a:cxn>
                <a:cxn ang="0">
                  <a:pos x="8" y="129"/>
                </a:cxn>
                <a:cxn ang="0">
                  <a:pos x="16" y="135"/>
                </a:cxn>
                <a:cxn ang="0">
                  <a:pos x="27" y="137"/>
                </a:cxn>
                <a:cxn ang="0">
                  <a:pos x="37" y="135"/>
                </a:cxn>
                <a:cxn ang="0">
                  <a:pos x="46" y="129"/>
                </a:cxn>
                <a:cxn ang="0">
                  <a:pos x="52" y="121"/>
                </a:cxn>
                <a:cxn ang="0">
                  <a:pos x="54" y="111"/>
                </a:cxn>
                <a:cxn ang="0">
                  <a:pos x="54" y="111"/>
                </a:cxn>
                <a:cxn ang="0">
                  <a:pos x="54" y="28"/>
                </a:cxn>
                <a:cxn ang="0">
                  <a:pos x="54" y="28"/>
                </a:cxn>
                <a:cxn ang="0">
                  <a:pos x="52" y="17"/>
                </a:cxn>
                <a:cxn ang="0">
                  <a:pos x="46" y="8"/>
                </a:cxn>
                <a:cxn ang="0">
                  <a:pos x="37" y="2"/>
                </a:cxn>
                <a:cxn ang="0">
                  <a:pos x="27" y="0"/>
                </a:cxn>
                <a:cxn ang="0">
                  <a:pos x="16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54" h="137">
                  <a:moveTo>
                    <a:pt x="0" y="28"/>
                  </a:moveTo>
                  <a:lnTo>
                    <a:pt x="0" y="111"/>
                  </a:lnTo>
                  <a:lnTo>
                    <a:pt x="0" y="111"/>
                  </a:lnTo>
                  <a:lnTo>
                    <a:pt x="2" y="121"/>
                  </a:lnTo>
                  <a:lnTo>
                    <a:pt x="8" y="129"/>
                  </a:lnTo>
                  <a:lnTo>
                    <a:pt x="16" y="135"/>
                  </a:lnTo>
                  <a:lnTo>
                    <a:pt x="27" y="137"/>
                  </a:lnTo>
                  <a:lnTo>
                    <a:pt x="37" y="135"/>
                  </a:lnTo>
                  <a:lnTo>
                    <a:pt x="46" y="129"/>
                  </a:lnTo>
                  <a:lnTo>
                    <a:pt x="52" y="121"/>
                  </a:lnTo>
                  <a:lnTo>
                    <a:pt x="54" y="111"/>
                  </a:lnTo>
                  <a:lnTo>
                    <a:pt x="54" y="111"/>
                  </a:lnTo>
                  <a:lnTo>
                    <a:pt x="54" y="28"/>
                  </a:lnTo>
                  <a:lnTo>
                    <a:pt x="54" y="28"/>
                  </a:lnTo>
                  <a:lnTo>
                    <a:pt x="52" y="17"/>
                  </a:lnTo>
                  <a:lnTo>
                    <a:pt x="46" y="8"/>
                  </a:lnTo>
                  <a:lnTo>
                    <a:pt x="37" y="2"/>
                  </a:lnTo>
                  <a:lnTo>
                    <a:pt x="27" y="0"/>
                  </a:lnTo>
                  <a:lnTo>
                    <a:pt x="16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2" name="Freeform 13"/>
            <p:cNvSpPr>
              <a:spLocks/>
            </p:cNvSpPr>
            <p:nvPr/>
          </p:nvSpPr>
          <p:spPr bwMode="auto">
            <a:xfrm>
              <a:off x="1741414" y="2623642"/>
              <a:ext cx="88900" cy="88900"/>
            </a:xfrm>
            <a:custGeom>
              <a:avLst/>
              <a:gdLst/>
              <a:ahLst/>
              <a:cxnLst>
                <a:cxn ang="0">
                  <a:pos x="66" y="8"/>
                </a:cxn>
                <a:cxn ang="0">
                  <a:pos x="8" y="67"/>
                </a:cxn>
                <a:cxn ang="0">
                  <a:pos x="8" y="67"/>
                </a:cxn>
                <a:cxn ang="0">
                  <a:pos x="2" y="76"/>
                </a:cxn>
                <a:cxn ang="0">
                  <a:pos x="0" y="85"/>
                </a:cxn>
                <a:cxn ang="0">
                  <a:pos x="2" y="95"/>
                </a:cxn>
                <a:cxn ang="0">
                  <a:pos x="8" y="105"/>
                </a:cxn>
                <a:cxn ang="0">
                  <a:pos x="12" y="108"/>
                </a:cxn>
                <a:cxn ang="0">
                  <a:pos x="17" y="110"/>
                </a:cxn>
                <a:cxn ang="0">
                  <a:pos x="21" y="112"/>
                </a:cxn>
                <a:cxn ang="0">
                  <a:pos x="27" y="113"/>
                </a:cxn>
                <a:cxn ang="0">
                  <a:pos x="32" y="112"/>
                </a:cxn>
                <a:cxn ang="0">
                  <a:pos x="36" y="110"/>
                </a:cxn>
                <a:cxn ang="0">
                  <a:pos x="41" y="108"/>
                </a:cxn>
                <a:cxn ang="0">
                  <a:pos x="46" y="105"/>
                </a:cxn>
                <a:cxn ang="0">
                  <a:pos x="46" y="105"/>
                </a:cxn>
                <a:cxn ang="0">
                  <a:pos x="104" y="46"/>
                </a:cxn>
                <a:cxn ang="0">
                  <a:pos x="104" y="46"/>
                </a:cxn>
                <a:cxn ang="0">
                  <a:pos x="110" y="37"/>
                </a:cxn>
                <a:cxn ang="0">
                  <a:pos x="112" y="26"/>
                </a:cxn>
                <a:cxn ang="0">
                  <a:pos x="110" y="17"/>
                </a:cxn>
                <a:cxn ang="0">
                  <a:pos x="104" y="8"/>
                </a:cxn>
                <a:cxn ang="0">
                  <a:pos x="100" y="4"/>
                </a:cxn>
                <a:cxn ang="0">
                  <a:pos x="95" y="2"/>
                </a:cxn>
                <a:cxn ang="0">
                  <a:pos x="91" y="1"/>
                </a:cxn>
                <a:cxn ang="0">
                  <a:pos x="85" y="0"/>
                </a:cxn>
                <a:cxn ang="0">
                  <a:pos x="80" y="1"/>
                </a:cxn>
                <a:cxn ang="0">
                  <a:pos x="76" y="2"/>
                </a:cxn>
                <a:cxn ang="0">
                  <a:pos x="71" y="4"/>
                </a:cxn>
                <a:cxn ang="0">
                  <a:pos x="66" y="8"/>
                </a:cxn>
                <a:cxn ang="0">
                  <a:pos x="66" y="8"/>
                </a:cxn>
              </a:cxnLst>
              <a:rect l="0" t="0" r="r" b="b"/>
              <a:pathLst>
                <a:path w="112" h="113">
                  <a:moveTo>
                    <a:pt x="66" y="8"/>
                  </a:moveTo>
                  <a:lnTo>
                    <a:pt x="8" y="67"/>
                  </a:lnTo>
                  <a:lnTo>
                    <a:pt x="8" y="67"/>
                  </a:lnTo>
                  <a:lnTo>
                    <a:pt x="2" y="76"/>
                  </a:lnTo>
                  <a:lnTo>
                    <a:pt x="0" y="85"/>
                  </a:lnTo>
                  <a:lnTo>
                    <a:pt x="2" y="95"/>
                  </a:lnTo>
                  <a:lnTo>
                    <a:pt x="8" y="105"/>
                  </a:lnTo>
                  <a:lnTo>
                    <a:pt x="12" y="108"/>
                  </a:lnTo>
                  <a:lnTo>
                    <a:pt x="17" y="110"/>
                  </a:lnTo>
                  <a:lnTo>
                    <a:pt x="21" y="112"/>
                  </a:lnTo>
                  <a:lnTo>
                    <a:pt x="27" y="113"/>
                  </a:lnTo>
                  <a:lnTo>
                    <a:pt x="32" y="112"/>
                  </a:lnTo>
                  <a:lnTo>
                    <a:pt x="36" y="110"/>
                  </a:lnTo>
                  <a:lnTo>
                    <a:pt x="41" y="108"/>
                  </a:lnTo>
                  <a:lnTo>
                    <a:pt x="46" y="105"/>
                  </a:lnTo>
                  <a:lnTo>
                    <a:pt x="46" y="105"/>
                  </a:lnTo>
                  <a:lnTo>
                    <a:pt x="104" y="46"/>
                  </a:lnTo>
                  <a:lnTo>
                    <a:pt x="104" y="46"/>
                  </a:lnTo>
                  <a:lnTo>
                    <a:pt x="110" y="37"/>
                  </a:lnTo>
                  <a:lnTo>
                    <a:pt x="112" y="26"/>
                  </a:lnTo>
                  <a:lnTo>
                    <a:pt x="110" y="17"/>
                  </a:lnTo>
                  <a:lnTo>
                    <a:pt x="104" y="8"/>
                  </a:lnTo>
                  <a:lnTo>
                    <a:pt x="100" y="4"/>
                  </a:lnTo>
                  <a:lnTo>
                    <a:pt x="95" y="2"/>
                  </a:lnTo>
                  <a:lnTo>
                    <a:pt x="91" y="1"/>
                  </a:lnTo>
                  <a:lnTo>
                    <a:pt x="85" y="0"/>
                  </a:lnTo>
                  <a:lnTo>
                    <a:pt x="80" y="1"/>
                  </a:lnTo>
                  <a:lnTo>
                    <a:pt x="76" y="2"/>
                  </a:lnTo>
                  <a:lnTo>
                    <a:pt x="71" y="4"/>
                  </a:lnTo>
                  <a:lnTo>
                    <a:pt x="66" y="8"/>
                  </a:lnTo>
                  <a:lnTo>
                    <a:pt x="66" y="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3" name="Freeform 14"/>
            <p:cNvSpPr>
              <a:spLocks/>
            </p:cNvSpPr>
            <p:nvPr/>
          </p:nvSpPr>
          <p:spPr bwMode="auto">
            <a:xfrm>
              <a:off x="1466776" y="2623642"/>
              <a:ext cx="88900" cy="88900"/>
            </a:xfrm>
            <a:custGeom>
              <a:avLst/>
              <a:gdLst/>
              <a:ahLst/>
              <a:cxnLst>
                <a:cxn ang="0">
                  <a:pos x="8" y="46"/>
                </a:cxn>
                <a:cxn ang="0">
                  <a:pos x="66" y="105"/>
                </a:cxn>
                <a:cxn ang="0">
                  <a:pos x="66" y="105"/>
                </a:cxn>
                <a:cxn ang="0">
                  <a:pos x="70" y="108"/>
                </a:cxn>
                <a:cxn ang="0">
                  <a:pos x="75" y="110"/>
                </a:cxn>
                <a:cxn ang="0">
                  <a:pos x="80" y="112"/>
                </a:cxn>
                <a:cxn ang="0">
                  <a:pos x="85" y="113"/>
                </a:cxn>
                <a:cxn ang="0">
                  <a:pos x="90" y="112"/>
                </a:cxn>
                <a:cxn ang="0">
                  <a:pos x="94" y="110"/>
                </a:cxn>
                <a:cxn ang="0">
                  <a:pos x="99" y="108"/>
                </a:cxn>
                <a:cxn ang="0">
                  <a:pos x="104" y="105"/>
                </a:cxn>
                <a:cxn ang="0">
                  <a:pos x="111" y="95"/>
                </a:cxn>
                <a:cxn ang="0">
                  <a:pos x="113" y="85"/>
                </a:cxn>
                <a:cxn ang="0">
                  <a:pos x="111" y="76"/>
                </a:cxn>
                <a:cxn ang="0">
                  <a:pos x="104" y="67"/>
                </a:cxn>
                <a:cxn ang="0">
                  <a:pos x="104" y="67"/>
                </a:cxn>
                <a:cxn ang="0">
                  <a:pos x="46" y="8"/>
                </a:cxn>
                <a:cxn ang="0">
                  <a:pos x="46" y="8"/>
                </a:cxn>
                <a:cxn ang="0">
                  <a:pos x="42" y="4"/>
                </a:cxn>
                <a:cxn ang="0">
                  <a:pos x="37" y="2"/>
                </a:cxn>
                <a:cxn ang="0">
                  <a:pos x="32" y="1"/>
                </a:cxn>
                <a:cxn ang="0">
                  <a:pos x="27" y="0"/>
                </a:cxn>
                <a:cxn ang="0">
                  <a:pos x="22" y="1"/>
                </a:cxn>
                <a:cxn ang="0">
                  <a:pos x="17" y="2"/>
                </a:cxn>
                <a:cxn ang="0">
                  <a:pos x="13" y="4"/>
                </a:cxn>
                <a:cxn ang="0">
                  <a:pos x="8" y="8"/>
                </a:cxn>
                <a:cxn ang="0">
                  <a:pos x="1" y="17"/>
                </a:cxn>
                <a:cxn ang="0">
                  <a:pos x="0" y="26"/>
                </a:cxn>
                <a:cxn ang="0">
                  <a:pos x="1" y="37"/>
                </a:cxn>
                <a:cxn ang="0">
                  <a:pos x="8" y="46"/>
                </a:cxn>
                <a:cxn ang="0">
                  <a:pos x="8" y="46"/>
                </a:cxn>
              </a:cxnLst>
              <a:rect l="0" t="0" r="r" b="b"/>
              <a:pathLst>
                <a:path w="113" h="113">
                  <a:moveTo>
                    <a:pt x="8" y="46"/>
                  </a:moveTo>
                  <a:lnTo>
                    <a:pt x="66" y="105"/>
                  </a:lnTo>
                  <a:lnTo>
                    <a:pt x="66" y="105"/>
                  </a:lnTo>
                  <a:lnTo>
                    <a:pt x="70" y="108"/>
                  </a:lnTo>
                  <a:lnTo>
                    <a:pt x="75" y="110"/>
                  </a:lnTo>
                  <a:lnTo>
                    <a:pt x="80" y="112"/>
                  </a:lnTo>
                  <a:lnTo>
                    <a:pt x="85" y="113"/>
                  </a:lnTo>
                  <a:lnTo>
                    <a:pt x="90" y="112"/>
                  </a:lnTo>
                  <a:lnTo>
                    <a:pt x="94" y="110"/>
                  </a:lnTo>
                  <a:lnTo>
                    <a:pt x="99" y="108"/>
                  </a:lnTo>
                  <a:lnTo>
                    <a:pt x="104" y="105"/>
                  </a:lnTo>
                  <a:lnTo>
                    <a:pt x="111" y="95"/>
                  </a:lnTo>
                  <a:lnTo>
                    <a:pt x="113" y="85"/>
                  </a:lnTo>
                  <a:lnTo>
                    <a:pt x="111" y="76"/>
                  </a:lnTo>
                  <a:lnTo>
                    <a:pt x="104" y="67"/>
                  </a:lnTo>
                  <a:lnTo>
                    <a:pt x="104" y="67"/>
                  </a:lnTo>
                  <a:lnTo>
                    <a:pt x="46" y="8"/>
                  </a:lnTo>
                  <a:lnTo>
                    <a:pt x="46" y="8"/>
                  </a:lnTo>
                  <a:lnTo>
                    <a:pt x="42" y="4"/>
                  </a:lnTo>
                  <a:lnTo>
                    <a:pt x="37" y="2"/>
                  </a:lnTo>
                  <a:lnTo>
                    <a:pt x="32" y="1"/>
                  </a:lnTo>
                  <a:lnTo>
                    <a:pt x="27" y="0"/>
                  </a:lnTo>
                  <a:lnTo>
                    <a:pt x="22" y="1"/>
                  </a:lnTo>
                  <a:lnTo>
                    <a:pt x="17" y="2"/>
                  </a:lnTo>
                  <a:lnTo>
                    <a:pt x="13" y="4"/>
                  </a:lnTo>
                  <a:lnTo>
                    <a:pt x="8" y="8"/>
                  </a:lnTo>
                  <a:lnTo>
                    <a:pt x="1" y="17"/>
                  </a:lnTo>
                  <a:lnTo>
                    <a:pt x="0" y="26"/>
                  </a:lnTo>
                  <a:lnTo>
                    <a:pt x="1" y="37"/>
                  </a:lnTo>
                  <a:lnTo>
                    <a:pt x="8" y="46"/>
                  </a:lnTo>
                  <a:lnTo>
                    <a:pt x="8" y="4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5" name="Freeform 15"/>
            <p:cNvSpPr>
              <a:spLocks/>
            </p:cNvSpPr>
            <p:nvPr/>
          </p:nvSpPr>
          <p:spPr bwMode="auto">
            <a:xfrm>
              <a:off x="1541389" y="2691904"/>
              <a:ext cx="211138" cy="212725"/>
            </a:xfrm>
            <a:custGeom>
              <a:avLst/>
              <a:gdLst/>
              <a:ahLst/>
              <a:cxnLst>
                <a:cxn ang="0">
                  <a:pos x="213" y="256"/>
                </a:cxn>
                <a:cxn ang="0">
                  <a:pos x="221" y="235"/>
                </a:cxn>
                <a:cxn ang="0">
                  <a:pos x="238" y="217"/>
                </a:cxn>
                <a:cxn ang="0">
                  <a:pos x="251" y="196"/>
                </a:cxn>
                <a:cxn ang="0">
                  <a:pos x="261" y="172"/>
                </a:cxn>
                <a:cxn ang="0">
                  <a:pos x="265" y="147"/>
                </a:cxn>
                <a:cxn ang="0">
                  <a:pos x="265" y="120"/>
                </a:cxn>
                <a:cxn ang="0">
                  <a:pos x="261" y="95"/>
                </a:cxn>
                <a:cxn ang="0">
                  <a:pos x="251" y="72"/>
                </a:cxn>
                <a:cxn ang="0">
                  <a:pos x="236" y="50"/>
                </a:cxn>
                <a:cxn ang="0">
                  <a:pos x="218" y="31"/>
                </a:cxn>
                <a:cxn ang="0">
                  <a:pos x="196" y="16"/>
                </a:cxn>
                <a:cxn ang="0">
                  <a:pos x="172" y="6"/>
                </a:cxn>
                <a:cxn ang="0">
                  <a:pos x="147" y="1"/>
                </a:cxn>
                <a:cxn ang="0">
                  <a:pos x="106" y="2"/>
                </a:cxn>
                <a:cxn ang="0">
                  <a:pos x="59" y="23"/>
                </a:cxn>
                <a:cxn ang="0">
                  <a:pos x="23" y="59"/>
                </a:cxn>
                <a:cxn ang="0">
                  <a:pos x="3" y="107"/>
                </a:cxn>
                <a:cxn ang="0">
                  <a:pos x="1" y="147"/>
                </a:cxn>
                <a:cxn ang="0">
                  <a:pos x="6" y="172"/>
                </a:cxn>
                <a:cxn ang="0">
                  <a:pos x="15" y="195"/>
                </a:cxn>
                <a:cxn ang="0">
                  <a:pos x="30" y="217"/>
                </a:cxn>
                <a:cxn ang="0">
                  <a:pos x="46" y="235"/>
                </a:cxn>
                <a:cxn ang="0">
                  <a:pos x="54" y="256"/>
                </a:cxn>
                <a:cxn ang="0">
                  <a:pos x="109" y="268"/>
                </a:cxn>
                <a:cxn ang="0">
                  <a:pos x="99" y="224"/>
                </a:cxn>
                <a:cxn ang="0">
                  <a:pos x="75" y="188"/>
                </a:cxn>
                <a:cxn ang="0">
                  <a:pos x="60" y="164"/>
                </a:cxn>
                <a:cxn ang="0">
                  <a:pos x="54" y="134"/>
                </a:cxn>
                <a:cxn ang="0">
                  <a:pos x="60" y="104"/>
                </a:cxn>
                <a:cxn ang="0">
                  <a:pos x="76" y="79"/>
                </a:cxn>
                <a:cxn ang="0">
                  <a:pos x="89" y="68"/>
                </a:cxn>
                <a:cxn ang="0">
                  <a:pos x="103" y="60"/>
                </a:cxn>
                <a:cxn ang="0">
                  <a:pos x="118" y="56"/>
                </a:cxn>
                <a:cxn ang="0">
                  <a:pos x="133" y="54"/>
                </a:cxn>
                <a:cxn ang="0">
                  <a:pos x="149" y="56"/>
                </a:cxn>
                <a:cxn ang="0">
                  <a:pos x="164" y="60"/>
                </a:cxn>
                <a:cxn ang="0">
                  <a:pos x="178" y="68"/>
                </a:cxn>
                <a:cxn ang="0">
                  <a:pos x="190" y="79"/>
                </a:cxn>
                <a:cxn ang="0">
                  <a:pos x="208" y="104"/>
                </a:cxn>
                <a:cxn ang="0">
                  <a:pos x="213" y="134"/>
                </a:cxn>
                <a:cxn ang="0">
                  <a:pos x="208" y="164"/>
                </a:cxn>
                <a:cxn ang="0">
                  <a:pos x="192" y="189"/>
                </a:cxn>
                <a:cxn ang="0">
                  <a:pos x="167" y="225"/>
                </a:cxn>
                <a:cxn ang="0">
                  <a:pos x="158" y="268"/>
                </a:cxn>
              </a:cxnLst>
              <a:rect l="0" t="0" r="r" b="b"/>
              <a:pathLst>
                <a:path w="266" h="268">
                  <a:moveTo>
                    <a:pt x="212" y="268"/>
                  </a:moveTo>
                  <a:lnTo>
                    <a:pt x="213" y="256"/>
                  </a:lnTo>
                  <a:lnTo>
                    <a:pt x="217" y="246"/>
                  </a:lnTo>
                  <a:lnTo>
                    <a:pt x="221" y="235"/>
                  </a:lnTo>
                  <a:lnTo>
                    <a:pt x="228" y="227"/>
                  </a:lnTo>
                  <a:lnTo>
                    <a:pt x="238" y="217"/>
                  </a:lnTo>
                  <a:lnTo>
                    <a:pt x="245" y="206"/>
                  </a:lnTo>
                  <a:lnTo>
                    <a:pt x="251" y="196"/>
                  </a:lnTo>
                  <a:lnTo>
                    <a:pt x="257" y="183"/>
                  </a:lnTo>
                  <a:lnTo>
                    <a:pt x="261" y="172"/>
                  </a:lnTo>
                  <a:lnTo>
                    <a:pt x="264" y="159"/>
                  </a:lnTo>
                  <a:lnTo>
                    <a:pt x="265" y="147"/>
                  </a:lnTo>
                  <a:lnTo>
                    <a:pt x="266" y="134"/>
                  </a:lnTo>
                  <a:lnTo>
                    <a:pt x="265" y="120"/>
                  </a:lnTo>
                  <a:lnTo>
                    <a:pt x="264" y="107"/>
                  </a:lnTo>
                  <a:lnTo>
                    <a:pt x="261" y="95"/>
                  </a:lnTo>
                  <a:lnTo>
                    <a:pt x="256" y="83"/>
                  </a:lnTo>
                  <a:lnTo>
                    <a:pt x="251" y="72"/>
                  </a:lnTo>
                  <a:lnTo>
                    <a:pt x="245" y="60"/>
                  </a:lnTo>
                  <a:lnTo>
                    <a:pt x="236" y="50"/>
                  </a:lnTo>
                  <a:lnTo>
                    <a:pt x="228" y="41"/>
                  </a:lnTo>
                  <a:lnTo>
                    <a:pt x="218" y="31"/>
                  </a:lnTo>
                  <a:lnTo>
                    <a:pt x="208" y="23"/>
                  </a:lnTo>
                  <a:lnTo>
                    <a:pt x="196" y="16"/>
                  </a:lnTo>
                  <a:lnTo>
                    <a:pt x="185" y="11"/>
                  </a:lnTo>
                  <a:lnTo>
                    <a:pt x="172" y="6"/>
                  </a:lnTo>
                  <a:lnTo>
                    <a:pt x="159" y="2"/>
                  </a:lnTo>
                  <a:lnTo>
                    <a:pt x="147" y="1"/>
                  </a:lnTo>
                  <a:lnTo>
                    <a:pt x="133" y="0"/>
                  </a:lnTo>
                  <a:lnTo>
                    <a:pt x="106" y="2"/>
                  </a:lnTo>
                  <a:lnTo>
                    <a:pt x="81" y="11"/>
                  </a:lnTo>
                  <a:lnTo>
                    <a:pt x="59" y="23"/>
                  </a:lnTo>
                  <a:lnTo>
                    <a:pt x="39" y="39"/>
                  </a:lnTo>
                  <a:lnTo>
                    <a:pt x="23" y="59"/>
                  </a:lnTo>
                  <a:lnTo>
                    <a:pt x="11" y="82"/>
                  </a:lnTo>
                  <a:lnTo>
                    <a:pt x="3" y="107"/>
                  </a:lnTo>
                  <a:lnTo>
                    <a:pt x="0" y="134"/>
                  </a:lnTo>
                  <a:lnTo>
                    <a:pt x="1" y="147"/>
                  </a:lnTo>
                  <a:lnTo>
                    <a:pt x="3" y="159"/>
                  </a:lnTo>
                  <a:lnTo>
                    <a:pt x="6" y="172"/>
                  </a:lnTo>
                  <a:lnTo>
                    <a:pt x="11" y="183"/>
                  </a:lnTo>
                  <a:lnTo>
                    <a:pt x="15" y="195"/>
                  </a:lnTo>
                  <a:lnTo>
                    <a:pt x="22" y="206"/>
                  </a:lnTo>
                  <a:lnTo>
                    <a:pt x="30" y="217"/>
                  </a:lnTo>
                  <a:lnTo>
                    <a:pt x="38" y="226"/>
                  </a:lnTo>
                  <a:lnTo>
                    <a:pt x="46" y="235"/>
                  </a:lnTo>
                  <a:lnTo>
                    <a:pt x="51" y="246"/>
                  </a:lnTo>
                  <a:lnTo>
                    <a:pt x="54" y="256"/>
                  </a:lnTo>
                  <a:lnTo>
                    <a:pt x="56" y="268"/>
                  </a:lnTo>
                  <a:lnTo>
                    <a:pt x="109" y="268"/>
                  </a:lnTo>
                  <a:lnTo>
                    <a:pt x="106" y="246"/>
                  </a:lnTo>
                  <a:lnTo>
                    <a:pt x="99" y="224"/>
                  </a:lnTo>
                  <a:lnTo>
                    <a:pt x="89" y="205"/>
                  </a:lnTo>
                  <a:lnTo>
                    <a:pt x="75" y="188"/>
                  </a:lnTo>
                  <a:lnTo>
                    <a:pt x="66" y="177"/>
                  </a:lnTo>
                  <a:lnTo>
                    <a:pt x="60" y="164"/>
                  </a:lnTo>
                  <a:lnTo>
                    <a:pt x="56" y="149"/>
                  </a:lnTo>
                  <a:lnTo>
                    <a:pt x="54" y="134"/>
                  </a:lnTo>
                  <a:lnTo>
                    <a:pt x="56" y="119"/>
                  </a:lnTo>
                  <a:lnTo>
                    <a:pt x="60" y="104"/>
                  </a:lnTo>
                  <a:lnTo>
                    <a:pt x="67" y="90"/>
                  </a:lnTo>
                  <a:lnTo>
                    <a:pt x="76" y="79"/>
                  </a:lnTo>
                  <a:lnTo>
                    <a:pt x="82" y="73"/>
                  </a:lnTo>
                  <a:lnTo>
                    <a:pt x="89" y="68"/>
                  </a:lnTo>
                  <a:lnTo>
                    <a:pt x="95" y="64"/>
                  </a:lnTo>
                  <a:lnTo>
                    <a:pt x="103" y="60"/>
                  </a:lnTo>
                  <a:lnTo>
                    <a:pt x="110" y="58"/>
                  </a:lnTo>
                  <a:lnTo>
                    <a:pt x="118" y="56"/>
                  </a:lnTo>
                  <a:lnTo>
                    <a:pt x="125" y="54"/>
                  </a:lnTo>
                  <a:lnTo>
                    <a:pt x="133" y="54"/>
                  </a:lnTo>
                  <a:lnTo>
                    <a:pt x="141" y="54"/>
                  </a:lnTo>
                  <a:lnTo>
                    <a:pt x="149" y="56"/>
                  </a:lnTo>
                  <a:lnTo>
                    <a:pt x="156" y="58"/>
                  </a:lnTo>
                  <a:lnTo>
                    <a:pt x="164" y="60"/>
                  </a:lnTo>
                  <a:lnTo>
                    <a:pt x="171" y="64"/>
                  </a:lnTo>
                  <a:lnTo>
                    <a:pt x="178" y="68"/>
                  </a:lnTo>
                  <a:lnTo>
                    <a:pt x="185" y="73"/>
                  </a:lnTo>
                  <a:lnTo>
                    <a:pt x="190" y="79"/>
                  </a:lnTo>
                  <a:lnTo>
                    <a:pt x="201" y="90"/>
                  </a:lnTo>
                  <a:lnTo>
                    <a:pt x="208" y="104"/>
                  </a:lnTo>
                  <a:lnTo>
                    <a:pt x="212" y="119"/>
                  </a:lnTo>
                  <a:lnTo>
                    <a:pt x="213" y="134"/>
                  </a:lnTo>
                  <a:lnTo>
                    <a:pt x="212" y="149"/>
                  </a:lnTo>
                  <a:lnTo>
                    <a:pt x="208" y="164"/>
                  </a:lnTo>
                  <a:lnTo>
                    <a:pt x="201" y="178"/>
                  </a:lnTo>
                  <a:lnTo>
                    <a:pt x="192" y="189"/>
                  </a:lnTo>
                  <a:lnTo>
                    <a:pt x="178" y="205"/>
                  </a:lnTo>
                  <a:lnTo>
                    <a:pt x="167" y="225"/>
                  </a:lnTo>
                  <a:lnTo>
                    <a:pt x="160" y="246"/>
                  </a:lnTo>
                  <a:lnTo>
                    <a:pt x="158" y="268"/>
                  </a:lnTo>
                  <a:lnTo>
                    <a:pt x="212" y="26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8" name="Rectangle 16"/>
            <p:cNvSpPr>
              <a:spLocks noChangeArrowheads="1"/>
            </p:cNvSpPr>
            <p:nvPr/>
          </p:nvSpPr>
          <p:spPr bwMode="auto">
            <a:xfrm>
              <a:off x="1584251" y="2915742"/>
              <a:ext cx="122238" cy="428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9" name="Rectangle 17"/>
            <p:cNvSpPr>
              <a:spLocks noChangeArrowheads="1"/>
            </p:cNvSpPr>
            <p:nvPr/>
          </p:nvSpPr>
          <p:spPr bwMode="auto">
            <a:xfrm>
              <a:off x="1603301" y="2969717"/>
              <a:ext cx="82550" cy="412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" name="Rectangle 18"/>
            <p:cNvSpPr>
              <a:spLocks noChangeArrowheads="1"/>
            </p:cNvSpPr>
            <p:nvPr/>
          </p:nvSpPr>
          <p:spPr bwMode="auto">
            <a:xfrm>
              <a:off x="1625526" y="2776042"/>
              <a:ext cx="41275" cy="793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20" name="그룹 19"/>
          <p:cNvGrpSpPr/>
          <p:nvPr/>
        </p:nvGrpSpPr>
        <p:grpSpPr>
          <a:xfrm>
            <a:off x="1619672" y="1832197"/>
            <a:ext cx="2507247" cy="395536"/>
            <a:chOff x="1619672" y="1832197"/>
            <a:chExt cx="2507247" cy="395536"/>
          </a:xfrm>
        </p:grpSpPr>
        <p:sp>
          <p:nvSpPr>
            <p:cNvPr id="26" name="직사각형 25"/>
            <p:cNvSpPr/>
            <p:nvPr/>
          </p:nvSpPr>
          <p:spPr>
            <a:xfrm>
              <a:off x="1932087" y="1835532"/>
              <a:ext cx="21948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행복론의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기초 신념</a:t>
              </a:r>
            </a:p>
          </p:txBody>
        </p:sp>
        <p:pic>
          <p:nvPicPr>
            <p:cNvPr id="3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347</Words>
  <Application>Microsoft Office PowerPoint</Application>
  <PresentationFormat>화면 슬라이드 쇼(4:3)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205</cp:revision>
  <dcterms:created xsi:type="dcterms:W3CDTF">2013-07-26T07:32:19Z</dcterms:created>
  <dcterms:modified xsi:type="dcterms:W3CDTF">2014-02-10T05:52:13Z</dcterms:modified>
</cp:coreProperties>
</file>