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6"/>
  </p:notesMasterIdLst>
  <p:sldIdLst>
    <p:sldId id="309" r:id="rId3"/>
    <p:sldId id="293" r:id="rId4"/>
    <p:sldId id="274" r:id="rId5"/>
    <p:sldId id="294" r:id="rId6"/>
    <p:sldId id="292" r:id="rId7"/>
    <p:sldId id="296" r:id="rId8"/>
    <p:sldId id="295" r:id="rId9"/>
    <p:sldId id="297" r:id="rId10"/>
    <p:sldId id="304" r:id="rId11"/>
    <p:sldId id="305" r:id="rId12"/>
    <p:sldId id="306" r:id="rId13"/>
    <p:sldId id="307" r:id="rId14"/>
    <p:sldId id="308" r:id="rId15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843" autoAdjust="0"/>
    <p:restoredTop sz="99366" autoAdjust="0"/>
  </p:normalViewPr>
  <p:slideViewPr>
    <p:cSldViewPr>
      <p:cViewPr>
        <p:scale>
          <a:sx n="75" d="100"/>
          <a:sy n="75" d="100"/>
        </p:scale>
        <p:origin x="-1392" y="-156"/>
      </p:cViewPr>
      <p:guideLst>
        <p:guide orient="horz" pos="1389"/>
        <p:guide orient="horz" pos="799"/>
        <p:guide orient="horz" pos="482"/>
        <p:guide orient="horz" pos="1797"/>
        <p:guide orient="horz" pos="4110"/>
        <p:guide pos="1020"/>
        <p:guide pos="812"/>
        <p:guide pos="1332"/>
        <p:guide pos="1338"/>
        <p:guide pos="5511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2014-02-07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ko-KR" altLang="en-US" sz="80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정체관</a:t>
            </a:r>
            <a:endParaRPr lang="en-US" altLang="ko-KR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54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正體觀</a:t>
            </a:r>
            <a:r>
              <a:rPr lang="en-US" altLang="ko-KR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체관 확립하기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2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차원 자아관이란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475460" cy="395536"/>
            <a:chOff x="1619672" y="1832197"/>
            <a:chExt cx="347546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16304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2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차원 자아관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: 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긍정적 자아관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3" name="직사각형 12"/>
          <p:cNvSpPr/>
          <p:nvPr/>
        </p:nvSpPr>
        <p:spPr>
          <a:xfrm>
            <a:off x="2114550" y="2780928"/>
            <a:ext cx="6129338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 괜찮아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’, 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나는 할 수 있어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.’ 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자신을 긍정적으로 인정하는 자아관 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평소 자신의 긍정적인 면에 대해서 생각해볼 필요가 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예시 활동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&gt;</a:t>
            </a:r>
          </a:p>
          <a:p>
            <a:pPr marL="444500" lvl="1" indent="12700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동사섭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수련 프로그램 중 ‘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긍정점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3003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가지’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444500" lvl="1" indent="12700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: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자신에 대한 긍정적인 면을 써서 발표하는 활동 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체관 확립하기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차원 자아관이란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230749" cy="395536"/>
            <a:chOff x="1619672" y="1832197"/>
            <a:chExt cx="5230749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9183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차원 자아관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: 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초월적 자아관 </a:t>
              </a:r>
              <a:r>
                <a:rPr kumimoji="1" lang="en-US" altLang="zh-TW" b="1" kern="0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kumimoji="1" lang="zh-TW" altLang="en-US" b="1" kern="0" dirty="0" smtClean="0">
                  <a:solidFill>
                    <a:srgbClr val="008000"/>
                  </a:solidFill>
                  <a:latin typeface="+mn-ea"/>
                </a:rPr>
                <a:t>超越的 自我觀</a:t>
              </a:r>
              <a:r>
                <a:rPr kumimoji="1" lang="en-US" altLang="zh-TW" b="1" kern="0" dirty="0" smtClean="0">
                  <a:solidFill>
                    <a:srgbClr val="008000"/>
                  </a:solidFill>
                  <a:latin typeface="+mn-ea"/>
                </a:rPr>
                <a:t>)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3" name="직사각형 12"/>
          <p:cNvSpPr/>
          <p:nvPr/>
        </p:nvSpPr>
        <p:spPr>
          <a:xfrm>
            <a:off x="2114550" y="2780928"/>
            <a:ext cx="6129338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/>
              <a:t>‘</a:t>
            </a:r>
            <a:r>
              <a:rPr lang="ko-KR" altLang="en-US" sz="1600" dirty="0" smtClean="0"/>
              <a:t>나는 없다</a:t>
            </a:r>
            <a:r>
              <a:rPr lang="en-US" altLang="ko-KR" sz="1600" dirty="0" smtClean="0"/>
              <a:t>.’ ‘</a:t>
            </a:r>
            <a:r>
              <a:rPr lang="ko-KR" altLang="en-US" sz="1600" dirty="0" smtClean="0"/>
              <a:t>실체로서의 나는 존재하지 않는다</a:t>
            </a:r>
            <a:r>
              <a:rPr lang="en-US" altLang="ko-KR" sz="1600" dirty="0" smtClean="0"/>
              <a:t>.’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진공적 자아관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600" dirty="0" smtClean="0"/>
              <a:t>眞空的 自我觀</a:t>
            </a:r>
            <a:r>
              <a:rPr lang="en-US" altLang="ko-KR" sz="1600" dirty="0" smtClean="0"/>
              <a:t>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이라고도 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세속적인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&gt;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라는 실체에 집착하지 않는 자아관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나를 초월해버린 경지에서 얻을 수 있는 자아관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체관 확립하기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4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차원 자아관이란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147393" cy="395536"/>
            <a:chOff x="1619672" y="1832197"/>
            <a:chExt cx="5147393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8349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4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차원 자아관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: </a:t>
              </a:r>
              <a:r>
                <a:rPr kumimoji="1" lang="ko-KR" altLang="en-US" b="1" kern="0" dirty="0" err="1" smtClean="0">
                  <a:solidFill>
                    <a:srgbClr val="008000"/>
                  </a:solidFill>
                  <a:latin typeface="+mn-ea"/>
                </a:rPr>
                <a:t>묘유적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 자아관 </a:t>
              </a:r>
              <a:r>
                <a:rPr kumimoji="1" lang="en-US" altLang="zh-TW" b="1" kern="0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kumimoji="1" lang="zh-TW" altLang="en-US" b="1" kern="0" dirty="0" smtClean="0">
                  <a:solidFill>
                    <a:srgbClr val="008000"/>
                  </a:solidFill>
                  <a:latin typeface="+mn-ea"/>
                </a:rPr>
                <a:t>妙有的 自我觀</a:t>
              </a:r>
              <a:r>
                <a:rPr kumimoji="1" lang="en-US" altLang="zh-TW" b="1" kern="0" dirty="0" smtClean="0">
                  <a:solidFill>
                    <a:srgbClr val="008000"/>
                  </a:solidFill>
                  <a:latin typeface="+mn-ea"/>
                </a:rPr>
                <a:t>)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2114550" y="2780928"/>
            <a:ext cx="612933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초월적 자아관에서 한 단계 더 나아가서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&gt;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라는 것이 다시 역할을 하게 됨 </a:t>
            </a:r>
          </a:p>
          <a:p>
            <a:pPr marL="533400" indent="-533400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    - &lt;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&gt;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라는 것이 기존에 생각하던 이기적인 내가 아니며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나와 관련된 집착과 번뇌가 사라진 상태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내가 원하는 대로 걸림 없이 자아놀음이 가능함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가장 바람직한</a:t>
            </a:r>
            <a:r>
              <a:rPr lang="ko-KR" altLang="en-US" sz="1600" dirty="0" smtClean="0">
                <a:sym typeface="Wingdings" pitchFamily="2" charset="2"/>
              </a:rPr>
              <a:t> 자아관</a:t>
            </a:r>
            <a:endParaRPr lang="ko-KR" altLang="en-US" sz="1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제목 1"/>
          <p:cNvSpPr txBox="1">
            <a:spLocks/>
          </p:cNvSpPr>
          <p:nvPr/>
        </p:nvSpPr>
        <p:spPr>
          <a:xfrm>
            <a:off x="1115616" y="2204864"/>
            <a:ext cx="7416824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걸림 없는 마음으로 천수천안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(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千手千眼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)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을 </a:t>
            </a: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나타낸다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.</a:t>
            </a: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115616" y="2832179"/>
            <a:ext cx="6912768" cy="2613045"/>
          </a:xfrm>
          <a:prstGeom prst="roundRect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174625" lvl="1" latinLnBrk="0">
              <a:defRPr/>
            </a:pP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걸림 없는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마음이란 해탈을 이룬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후 얻을 수 있는 자유로움을 뜻한다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.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 </a:t>
            </a:r>
            <a:endParaRPr lang="ko-KR" altLang="en-US" sz="1600" kern="0" dirty="0" smtClean="0">
              <a:solidFill>
                <a:schemeClr val="bg1"/>
              </a:solidFill>
              <a:latin typeface="+mn-ea"/>
            </a:endParaRPr>
          </a:p>
          <a:p>
            <a:pPr marL="174625" lvl="1" latinLnBrk="0">
              <a:defRPr/>
            </a:pP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천수천안이란 지혜와 자비를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상징하는 관음보살의 손과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눈을 의미하는 것으로써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천 개의 손을 의미하는 「천수」는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자비의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광대함을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나타내고 천 개의 눈을 의미하는 「천안」은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지혜의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원만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자재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自在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)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함을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나타낸다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천 개의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손바닥 하나하나에 눈이 있어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모든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사람의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괴로움을 그 눈으로 보고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그 손으로 구제하고자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하는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염원을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상징한다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. </a:t>
            </a:r>
          </a:p>
          <a:p>
            <a:pPr marL="174625" lvl="1" latinLnBrk="0">
              <a:defRPr/>
            </a:pP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따라서 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『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걸림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없는 마음으로 천수천안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千手千眼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)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을 나타낸다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.』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는 것은</a:t>
            </a:r>
            <a:endParaRPr lang="en-US" altLang="ko-KR" sz="1600" kern="0" dirty="0" smtClean="0">
              <a:solidFill>
                <a:schemeClr val="bg1"/>
              </a:solidFill>
              <a:latin typeface="+mn-ea"/>
            </a:endParaRPr>
          </a:p>
          <a:p>
            <a:pPr marL="174625" lvl="1" latinLnBrk="0">
              <a:defRPr/>
            </a:pP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자유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자비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600" kern="0" dirty="0" smtClean="0">
                <a:solidFill>
                  <a:schemeClr val="bg1"/>
                </a:solidFill>
                <a:latin typeface="+mn-ea"/>
              </a:rPr>
              <a:t>자재를 갖춘 좋은 마음 상태를 의미한다</a:t>
            </a:r>
            <a:r>
              <a:rPr lang="en-US" altLang="ko-KR" sz="1600" kern="0" dirty="0" smtClean="0">
                <a:solidFill>
                  <a:schemeClr val="bg1"/>
                </a:solidFill>
                <a:latin typeface="+mn-ea"/>
              </a:rPr>
              <a:t>. </a:t>
            </a:r>
            <a:endParaRPr lang="en-US" altLang="ko-KR" sz="1600" kern="0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1">
              <a:alpha val="25000"/>
            </a:schemeClr>
          </a:solidFill>
        </p:spPr>
        <p:txBody>
          <a:bodyPr wrap="square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07504" y="116632"/>
            <a:ext cx="4096586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4400" b="1" dirty="0" smtClean="0">
                <a:solidFill>
                  <a:schemeClr val="bg1"/>
                </a:solidFill>
                <a:latin typeface="+mn-ea"/>
              </a:rPr>
              <a:t>촌철</a:t>
            </a:r>
            <a:endParaRPr lang="ko-KR" altLang="en-US" sz="4400" b="1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232248" y="4509120"/>
            <a:ext cx="622818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내가 있음으로 해서 내 인생이 있고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역사가 있는 것이며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내가 있음으로 해서 ‘나’와 ‘우주’ 등에 대해 논할 수 있게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latin typeface="+mn-ea"/>
              </a:rPr>
              <a:t>그러므로 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&lt;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나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&gt;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라고 하는 존재는 천하제일의 중요성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을 가짐</a:t>
            </a:r>
            <a:endParaRPr lang="ko-KR" altLang="en-US" sz="16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체관이란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나는 </a:t>
              </a:r>
              <a:r>
                <a:rPr lang="ko-KR" altLang="en-US" sz="2800" b="1" dirty="0" smtClean="0">
                  <a:solidFill>
                    <a:srgbClr val="008000"/>
                  </a:solidFill>
                </a:rPr>
                <a:t>○○이다</a:t>
              </a:r>
              <a:r>
                <a:rPr lang="en-US" altLang="ko-KR" sz="2800" b="1" dirty="0" smtClean="0">
                  <a:solidFill>
                    <a:srgbClr val="008000"/>
                  </a:solidFill>
                </a:rPr>
                <a:t>.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847357" cy="395536"/>
            <a:chOff x="1619672" y="1832197"/>
            <a:chExt cx="384735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5349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우주의 중심에 무엇이 있습니까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타원 11"/>
          <p:cNvSpPr/>
          <p:nvPr/>
        </p:nvSpPr>
        <p:spPr>
          <a:xfrm>
            <a:off x="3275856" y="2852738"/>
            <a:ext cx="1224136" cy="115212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rgbClr val="000000"/>
                </a:solidFill>
                <a:latin typeface="+mn-ea"/>
              </a:rPr>
              <a:t>나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114550" y="2780928"/>
            <a:ext cx="612933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사람들에게 있어서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&gt;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란 나와 관련된 모든 수식어들이 통합되어서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&gt;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로 인식됨 </a:t>
            </a:r>
          </a:p>
          <a:p>
            <a:pPr marL="812800" lvl="1" indent="-355600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예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나는 홍길동이다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나는 ○○ 회사 사장이다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</a:p>
          <a:p>
            <a:pPr marL="812800" lvl="1" indent="-355600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   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나는 우리 집 가장이다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등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우리가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‘나는 ○○이다’라고 정의할 때 그것이 진정한 나인가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</a:t>
            </a: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『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』 </a:t>
            </a:r>
            <a:r>
              <a:rPr lang="ko-KR" altLang="en-US" sz="1600" dirty="0" smtClean="0">
                <a:latin typeface="+mn-ea"/>
              </a:rPr>
              <a:t>에 대한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하나의 관념이고 신념체계</a:t>
            </a:r>
            <a:r>
              <a:rPr lang="ko-KR" altLang="en-US" sz="1600" dirty="0" smtClean="0">
                <a:latin typeface="+mn-ea"/>
              </a:rPr>
              <a:t>일 뿐</a:t>
            </a:r>
            <a:endParaRPr lang="ko-KR" altLang="en-US" sz="16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체관이란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나는 </a:t>
              </a:r>
              <a:r>
                <a:rPr lang="ko-KR" altLang="en-US" sz="2800" b="1" dirty="0" smtClean="0">
                  <a:solidFill>
                    <a:srgbClr val="008000"/>
                  </a:solidFill>
                </a:rPr>
                <a:t>○○이다</a:t>
              </a:r>
              <a:r>
                <a:rPr lang="en-US" altLang="ko-KR" sz="2800" b="1" dirty="0" smtClean="0">
                  <a:solidFill>
                    <a:srgbClr val="008000"/>
                  </a:solidFill>
                </a:rPr>
                <a:t>.</a:t>
              </a:r>
              <a:endParaRPr kumimoji="1" lang="ko-KR" altLang="en-US" sz="2800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132144" cy="395536"/>
            <a:chOff x="1619672" y="1832197"/>
            <a:chExt cx="213214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81972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맑은 고딕"/>
                  <a:ea typeface="맑은 고딕"/>
                </a:rPr>
                <a:t>진정한 나인가</a:t>
              </a:r>
              <a:r>
                <a:rPr lang="en-US" altLang="ko-KR" b="1" dirty="0" smtClean="0">
                  <a:solidFill>
                    <a:srgbClr val="008000"/>
                  </a:solidFill>
                  <a:latin typeface="맑은 고딕"/>
                  <a:ea typeface="맑은 고딕"/>
                </a:rPr>
                <a:t>?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114550" y="2852738"/>
            <a:ext cx="6129338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&gt;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에 대한 정체성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正體性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 애매한 사람은 애매한 인생을 살게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선명하고 수준 높은 정체성이 있는 사람은 뚜렷하고 질 높은 인생을 살게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체관의 중요성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정체관과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삶의 질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762672" cy="395536"/>
            <a:chOff x="1619672" y="1832197"/>
            <a:chExt cx="476267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45025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가치관 가운데 가장 중요한 것은 </a:t>
              </a:r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정체관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모서리가 둥근 직사각형 11"/>
          <p:cNvSpPr/>
          <p:nvPr/>
        </p:nvSpPr>
        <p:spPr bwMode="auto">
          <a:xfrm>
            <a:off x="2114550" y="4797152"/>
            <a:ext cx="6489898" cy="1655465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lvl="0" indent="-268288" latinLnBrk="0">
              <a:spcBef>
                <a:spcPts val="1200"/>
              </a:spcBef>
              <a:defRPr/>
            </a:pPr>
            <a:r>
              <a:rPr lang="ko-KR" altLang="en-US" sz="1600" b="1" dirty="0" smtClean="0">
                <a:solidFill>
                  <a:srgbClr val="000000"/>
                </a:solidFill>
              </a:rPr>
              <a:t>정체 </a:t>
            </a:r>
            <a:r>
              <a:rPr lang="en-US" altLang="ko-KR" sz="1600" b="1" dirty="0" smtClean="0">
                <a:solidFill>
                  <a:srgbClr val="000000"/>
                </a:solidFill>
              </a:rPr>
              <a:t>(</a:t>
            </a:r>
            <a:r>
              <a:rPr lang="ko-KR" altLang="en-US" sz="1600" b="1" dirty="0" smtClean="0">
                <a:solidFill>
                  <a:srgbClr val="000000"/>
                </a:solidFill>
              </a:rPr>
              <a:t>正體</a:t>
            </a:r>
            <a:r>
              <a:rPr lang="en-US" altLang="ko-KR" sz="1600" b="1" dirty="0" smtClean="0">
                <a:solidFill>
                  <a:srgbClr val="000000"/>
                </a:solidFill>
              </a:rPr>
              <a:t>) </a:t>
            </a:r>
            <a:endParaRPr lang="en-US" altLang="ko-KR" sz="1600" b="1" dirty="0" smtClean="0">
              <a:solidFill>
                <a:srgbClr val="FF0000"/>
              </a:solidFill>
            </a:endParaRPr>
          </a:p>
          <a:p>
            <a:pPr marL="268288" lvl="0" indent="-268288" latinLnBrk="0">
              <a:spcBef>
                <a:spcPts val="1200"/>
              </a:spcBef>
              <a:defRPr/>
            </a:pPr>
            <a:r>
              <a:rPr lang="en-US" altLang="ko-KR" sz="1600" dirty="0" smtClean="0">
                <a:solidFill>
                  <a:prstClr val="black"/>
                </a:solidFill>
              </a:rPr>
              <a:t>  - ‘</a:t>
            </a:r>
            <a:r>
              <a:rPr lang="ko-KR" altLang="en-US" sz="1600" dirty="0" smtClean="0">
                <a:solidFill>
                  <a:prstClr val="black"/>
                </a:solidFill>
              </a:rPr>
              <a:t>자아</a:t>
            </a:r>
            <a:r>
              <a:rPr lang="en-US" altLang="ko-KR" sz="1600" dirty="0" smtClean="0">
                <a:solidFill>
                  <a:prstClr val="black"/>
                </a:solidFill>
              </a:rPr>
              <a:t>’, ‘</a:t>
            </a:r>
            <a:r>
              <a:rPr lang="ko-KR" altLang="en-US" sz="1600" dirty="0" smtClean="0">
                <a:solidFill>
                  <a:prstClr val="black"/>
                </a:solidFill>
              </a:rPr>
              <a:t>나</a:t>
            </a:r>
            <a:r>
              <a:rPr lang="en-US" altLang="ko-KR" sz="1600" dirty="0" smtClean="0">
                <a:solidFill>
                  <a:prstClr val="black"/>
                </a:solidFill>
              </a:rPr>
              <a:t>’</a:t>
            </a:r>
            <a:r>
              <a:rPr lang="ko-KR" altLang="en-US" sz="1600" dirty="0" smtClean="0">
                <a:solidFill>
                  <a:prstClr val="black"/>
                </a:solidFill>
              </a:rPr>
              <a:t>를 의미</a:t>
            </a:r>
            <a:endParaRPr lang="en-US" altLang="ko-KR" sz="1600" dirty="0" smtClean="0">
              <a:solidFill>
                <a:prstClr val="black"/>
              </a:solidFill>
            </a:endParaRPr>
          </a:p>
          <a:p>
            <a:pPr marL="268288" lvl="0" indent="-268288" latinLnBrk="0">
              <a:spcBef>
                <a:spcPts val="1200"/>
              </a:spcBef>
              <a:defRPr/>
            </a:pPr>
            <a:r>
              <a:rPr lang="en-US" altLang="ko-KR" sz="1600" dirty="0" smtClean="0">
                <a:solidFill>
                  <a:prstClr val="black"/>
                </a:solidFill>
              </a:rPr>
              <a:t>  - </a:t>
            </a:r>
            <a:r>
              <a:rPr lang="ko-KR" altLang="en-US" sz="1600" dirty="0" smtClean="0">
                <a:solidFill>
                  <a:prstClr val="black"/>
                </a:solidFill>
              </a:rPr>
              <a:t>일반적인 언어에서 쓰이는 </a:t>
            </a:r>
            <a:r>
              <a:rPr lang="en-US" altLang="ko-KR" sz="1600" dirty="0" smtClean="0">
                <a:solidFill>
                  <a:prstClr val="black"/>
                </a:solidFill>
              </a:rPr>
              <a:t>‘</a:t>
            </a:r>
            <a:r>
              <a:rPr lang="ko-KR" altLang="en-US" sz="1600" dirty="0" smtClean="0">
                <a:solidFill>
                  <a:prstClr val="black"/>
                </a:solidFill>
              </a:rPr>
              <a:t>나</a:t>
            </a:r>
            <a:r>
              <a:rPr lang="en-US" altLang="ko-KR" sz="1600" dirty="0" smtClean="0">
                <a:solidFill>
                  <a:prstClr val="black"/>
                </a:solidFill>
              </a:rPr>
              <a:t>’</a:t>
            </a:r>
            <a:r>
              <a:rPr lang="ko-KR" altLang="en-US" sz="1600" dirty="0" smtClean="0">
                <a:solidFill>
                  <a:prstClr val="black"/>
                </a:solidFill>
              </a:rPr>
              <a:t>란 단어가 가지고 있는 이기적인 속성과 차별화하기 위한 동사섭의 용어 </a:t>
            </a:r>
            <a:endParaRPr lang="en-US" altLang="ko-KR" sz="16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809091"/>
            <a:ext cx="6227664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정체관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확립은 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&gt;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란 무엇인가라는 물음에 대한 답을 찾는 과정임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물음에 대한 답은 여러 가지가 될 수 있음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체관 확립하기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나란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998313" cy="395536"/>
            <a:chOff x="1619672" y="1832197"/>
            <a:chExt cx="4998313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6858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‘&lt;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나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&gt;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란 무엇인가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?’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란 물음에 대한 답 찾기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직사각형 10"/>
          <p:cNvSpPr/>
          <p:nvPr/>
        </p:nvSpPr>
        <p:spPr>
          <a:xfrm>
            <a:off x="2114550" y="4221088"/>
            <a:ext cx="6227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&gt;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에 대한 관점을 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나와 우리의 행복에 도움이 되는 관점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 되게 할 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348880"/>
            <a:ext cx="6444208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나의 죽음이라고 하는 문제를 고민하고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6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년 간의 수행 끝에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&gt;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에 대한 관점을 바로 함으로써 해탈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나라고 하는 실체가 없다는 의미인 무아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無我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의 개념을 발전시킴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  <a:endParaRPr lang="en-US" altLang="ko-KR" sz="1600" dirty="0" smtClean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체관 확립하기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정체관의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예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512330" cy="395536"/>
            <a:chOff x="1619672" y="1832197"/>
            <a:chExt cx="351233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1999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석가모니의 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자아에 대한 관점</a:t>
              </a:r>
              <a:endParaRPr kumimoji="1" lang="ko-KR" altLang="en-US" b="1" kern="0" dirty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4" name="그룹 15"/>
          <p:cNvGrpSpPr/>
          <p:nvPr/>
        </p:nvGrpSpPr>
        <p:grpSpPr>
          <a:xfrm>
            <a:off x="1619250" y="3609528"/>
            <a:ext cx="3281498" cy="395536"/>
            <a:chOff x="1619672" y="1832197"/>
            <a:chExt cx="3281498" cy="395536"/>
          </a:xfrm>
        </p:grpSpPr>
        <p:sp>
          <p:nvSpPr>
            <p:cNvPr id="13" name="직사각형 12"/>
            <p:cNvSpPr/>
            <p:nvPr/>
          </p:nvSpPr>
          <p:spPr>
            <a:xfrm>
              <a:off x="1932087" y="1835532"/>
              <a:ext cx="296908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서양적 관점에서의 자아관</a:t>
              </a:r>
              <a:endParaRPr kumimoji="1" lang="ko-KR" altLang="en-US" b="1" kern="0" dirty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모서리가 둥근 직사각형 14"/>
          <p:cNvSpPr/>
          <p:nvPr/>
        </p:nvSpPr>
        <p:spPr bwMode="auto">
          <a:xfrm>
            <a:off x="2114550" y="4077072"/>
            <a:ext cx="6489898" cy="2375545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indent="-268288" latinLnBrk="0">
              <a:spcBef>
                <a:spcPts val="1200"/>
              </a:spcBef>
              <a:defRPr/>
            </a:pPr>
            <a:r>
              <a:rPr lang="en-US" altLang="ko-KR" sz="1400" b="1" dirty="0" smtClean="0">
                <a:solidFill>
                  <a:srgbClr val="000000"/>
                </a:solidFill>
              </a:rPr>
              <a:t>William James</a:t>
            </a:r>
            <a:r>
              <a:rPr lang="ko-KR" altLang="en-US" sz="1400" b="1" dirty="0" smtClean="0">
                <a:solidFill>
                  <a:srgbClr val="000000"/>
                </a:solidFill>
              </a:rPr>
              <a:t>의 자아</a:t>
            </a:r>
            <a:r>
              <a:rPr lang="en-US" altLang="ko-KR" sz="1400" b="1" dirty="0" smtClean="0">
                <a:solidFill>
                  <a:srgbClr val="000000"/>
                </a:solidFill>
              </a:rPr>
              <a:t>(Self)</a:t>
            </a:r>
            <a:r>
              <a:rPr lang="ko-KR" altLang="en-US" sz="1400" b="1" dirty="0" smtClean="0">
                <a:solidFill>
                  <a:srgbClr val="000000"/>
                </a:solidFill>
              </a:rPr>
              <a:t> 개념</a:t>
            </a:r>
            <a:endParaRPr lang="en-US" altLang="ko-KR" sz="1400" b="1" dirty="0" smtClean="0">
              <a:solidFill>
                <a:srgbClr val="FF0000"/>
              </a:solidFill>
            </a:endParaRPr>
          </a:p>
          <a:p>
            <a:pPr latinLnBrk="0">
              <a:spcBef>
                <a:spcPts val="1200"/>
              </a:spcBef>
              <a:defRPr/>
            </a:pPr>
            <a:r>
              <a:rPr lang="en-US" altLang="ko-KR" sz="1400" dirty="0" smtClean="0">
                <a:solidFill>
                  <a:prstClr val="black"/>
                </a:solidFill>
              </a:rPr>
              <a:t> </a:t>
            </a:r>
            <a:r>
              <a:rPr lang="ko-KR" altLang="en-US" sz="1400" dirty="0" smtClean="0">
                <a:solidFill>
                  <a:prstClr val="black"/>
                </a:solidFill>
              </a:rPr>
              <a:t>미국의 </a:t>
            </a:r>
            <a:r>
              <a:rPr lang="ko-KR" altLang="en-US" sz="1400" dirty="0" smtClean="0">
                <a:solidFill>
                  <a:prstClr val="black"/>
                </a:solidFill>
              </a:rPr>
              <a:t>선구적인 심리학자였던 </a:t>
            </a:r>
            <a:r>
              <a:rPr lang="ko-KR" altLang="en-US" sz="1400" dirty="0" err="1" smtClean="0">
                <a:solidFill>
                  <a:prstClr val="black"/>
                </a:solidFill>
              </a:rPr>
              <a:t>윌리엄</a:t>
            </a:r>
            <a:r>
              <a:rPr lang="ko-KR" altLang="en-US" sz="1400" dirty="0" smtClean="0">
                <a:solidFill>
                  <a:prstClr val="black"/>
                </a:solidFill>
              </a:rPr>
              <a:t> </a:t>
            </a:r>
            <a:r>
              <a:rPr lang="ko-KR" altLang="en-US" sz="1400" dirty="0" err="1" smtClean="0">
                <a:solidFill>
                  <a:prstClr val="black"/>
                </a:solidFill>
              </a:rPr>
              <a:t>제임스</a:t>
            </a:r>
            <a:r>
              <a:rPr lang="en-US" altLang="ko-KR" sz="1400" dirty="0" smtClean="0">
                <a:solidFill>
                  <a:prstClr val="black"/>
                </a:solidFill>
              </a:rPr>
              <a:t>(1842-1910)</a:t>
            </a:r>
            <a:r>
              <a:rPr lang="ko-KR" altLang="en-US" sz="1400" dirty="0" smtClean="0">
                <a:solidFill>
                  <a:prstClr val="black"/>
                </a:solidFill>
              </a:rPr>
              <a:t>는 자아란 </a:t>
            </a:r>
            <a:r>
              <a:rPr lang="en-US" altLang="ko-KR" sz="1400" dirty="0" smtClean="0">
                <a:solidFill>
                  <a:prstClr val="black"/>
                </a:solidFill>
              </a:rPr>
              <a:t>‘</a:t>
            </a:r>
            <a:r>
              <a:rPr lang="ko-KR" altLang="en-US" sz="1400" dirty="0" smtClean="0">
                <a:solidFill>
                  <a:prstClr val="black"/>
                </a:solidFill>
              </a:rPr>
              <a:t>한 개인이 자기 것이라고 말할 수 있는 모든 것</a:t>
            </a:r>
            <a:r>
              <a:rPr lang="en-US" altLang="ko-KR" sz="1400" dirty="0" smtClean="0">
                <a:solidFill>
                  <a:prstClr val="black"/>
                </a:solidFill>
              </a:rPr>
              <a:t>’</a:t>
            </a:r>
            <a:r>
              <a:rPr lang="ko-KR" altLang="en-US" sz="1400" dirty="0" smtClean="0">
                <a:solidFill>
                  <a:prstClr val="black"/>
                </a:solidFill>
              </a:rPr>
              <a:t>이라고 정의하였으며 다음과 같은 </a:t>
            </a:r>
            <a:r>
              <a:rPr lang="en-US" altLang="ko-KR" sz="1400" dirty="0" smtClean="0">
                <a:solidFill>
                  <a:prstClr val="black"/>
                </a:solidFill>
              </a:rPr>
              <a:t>3</a:t>
            </a:r>
            <a:r>
              <a:rPr lang="ko-KR" altLang="en-US" sz="1400" dirty="0" smtClean="0">
                <a:solidFill>
                  <a:prstClr val="black"/>
                </a:solidFill>
              </a:rPr>
              <a:t>가지 구성요소로 나누었다</a:t>
            </a:r>
            <a:r>
              <a:rPr lang="en-US" altLang="ko-KR" sz="1400" dirty="0" smtClean="0">
                <a:solidFill>
                  <a:prstClr val="black"/>
                </a:solidFill>
              </a:rPr>
              <a:t>. </a:t>
            </a:r>
          </a:p>
          <a:p>
            <a:pPr marL="268288" indent="-268288" latinLnBrk="0">
              <a:spcBef>
                <a:spcPts val="300"/>
              </a:spcBef>
              <a:defRPr/>
            </a:pPr>
            <a:r>
              <a:rPr lang="ko-KR" altLang="en-US" sz="1400" dirty="0" smtClean="0">
                <a:solidFill>
                  <a:prstClr val="black"/>
                </a:solidFill>
              </a:rPr>
              <a:t>① 물질적 자아 </a:t>
            </a:r>
            <a:r>
              <a:rPr lang="en-US" altLang="ko-KR" sz="1400" dirty="0" smtClean="0">
                <a:solidFill>
                  <a:prstClr val="black"/>
                </a:solidFill>
              </a:rPr>
              <a:t>: </a:t>
            </a:r>
            <a:r>
              <a:rPr lang="ko-KR" altLang="en-US" sz="1400" dirty="0" smtClean="0">
                <a:solidFill>
                  <a:prstClr val="black"/>
                </a:solidFill>
              </a:rPr>
              <a:t>나를 이루고 있으며 나와 관계된 가시적인 물질적인 측면</a:t>
            </a:r>
          </a:p>
          <a:p>
            <a:pPr marL="268288" indent="-268288" latinLnBrk="0">
              <a:spcBef>
                <a:spcPts val="300"/>
              </a:spcBef>
              <a:defRPr/>
            </a:pPr>
            <a:r>
              <a:rPr lang="ko-KR" altLang="en-US" sz="1400" dirty="0" smtClean="0">
                <a:solidFill>
                  <a:prstClr val="black"/>
                </a:solidFill>
              </a:rPr>
              <a:t>② 사회적 자아 </a:t>
            </a:r>
            <a:r>
              <a:rPr lang="en-US" altLang="ko-KR" sz="1400" dirty="0" smtClean="0">
                <a:solidFill>
                  <a:prstClr val="black"/>
                </a:solidFill>
              </a:rPr>
              <a:t>: </a:t>
            </a:r>
            <a:r>
              <a:rPr lang="ko-KR" altLang="en-US" sz="1400" dirty="0" smtClean="0">
                <a:solidFill>
                  <a:prstClr val="black"/>
                </a:solidFill>
              </a:rPr>
              <a:t>타인과의 관계 속에서 나타나는 나의 신분과 위치</a:t>
            </a:r>
          </a:p>
          <a:p>
            <a:pPr marL="268288" indent="-268288" latinLnBrk="0">
              <a:spcBef>
                <a:spcPts val="300"/>
              </a:spcBef>
              <a:defRPr/>
            </a:pPr>
            <a:r>
              <a:rPr lang="ko-KR" altLang="en-US" sz="1400" dirty="0" smtClean="0">
                <a:solidFill>
                  <a:prstClr val="black"/>
                </a:solidFill>
              </a:rPr>
              <a:t>③ 심리적</a:t>
            </a:r>
            <a:r>
              <a:rPr lang="en-US" altLang="ko-KR" sz="1400" dirty="0" smtClean="0">
                <a:solidFill>
                  <a:prstClr val="black"/>
                </a:solidFill>
              </a:rPr>
              <a:t>․</a:t>
            </a:r>
            <a:r>
              <a:rPr lang="ko-KR" altLang="en-US" sz="1400" dirty="0" smtClean="0">
                <a:solidFill>
                  <a:prstClr val="black"/>
                </a:solidFill>
              </a:rPr>
              <a:t>영적 자아 </a:t>
            </a:r>
            <a:r>
              <a:rPr lang="en-US" altLang="ko-KR" sz="1400" dirty="0" smtClean="0">
                <a:solidFill>
                  <a:prstClr val="black"/>
                </a:solidFill>
              </a:rPr>
              <a:t>: </a:t>
            </a:r>
            <a:r>
              <a:rPr lang="ko-KR" altLang="en-US" sz="1400" dirty="0" smtClean="0">
                <a:solidFill>
                  <a:prstClr val="black"/>
                </a:solidFill>
              </a:rPr>
              <a:t>가치관</a:t>
            </a:r>
            <a:r>
              <a:rPr lang="en-US" altLang="ko-KR" sz="1400" dirty="0" smtClean="0">
                <a:solidFill>
                  <a:prstClr val="black"/>
                </a:solidFill>
              </a:rPr>
              <a:t>, </a:t>
            </a:r>
            <a:r>
              <a:rPr lang="ko-KR" altLang="en-US" sz="1400" dirty="0" smtClean="0">
                <a:solidFill>
                  <a:prstClr val="black"/>
                </a:solidFill>
              </a:rPr>
              <a:t>도덕 기준등과 관련된 나의 내면적 특성과 자기 반성적인 사고들</a:t>
            </a:r>
            <a:endParaRPr lang="en-US" altLang="ko-KR" sz="14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88232" y="2991143"/>
            <a:ext cx="608416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spcBef>
                <a:spcPts val="6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‘나는 주인이다</a:t>
            </a:r>
            <a:r>
              <a:rPr lang="en-US" altLang="ko-KR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.’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라는 주인정신에서 출발함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lvl="0" indent="-263525" latinLnBrk="0">
              <a:spcBef>
                <a:spcPts val="6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주인정신을 가진 자는 주인의 마음으로 자기 주변을 살피게 됨</a:t>
            </a:r>
            <a:r>
              <a:rPr lang="en-US" altLang="ko-KR" sz="1600" dirty="0" smtClean="0">
                <a:latin typeface="+mn-ea"/>
              </a:rPr>
              <a:t>.</a:t>
            </a:r>
          </a:p>
          <a:p>
            <a:pPr marL="263525" lvl="0" indent="-263525" latinLnBrk="0">
              <a:spcBef>
                <a:spcPts val="6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주인정신을 가진 자는 자기 주변을 보다 행복하고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dirty="0" smtClean="0">
                <a:latin typeface="+mn-ea"/>
              </a:rPr>
              <a:t>보다 평화로운 삶이 되게 하고자 노력함</a:t>
            </a:r>
            <a:r>
              <a:rPr lang="en-US" altLang="ko-KR" sz="1600" dirty="0" smtClean="0">
                <a:latin typeface="+mn-ea"/>
              </a:rPr>
              <a:t>.</a:t>
            </a: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체관 확립하기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‘나’에 대한 바람직한 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관점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1" name="모서리가 둥근 직사각형 10"/>
          <p:cNvSpPr/>
          <p:nvPr/>
        </p:nvSpPr>
        <p:spPr bwMode="auto">
          <a:xfrm>
            <a:off x="2124074" y="1955996"/>
            <a:ext cx="2591941" cy="498084"/>
          </a:xfrm>
          <a:prstGeom prst="roundRect">
            <a:avLst>
              <a:gd name="adj" fmla="val 0"/>
            </a:avLst>
          </a:prstGeom>
          <a:solidFill>
            <a:schemeClr val="accent6">
              <a:lumMod val="75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주인정신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88232" y="2852936"/>
            <a:ext cx="60841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spcBef>
                <a:spcPts val="600"/>
              </a:spcBef>
              <a:spcAft>
                <a:spcPts val="600"/>
              </a:spcAft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latin typeface="+mn-ea"/>
              </a:rPr>
              <a:t>1</a:t>
            </a:r>
            <a:r>
              <a:rPr lang="ko-KR" altLang="en-US" sz="1600" dirty="0" smtClean="0">
                <a:latin typeface="+mn-ea"/>
              </a:rPr>
              <a:t>차원 자아관을 지양하며</a:t>
            </a:r>
            <a:r>
              <a:rPr lang="en-US" altLang="ko-KR" sz="1600" dirty="0" smtClean="0">
                <a:latin typeface="+mn-ea"/>
              </a:rPr>
              <a:t>,</a:t>
            </a:r>
            <a:r>
              <a:rPr lang="ko-KR" altLang="en-US" sz="1600" dirty="0" smtClean="0">
                <a:latin typeface="+mn-ea"/>
              </a:rPr>
              <a:t>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보다 높은 차원의 자아관을 지향 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체관 확립하기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‘나’에 대한 바람직한 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관점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2" name="모서리가 둥근 직사각형 11"/>
          <p:cNvSpPr/>
          <p:nvPr/>
        </p:nvSpPr>
        <p:spPr>
          <a:xfrm>
            <a:off x="2555776" y="3501008"/>
            <a:ext cx="5184576" cy="2448272"/>
          </a:xfrm>
          <a:prstGeom prst="roundRect">
            <a:avLst>
              <a:gd name="adj" fmla="val 15608"/>
            </a:avLst>
          </a:prstGeom>
          <a:solidFill>
            <a:schemeClr val="bg1"/>
          </a:solidFill>
          <a:ln w="762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6713" lvl="0" indent="-180975" latinLnBrk="0">
              <a:lnSpc>
                <a:spcPct val="20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차원 자아관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부정적 자아관 </a:t>
            </a:r>
          </a:p>
          <a:p>
            <a:pPr marL="366713" lvl="0" indent="-180975" latinLnBrk="0">
              <a:lnSpc>
                <a:spcPct val="20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차원 자아관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긍정적 자아관</a:t>
            </a:r>
          </a:p>
          <a:p>
            <a:pPr marL="366713" indent="-180975" latinLnBrk="0">
              <a:lnSpc>
                <a:spcPct val="20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차원 자아관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초월적 자아관</a:t>
            </a:r>
          </a:p>
          <a:p>
            <a:pPr marL="366713" indent="-180975" latinLnBrk="0">
              <a:lnSpc>
                <a:spcPct val="20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차원 자아관</a:t>
            </a:r>
            <a:r>
              <a:rPr lang="en-US" altLang="ko-KR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600" b="1" dirty="0" err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묘유적</a:t>
            </a:r>
            <a:r>
              <a:rPr lang="ko-KR" altLang="en-US" sz="16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자아관</a:t>
            </a:r>
          </a:p>
        </p:txBody>
      </p:sp>
      <p:sp>
        <p:nvSpPr>
          <p:cNvPr id="13" name="모서리가 둥근 직사각형 12"/>
          <p:cNvSpPr/>
          <p:nvPr/>
        </p:nvSpPr>
        <p:spPr bwMode="auto">
          <a:xfrm>
            <a:off x="2124074" y="1955996"/>
            <a:ext cx="4104110" cy="498084"/>
          </a:xfrm>
          <a:prstGeom prst="roundRect">
            <a:avLst>
              <a:gd name="adj" fmla="val 0"/>
            </a:avLst>
          </a:prstGeom>
          <a:solidFill>
            <a:schemeClr val="accent6">
              <a:lumMod val="75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주인정신을 기초로 한 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4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차원 자아관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체관 확립하기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1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차원 자아관이란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정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475460" cy="395536"/>
            <a:chOff x="1619672" y="1832197"/>
            <a:chExt cx="347546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16304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1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차원 자아관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: 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부정적 자아관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3" name="직사각형 12"/>
          <p:cNvSpPr/>
          <p:nvPr/>
        </p:nvSpPr>
        <p:spPr>
          <a:xfrm>
            <a:off x="2114550" y="2780928"/>
            <a:ext cx="6129338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나는 나쁘다’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나는 할 수 없다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.‘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부정적인 자아관을 가진 사람은 일을 행함에 있어서 자신감이 떨어지고 생기와 활기가 부족하므로 일의 성취도도 낮음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다른 사람들과 비교할 때에는 열등감을 드러낼 수도 있음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지양</a:t>
            </a:r>
            <a:r>
              <a:rPr lang="ko-KR" altLang="en-US" sz="1600" dirty="0" smtClean="0">
                <a:sym typeface="Wingdings" pitchFamily="2" charset="2"/>
              </a:rPr>
              <a:t>해야 할 자아관</a:t>
            </a:r>
            <a:endParaRPr lang="ko-KR" altLang="en-US" sz="1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1938</TotalTime>
  <Words>796</Words>
  <Application>Microsoft Office PowerPoint</Application>
  <PresentationFormat>화면 슬라이드 쇼(4:3)</PresentationFormat>
  <Paragraphs>107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13</vt:i4>
      </vt:variant>
    </vt:vector>
  </HeadingPairs>
  <TitlesOfParts>
    <vt:vector size="15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248</cp:revision>
  <dcterms:created xsi:type="dcterms:W3CDTF">2013-07-26T07:32:19Z</dcterms:created>
  <dcterms:modified xsi:type="dcterms:W3CDTF">2014-02-07T04:47:31Z</dcterms:modified>
</cp:coreProperties>
</file>