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6" r:id="rId2"/>
  </p:sldMasterIdLst>
  <p:notesMasterIdLst>
    <p:notesMasterId r:id="rId12"/>
  </p:notesMasterIdLst>
  <p:sldIdLst>
    <p:sldId id="292" r:id="rId3"/>
    <p:sldId id="258" r:id="rId4"/>
    <p:sldId id="285" r:id="rId5"/>
    <p:sldId id="286" r:id="rId6"/>
    <p:sldId id="287" r:id="rId7"/>
    <p:sldId id="291" r:id="rId8"/>
    <p:sldId id="288" r:id="rId9"/>
    <p:sldId id="289" r:id="rId10"/>
    <p:sldId id="290" r:id="rId11"/>
  </p:sldIdLst>
  <p:sldSz cx="9144000" cy="6858000" type="screen4x3"/>
  <p:notesSz cx="6805613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FFFF"/>
    <a:srgbClr val="265DAA"/>
    <a:srgbClr val="285DA6"/>
    <a:srgbClr val="0066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06" autoAdjust="0"/>
    <p:restoredTop sz="99366" autoAdjust="0"/>
  </p:normalViewPr>
  <p:slideViewPr>
    <p:cSldViewPr>
      <p:cViewPr varScale="1">
        <p:scale>
          <a:sx n="93" d="100"/>
          <a:sy n="93" d="100"/>
        </p:scale>
        <p:origin x="-90" y="-2346"/>
      </p:cViewPr>
      <p:guideLst>
        <p:guide orient="horz" pos="1389"/>
        <p:guide orient="horz" pos="799"/>
        <p:guide orient="horz" pos="482"/>
        <p:guide orient="horz" pos="3521"/>
        <p:guide orient="horz" pos="4110"/>
        <p:guide pos="1020"/>
        <p:guide pos="793"/>
        <p:guide pos="1338"/>
        <p:guide pos="1565"/>
        <p:guide pos="5503"/>
        <p:guide pos="519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2354F3-8F41-4B51-BBD1-E6051CB59C1E}" type="datetimeFigureOut">
              <a:rPr lang="ko-KR" altLang="en-US" smtClean="0"/>
              <a:pPr/>
              <a:t>2014-02-09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3537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F73A51-6D75-4D58-ADD8-F815416056F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6543597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Y:\동사섭_동영상\03_원고\03_pdf용 탬플릿\원고-디자인-템플릿_130729_01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 userDrawn="1"/>
        </p:nvSpPr>
        <p:spPr>
          <a:xfrm>
            <a:off x="0" y="2276872"/>
            <a:ext cx="9144000" cy="93610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pPr marL="0" marR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ko-KR" altLang="en-US" sz="8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맑은 고딕" pitchFamily="50" charset="-127"/>
              <a:ea typeface="맑은 고딕" pitchFamily="50" charset="-127"/>
              <a:cs typeface="+mj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동사섭_동영상\03_원고\03_pdf용 탬플릿\imgs\원고-디자인-템플릿_130802_0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9F29EBA-8062-49BD-A293-9CC9B65F99BA}" type="datetimeFigureOut">
              <a:rPr lang="ko-KR" altLang="en-US" smtClean="0">
                <a:solidFill>
                  <a:prstClr val="black"/>
                </a:solidFill>
              </a:rPr>
              <a:pPr/>
              <a:t>2014-02-09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25E8D0C-0CD6-4C1C-8165-DB4630E5EFDD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동사섭_동영상\03_원고\03_pdf용 탬플릿\원고-디자인-템플릿_130729_04.jp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5" r:id="rId4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Y:\동사섭_동영상\03_원고\03_pdf용 탬플릿\140120\sample2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204864"/>
            <a:ext cx="9144000" cy="93610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ko-KR" altLang="en-US" sz="8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임장기초신념</a:t>
            </a:r>
            <a:endParaRPr lang="en-US" altLang="ko-KR" sz="8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itchFamily="50" charset="-127"/>
              <a:ea typeface="맑은 고딕" pitchFamily="50" charset="-127"/>
            </a:endParaRPr>
          </a:p>
          <a:p>
            <a:pPr algn="ctr">
              <a:spcBef>
                <a:spcPct val="0"/>
              </a:spcBef>
            </a:pPr>
            <a:r>
              <a:rPr lang="en-US" altLang="ko-KR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臨場基礎信念</a:t>
            </a:r>
            <a:r>
              <a:rPr lang="en-US" altLang="ko-KR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)</a:t>
            </a:r>
            <a:endParaRPr lang="ko-KR" altLang="en-US" sz="4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/>
          <p:cNvSpPr/>
          <p:nvPr/>
        </p:nvSpPr>
        <p:spPr>
          <a:xfrm>
            <a:off x="2016224" y="2527156"/>
            <a:ext cx="671978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임장</a:t>
            </a:r>
            <a:r>
              <a:rPr lang="en-US" altLang="ko-KR" sz="1600" dirty="0" smtClean="0"/>
              <a:t>(</a:t>
            </a:r>
            <a:r>
              <a:rPr lang="ko-KR" altLang="en-US" sz="1600" dirty="0" smtClean="0"/>
              <a:t>臨場</a:t>
            </a:r>
            <a:r>
              <a:rPr lang="en-US" altLang="ko-KR" sz="1600" dirty="0" smtClean="0"/>
              <a:t>): </a:t>
            </a:r>
            <a:r>
              <a:rPr lang="ko-KR" altLang="en-US" sz="1600" dirty="0" smtClean="0"/>
              <a:t>어떤 공간에 있는다</a:t>
            </a:r>
            <a:r>
              <a:rPr lang="en-US" altLang="ko-KR" sz="1600" dirty="0" smtClean="0"/>
              <a:t>.</a:t>
            </a:r>
          </a:p>
          <a:p>
            <a:pPr marL="263525" lvl="0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장</a:t>
            </a:r>
            <a:r>
              <a:rPr lang="en-US" altLang="ko-KR" sz="1600" dirty="0" smtClean="0"/>
              <a:t>(</a:t>
            </a:r>
            <a:r>
              <a:rPr lang="ko-KR" altLang="en-US" sz="1600" dirty="0" smtClean="0"/>
              <a:t>場</a:t>
            </a:r>
            <a:r>
              <a:rPr lang="en-US" altLang="ko-KR" sz="1600" dirty="0" smtClean="0"/>
              <a:t>): </a:t>
            </a:r>
            <a:r>
              <a:rPr lang="ko-KR" altLang="en-US" sz="1600" dirty="0" smtClean="0"/>
              <a:t>몸이 머무르는 곳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우리가 있는 공간 </a:t>
            </a:r>
            <a:endParaRPr lang="en-US" altLang="ko-KR" sz="1600" dirty="0" smtClean="0"/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endParaRPr lang="en-US" altLang="ko-KR" sz="1600" dirty="0" smtClean="0"/>
          </a:p>
        </p:txBody>
      </p:sp>
      <p:grpSp>
        <p:nvGrpSpPr>
          <p:cNvPr id="18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장이란 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임장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(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臨場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)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과 장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(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場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)</a:t>
              </a:r>
              <a:endParaRPr lang="en-US" altLang="ko-KR" sz="2800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임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16" name="그룹 15"/>
          <p:cNvGrpSpPr/>
          <p:nvPr/>
        </p:nvGrpSpPr>
        <p:grpSpPr>
          <a:xfrm>
            <a:off x="1619672" y="1832197"/>
            <a:ext cx="6290334" cy="395536"/>
            <a:chOff x="1619672" y="1832197"/>
            <a:chExt cx="6290334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597791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우리는 태어나면서부터 매 순간 </a:t>
              </a:r>
              <a:r>
                <a:rPr kumimoji="1" lang="ko-KR" altLang="en-US" b="1" kern="0" dirty="0" smtClean="0">
                  <a:solidFill>
                    <a:schemeClr val="accent6">
                      <a:lumMod val="75000"/>
                    </a:schemeClr>
                  </a:solidFill>
                  <a:latin typeface="+mn-ea"/>
                </a:rPr>
                <a:t>어떤 공간에 있게 된다</a:t>
              </a:r>
              <a:r>
                <a:rPr kumimoji="1" lang="en-US" altLang="ko-KR" b="1" kern="0" dirty="0" smtClean="0">
                  <a:solidFill>
                    <a:schemeClr val="accent6">
                      <a:lumMod val="75000"/>
                    </a:schemeClr>
                  </a:solidFill>
                  <a:latin typeface="+mn-ea"/>
                </a:rPr>
                <a:t>. </a:t>
              </a: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1" name="직사각형 10"/>
          <p:cNvSpPr/>
          <p:nvPr/>
        </p:nvSpPr>
        <p:spPr>
          <a:xfrm>
            <a:off x="1619250" y="3769876"/>
            <a:ext cx="671978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42925" lvl="1" indent="-180975" defTabSz="966788" latinLnBrk="0">
              <a:buClr>
                <a:srgbClr val="285DA6"/>
              </a:buClr>
              <a:buBlip>
                <a:blip r:embed="rId3"/>
              </a:buBlip>
            </a:pPr>
            <a:r>
              <a:rPr lang="ko-KR" altLang="en-US" sz="1600" b="1" dirty="0" smtClean="0">
                <a:latin typeface="+mn-ea"/>
              </a:rPr>
              <a:t>항상 어떤 장</a:t>
            </a:r>
            <a:r>
              <a:rPr lang="en-US" altLang="ko-KR" sz="1600" b="1" dirty="0" smtClean="0">
                <a:latin typeface="+mn-ea"/>
              </a:rPr>
              <a:t>(</a:t>
            </a:r>
            <a:r>
              <a:rPr lang="ko-KR" altLang="en-US" sz="1600" b="1" dirty="0" smtClean="0">
                <a:latin typeface="+mn-ea"/>
              </a:rPr>
              <a:t>場</a:t>
            </a:r>
            <a:r>
              <a:rPr lang="en-US" altLang="ko-KR" sz="1600" b="1" dirty="0" smtClean="0">
                <a:latin typeface="+mn-ea"/>
              </a:rPr>
              <a:t>)</a:t>
            </a:r>
            <a:r>
              <a:rPr lang="ko-KR" altLang="en-US" sz="1600" b="1" dirty="0" smtClean="0">
                <a:latin typeface="+mn-ea"/>
              </a:rPr>
              <a:t>에 임장하게 되는 것이 인생이다</a:t>
            </a:r>
            <a:r>
              <a:rPr lang="en-US" altLang="ko-KR" sz="1600" b="1" dirty="0" smtClean="0">
                <a:latin typeface="+mn-ea"/>
              </a:rPr>
              <a:t>. </a:t>
            </a:r>
            <a:endParaRPr lang="en-US" altLang="ko-KR" b="1" dirty="0" smtClean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/>
          <p:cNvSpPr/>
          <p:nvPr/>
        </p:nvSpPr>
        <p:spPr>
          <a:xfrm>
            <a:off x="2016224" y="2598003"/>
            <a:ext cx="671978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평소 몸에 익은 습관대로 장에 임하는 것</a:t>
            </a:r>
            <a:endParaRPr lang="en-US" altLang="ko-KR" sz="1600" dirty="0" smtClean="0"/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endParaRPr lang="en-US" altLang="ko-KR" sz="1600" dirty="0" smtClean="0"/>
          </a:p>
        </p:txBody>
      </p:sp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장기초신념의</a:t>
              </a:r>
              <a:r>
                <a:rPr kumimoji="1" lang="ko-KR" altLang="en-US" sz="3600" b="1" kern="0" dirty="0" smtClean="0">
                  <a:latin typeface="+mn-ea"/>
                </a:rPr>
                <a:t> 중요성 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어떤 태도로 장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(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場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)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에 임할 것인가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?</a:t>
              </a:r>
              <a:endParaRPr lang="en-US" altLang="ko-KR" sz="2800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임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1732997" cy="395536"/>
            <a:chOff x="1619672" y="1832197"/>
            <a:chExt cx="1732997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14205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습관적 임장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1" name="직사각형 10"/>
          <p:cNvSpPr/>
          <p:nvPr/>
        </p:nvSpPr>
        <p:spPr>
          <a:xfrm>
            <a:off x="1619250" y="3769876"/>
            <a:ext cx="6719789" cy="7833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42925" lvl="1" indent="-180975" defTabSz="966788" latinLnBrk="0">
              <a:lnSpc>
                <a:spcPct val="150000"/>
              </a:lnSpc>
              <a:buClr>
                <a:srgbClr val="285DA6"/>
              </a:buClr>
              <a:buBlip>
                <a:blip r:embed="rId3"/>
              </a:buBlip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좋은 습관대로 임하면 바람직하지만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,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미성숙한 습관으로 임하면 장의 조화를 깨뜨림</a:t>
            </a:r>
            <a:endParaRPr lang="en-US" altLang="ko-KR" b="1" dirty="0" smtClean="0">
              <a:solidFill>
                <a:srgbClr val="000000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/>
          <p:cNvSpPr/>
          <p:nvPr/>
        </p:nvSpPr>
        <p:spPr>
          <a:xfrm>
            <a:off x="2016224" y="2527156"/>
            <a:ext cx="671978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장의 조화를 위해 의도적으로 임하는 것</a:t>
            </a:r>
            <a:endParaRPr lang="en-US" altLang="ko-KR" sz="1600" dirty="0" smtClean="0"/>
          </a:p>
          <a:p>
            <a:pPr marL="263525" lvl="1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습관적으로 장에 임하는 것에서 벗어나 어떤 태도로 그 자리에 임해야 할지 항상 생각해보아야 함</a:t>
            </a:r>
            <a:endParaRPr lang="en-US" altLang="ko-KR" b="1" dirty="0" smtClean="0">
              <a:solidFill>
                <a:srgbClr val="000000"/>
              </a:solidFill>
              <a:latin typeface="+mn-ea"/>
            </a:endParaRPr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en-US" altLang="ko-KR" sz="1600" dirty="0" smtClean="0"/>
          </a:p>
        </p:txBody>
      </p:sp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장기초신념의</a:t>
              </a:r>
              <a:r>
                <a:rPr kumimoji="1" lang="ko-KR" altLang="en-US" sz="3600" b="1" kern="0" dirty="0" smtClean="0">
                  <a:latin typeface="+mn-ea"/>
                </a:rPr>
                <a:t> 중요성 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어떤 태도로 장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(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場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)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에 임할 것인가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?</a:t>
              </a:r>
              <a:endParaRPr lang="en-US" altLang="ko-KR" sz="2800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임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1732997" cy="395536"/>
            <a:chOff x="1619672" y="1832197"/>
            <a:chExt cx="1732997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14205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의도적 임장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1" name="직사각형 10"/>
          <p:cNvSpPr/>
          <p:nvPr/>
        </p:nvSpPr>
        <p:spPr>
          <a:xfrm>
            <a:off x="1619250" y="4170566"/>
            <a:ext cx="671978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42925" lvl="1" indent="-180975" defTabSz="966788" latinLnBrk="0">
              <a:buClr>
                <a:srgbClr val="285DA6"/>
              </a:buClr>
              <a:buBlip>
                <a:blip r:embed="rId3"/>
              </a:buBlip>
            </a:pPr>
            <a:r>
              <a:rPr lang="ko-KR" altLang="en-US" sz="1600" dirty="0" smtClean="0"/>
              <a:t>사유와 학습을 한 후에 그 장에 적절하게 임하도록 해야 함</a:t>
            </a:r>
            <a:endParaRPr lang="en-US" altLang="ko-KR" b="1" dirty="0" smtClean="0">
              <a:solidFill>
                <a:srgbClr val="000000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에 임하는 태도 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임장기초신념</a:t>
              </a:r>
              <a:endParaRPr lang="en-US" altLang="ko-KR" sz="2800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장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2880747" cy="395536"/>
            <a:chOff x="1619672" y="1832197"/>
            <a:chExt cx="2880747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256833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chemeClr val="accent6">
                      <a:lumMod val="75000"/>
                    </a:schemeClr>
                  </a:solidFill>
                  <a:latin typeface="+mn-ea"/>
                </a:rPr>
                <a:t>나는 이 장의 주인이다</a:t>
              </a:r>
              <a:r>
                <a:rPr lang="en-US" altLang="ko-KR" b="1" dirty="0" smtClean="0">
                  <a:solidFill>
                    <a:schemeClr val="accent6">
                      <a:lumMod val="75000"/>
                    </a:schemeClr>
                  </a:solidFill>
                  <a:latin typeface="+mn-ea"/>
                </a:rPr>
                <a:t>.</a:t>
              </a: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1" name="직사각형 10"/>
          <p:cNvSpPr/>
          <p:nvPr/>
        </p:nvSpPr>
        <p:spPr>
          <a:xfrm>
            <a:off x="2016224" y="2743180"/>
            <a:ext cx="62276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주인정신</a:t>
            </a:r>
            <a:r>
              <a:rPr lang="en-US" altLang="ko-KR" sz="1600" dirty="0" smtClean="0"/>
              <a:t>(</a:t>
            </a:r>
            <a:r>
              <a:rPr lang="ko-KR" altLang="en-US" sz="1600" dirty="0" smtClean="0"/>
              <a:t>主人精神</a:t>
            </a:r>
            <a:r>
              <a:rPr lang="en-US" altLang="ko-KR" sz="1600" dirty="0" smtClean="0"/>
              <a:t>)</a:t>
            </a:r>
            <a:r>
              <a:rPr lang="ko-KR" altLang="en-US" sz="1600" dirty="0" smtClean="0"/>
              <a:t> </a:t>
            </a:r>
            <a:endParaRPr lang="en-US" altLang="ko-KR" sz="1600" dirty="0" smtClean="0">
              <a:latin typeface="+mn-ea"/>
            </a:endParaRPr>
          </a:p>
          <a:p>
            <a:pPr marL="536575" lvl="1" indent="-182563" latinLnBrk="0">
              <a:lnSpc>
                <a:spcPct val="150000"/>
              </a:lnSpc>
              <a:buClr>
                <a:srgbClr val="285DA6"/>
              </a:buClr>
              <a:buBlip>
                <a:blip r:embed="rId3"/>
              </a:buBlip>
            </a:pPr>
            <a:r>
              <a:rPr lang="ko-KR" altLang="en-US" sz="1600" dirty="0" smtClean="0"/>
              <a:t>주인정신이 없는 사람과 주인정신이 있는 사람은 장에 임하는 태도에서 차이가 있음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에 임하는 태도 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주인정신의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 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중요성</a:t>
              </a:r>
              <a:endParaRPr lang="en-US" altLang="ko-KR" sz="2800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장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11" name="그룹 15"/>
          <p:cNvGrpSpPr/>
          <p:nvPr/>
        </p:nvGrpSpPr>
        <p:grpSpPr>
          <a:xfrm>
            <a:off x="1619672" y="1832197"/>
            <a:ext cx="1712157" cy="395536"/>
            <a:chOff x="1619672" y="1832197"/>
            <a:chExt cx="1712157" cy="395536"/>
          </a:xfrm>
        </p:grpSpPr>
        <p:sp>
          <p:nvSpPr>
            <p:cNvPr id="12" name="직사각형 11"/>
            <p:cNvSpPr/>
            <p:nvPr/>
          </p:nvSpPr>
          <p:spPr>
            <a:xfrm>
              <a:off x="1932087" y="1835532"/>
              <a:ext cx="139974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참고하세요</a:t>
              </a:r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.</a:t>
              </a:r>
            </a:p>
          </p:txBody>
        </p:sp>
        <p:pic>
          <p:nvPicPr>
            <p:cNvPr id="13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4" name="모서리가 둥근 직사각형 13"/>
          <p:cNvSpPr/>
          <p:nvPr/>
        </p:nvSpPr>
        <p:spPr bwMode="auto">
          <a:xfrm>
            <a:off x="2114029" y="2348880"/>
            <a:ext cx="6418783" cy="4320000"/>
          </a:xfrm>
          <a:prstGeom prst="roundRect">
            <a:avLst/>
          </a:prstGeom>
          <a:solidFill>
            <a:schemeClr val="bg1"/>
          </a:solidFill>
          <a:ln w="38100" cap="rnd">
            <a:gradFill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5113" lvl="2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endParaRPr lang="en-US" altLang="ko-KR" sz="1200" dirty="0" smtClean="0">
              <a:solidFill>
                <a:schemeClr val="tx1"/>
              </a:solidFill>
              <a:latin typeface="+mn-ea"/>
            </a:endParaRPr>
          </a:p>
          <a:p>
            <a:pPr marL="265113" lvl="2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endParaRPr lang="en-US" altLang="ko-KR" sz="1200" dirty="0" smtClean="0">
              <a:solidFill>
                <a:schemeClr val="tx1"/>
              </a:solidFill>
              <a:latin typeface="+mn-ea"/>
            </a:endParaRPr>
          </a:p>
          <a:p>
            <a:pPr marL="265113" lvl="2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긍정조직이 부각되면서 </a:t>
            </a:r>
            <a:r>
              <a:rPr lang="ko-KR" altLang="en-US" sz="12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심리적 주인의식</a:t>
            </a:r>
            <a:r>
              <a:rPr lang="en-US" altLang="ko-KR" sz="12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(Psychological ownership)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에 대한 연구가 활발하게 진행되고 있다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심리적 주인의식은 경제적 보상을 통한 조직성과 향상 방안이 한계를 드러내기 시작하면서 이를 극복하고 </a:t>
            </a:r>
            <a:r>
              <a:rPr lang="ko-KR" altLang="en-US" sz="12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조직구성원이 자신이 속한 조직을 자신의 것처럼 느끼는 </a:t>
            </a:r>
            <a:r>
              <a:rPr lang="ko-KR" altLang="en-US" sz="1200" b="1" dirty="0" err="1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소유감을</a:t>
            </a:r>
            <a:r>
              <a:rPr lang="ko-KR" altLang="en-US" sz="12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 바탕으로 성과를 향상시키기 위한 대안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으로 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Pierce et al.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등을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중심으로 연구가 시작되었다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 </a:t>
            </a:r>
          </a:p>
          <a:p>
            <a:pPr marL="265113" lvl="2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200" dirty="0">
                <a:solidFill>
                  <a:schemeClr val="tx1"/>
                </a:solidFill>
                <a:latin typeface="+mn-ea"/>
              </a:rPr>
              <a:t>통상적으로 경영학에서 말하는 주인의식은 경제적 관점에서의 주인의식을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가리킨다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200" dirty="0">
                <a:solidFill>
                  <a:schemeClr val="tx1"/>
                </a:solidFill>
                <a:latin typeface="+mn-ea"/>
              </a:rPr>
              <a:t>그러나 심리적 주인의식은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구성원들로 하여금 조직에 </a:t>
            </a:r>
            <a:r>
              <a:rPr lang="ko-KR" altLang="en-US" sz="1200" dirty="0">
                <a:solidFill>
                  <a:schemeClr val="tx1"/>
                </a:solidFill>
                <a:latin typeface="+mn-ea"/>
              </a:rPr>
              <a:t>오랜 기간 동안 관심과 책임감을 갖도록 하는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감정을 </a:t>
            </a:r>
            <a:r>
              <a:rPr lang="ko-KR" altLang="en-US" sz="1200" dirty="0">
                <a:solidFill>
                  <a:schemeClr val="tx1"/>
                </a:solidFill>
                <a:latin typeface="+mn-ea"/>
              </a:rPr>
              <a:t>의미한다</a:t>
            </a:r>
            <a:r>
              <a:rPr lang="en-US" altLang="ko-KR" sz="1200" dirty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즉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,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 조직구성원이 </a:t>
            </a:r>
            <a:r>
              <a:rPr lang="ko-KR" altLang="en-US" sz="12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조직의 일부가 자신의 것이라고 느끼는 감정 상태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로서 이처럼 어떤 대상에 대한 </a:t>
            </a:r>
            <a:r>
              <a:rPr lang="ko-KR" altLang="en-US" sz="1200" dirty="0" err="1" smtClean="0">
                <a:solidFill>
                  <a:schemeClr val="tx1"/>
                </a:solidFill>
                <a:latin typeface="+mn-ea"/>
              </a:rPr>
              <a:t>소유감에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 관한 개인의 의식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사고 및 </a:t>
            </a:r>
            <a:r>
              <a:rPr lang="ko-KR" altLang="en-US" sz="1200" dirty="0">
                <a:solidFill>
                  <a:schemeClr val="tx1"/>
                </a:solidFill>
                <a:latin typeface="+mn-ea"/>
              </a:rPr>
              <a:t>신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념을 나타낸다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따라서 심리적 주인의식은 조직구성원이 특정 대상에 대하여 반드시 공식적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물리적인 소유를 전제로 하는 것은 아니다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 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이러한 심리적 주인의식은 조직적 관점에서만 이득인 것이 아니라 구성원 개인에게 있어서도 </a:t>
            </a:r>
            <a:r>
              <a:rPr lang="ko-KR" altLang="en-US" sz="12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일에서 오는 심리적 스트레스를 줄여주는 것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으로 나타나고 있다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 </a:t>
            </a:r>
          </a:p>
        </p:txBody>
      </p:sp>
      <p:sp>
        <p:nvSpPr>
          <p:cNvPr id="15" name="모서리가 둥근 직사각형 14"/>
          <p:cNvSpPr/>
          <p:nvPr/>
        </p:nvSpPr>
        <p:spPr bwMode="auto">
          <a:xfrm>
            <a:off x="2555777" y="2529512"/>
            <a:ext cx="2592287" cy="360000"/>
          </a:xfrm>
          <a:prstGeom prst="roundRect">
            <a:avLst>
              <a:gd name="adj" fmla="val 50000"/>
            </a:avLst>
          </a:prstGeom>
          <a:solidFill>
            <a:schemeClr val="accent3">
              <a:lumMod val="60000"/>
              <a:lumOff val="40000"/>
              <a:alpha val="7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marL="0" lvl="1" algn="ctr" defTabSz="966788" latinLnBrk="0">
              <a:buClr>
                <a:srgbClr val="285DA6"/>
              </a:buClr>
            </a:pPr>
            <a:r>
              <a:rPr lang="ko-KR" altLang="en-US" sz="1200" b="1" dirty="0" smtClean="0">
                <a:solidFill>
                  <a:srgbClr val="008000"/>
                </a:solidFill>
                <a:latin typeface="+mn-ea"/>
              </a:rPr>
              <a:t>주인정신에 대한 심리학 관점</a:t>
            </a:r>
            <a:endParaRPr lang="en-US" altLang="ko-KR" sz="1200" b="1" dirty="0" smtClean="0">
              <a:solidFill>
                <a:srgbClr val="008000"/>
              </a:solidFill>
              <a:latin typeface="+mn-ea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23400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/>
          <p:cNvSpPr/>
          <p:nvPr/>
        </p:nvSpPr>
        <p:spPr>
          <a:xfrm>
            <a:off x="2124075" y="3068960"/>
            <a:ext cx="671978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어떤 공간</a:t>
            </a:r>
            <a:r>
              <a:rPr lang="en-US" altLang="ko-KR" sz="1600" dirty="0" smtClean="0"/>
              <a:t>(</a:t>
            </a:r>
            <a:r>
              <a:rPr lang="ko-KR" altLang="en-US" sz="1600" dirty="0" smtClean="0"/>
              <a:t>장</a:t>
            </a:r>
            <a:r>
              <a:rPr lang="en-US" altLang="ko-KR" sz="1600" dirty="0" smtClean="0"/>
              <a:t>)</a:t>
            </a:r>
            <a:r>
              <a:rPr lang="ko-KR" altLang="en-US" sz="1600" dirty="0" smtClean="0"/>
              <a:t>에 임하든지 그 공간을 천국으로 만든다는 의도적인 마음가짐을 가질 것 </a:t>
            </a:r>
            <a:endParaRPr lang="en-US" altLang="ko-KR" sz="1600" dirty="0" smtClean="0"/>
          </a:p>
        </p:txBody>
      </p:sp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에 임하는 태도 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임장기초신념 </a:t>
              </a:r>
              <a:endParaRPr lang="en-US" altLang="ko-KR" sz="2800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장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2348880"/>
            <a:ext cx="4018879" cy="395536"/>
            <a:chOff x="1619672" y="1832197"/>
            <a:chExt cx="4018879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370646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chemeClr val="accent6">
                      <a:lumMod val="75000"/>
                    </a:schemeClr>
                  </a:solidFill>
                  <a:latin typeface="+mn-ea"/>
                </a:rPr>
                <a:t>나는 이 장을 천국으로 만들리라</a:t>
              </a:r>
              <a:r>
                <a:rPr lang="en-US" altLang="ko-KR" b="1" dirty="0" smtClean="0">
                  <a:solidFill>
                    <a:schemeClr val="accent6">
                      <a:lumMod val="75000"/>
                    </a:schemeClr>
                  </a:solidFill>
                  <a:latin typeface="+mn-ea"/>
                </a:rPr>
                <a:t>.</a:t>
              </a: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grpSp>
        <p:nvGrpSpPr>
          <p:cNvPr id="11" name="그룹 15"/>
          <p:cNvGrpSpPr/>
          <p:nvPr/>
        </p:nvGrpSpPr>
        <p:grpSpPr>
          <a:xfrm>
            <a:off x="1619672" y="1832197"/>
            <a:ext cx="2880747" cy="395536"/>
            <a:chOff x="1619672" y="1832197"/>
            <a:chExt cx="2880747" cy="395536"/>
          </a:xfrm>
        </p:grpSpPr>
        <p:sp>
          <p:nvSpPr>
            <p:cNvPr id="12" name="직사각형 11"/>
            <p:cNvSpPr/>
            <p:nvPr/>
          </p:nvSpPr>
          <p:spPr>
            <a:xfrm>
              <a:off x="1932087" y="1835532"/>
              <a:ext cx="256833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나는 이 장의 주인이다</a:t>
              </a:r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.</a:t>
              </a:r>
            </a:p>
          </p:txBody>
        </p:sp>
        <p:pic>
          <p:nvPicPr>
            <p:cNvPr id="13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/>
          <p:cNvSpPr/>
          <p:nvPr/>
        </p:nvSpPr>
        <p:spPr>
          <a:xfrm>
            <a:off x="2124075" y="5301208"/>
            <a:ext cx="648037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우주의 주인인 나는 내 가정을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내 직장을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내 공동체를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내 나라를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이 지구를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나아가 무한 우주를 천국으로 만들리라</a:t>
            </a:r>
            <a:r>
              <a:rPr lang="en-US" altLang="ko-KR" sz="1600" dirty="0" smtClean="0"/>
              <a:t>!</a:t>
            </a:r>
          </a:p>
        </p:txBody>
      </p:sp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에 임하는 태도 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임장기초신념 </a:t>
              </a:r>
              <a:endParaRPr lang="en-US" altLang="ko-KR" sz="2800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장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2348880"/>
            <a:ext cx="4018879" cy="395536"/>
            <a:chOff x="1619672" y="1832197"/>
            <a:chExt cx="4018879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370646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나는 이 장을 천국으로 만들리라</a:t>
              </a:r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.</a:t>
              </a: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grpSp>
        <p:nvGrpSpPr>
          <p:cNvPr id="4" name="그룹 15"/>
          <p:cNvGrpSpPr/>
          <p:nvPr/>
        </p:nvGrpSpPr>
        <p:grpSpPr>
          <a:xfrm>
            <a:off x="1619672" y="1832197"/>
            <a:ext cx="2880747" cy="395536"/>
            <a:chOff x="1619672" y="1832197"/>
            <a:chExt cx="2880747" cy="395536"/>
          </a:xfrm>
        </p:grpSpPr>
        <p:sp>
          <p:nvSpPr>
            <p:cNvPr id="12" name="직사각형 11"/>
            <p:cNvSpPr/>
            <p:nvPr/>
          </p:nvSpPr>
          <p:spPr>
            <a:xfrm>
              <a:off x="1932087" y="1835532"/>
              <a:ext cx="256833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나는 이 장의 주인이다</a:t>
              </a:r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.</a:t>
              </a:r>
            </a:p>
          </p:txBody>
        </p:sp>
        <p:pic>
          <p:nvPicPr>
            <p:cNvPr id="13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pic>
        <p:nvPicPr>
          <p:cNvPr id="14" name="Picture 49" descr="대화살표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4139949" y="2060851"/>
            <a:ext cx="648077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직사각형 14"/>
          <p:cNvSpPr/>
          <p:nvPr/>
        </p:nvSpPr>
        <p:spPr>
          <a:xfrm>
            <a:off x="1668635" y="4068361"/>
            <a:ext cx="67197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42925" lvl="1" indent="-180975" defTabSz="966788" latinLnBrk="0">
              <a:buClr>
                <a:srgbClr val="285DA6"/>
              </a:buClr>
              <a:buBlip>
                <a:blip r:embed="rId4"/>
              </a:buBlip>
            </a:pPr>
            <a:r>
              <a:rPr lang="ko-KR" altLang="en-US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주인인 내가 이 장을 천국으로 만들리라</a:t>
            </a:r>
            <a:r>
              <a:rPr lang="en-US" altLang="ko-KR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.</a:t>
            </a:r>
            <a:endParaRPr lang="en-US" altLang="ko-KR" sz="2000" b="1" dirty="0" smtClean="0">
              <a:solidFill>
                <a:schemeClr val="accent6">
                  <a:lumMod val="75000"/>
                </a:schemeClr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제목 1"/>
          <p:cNvSpPr txBox="1">
            <a:spLocks/>
          </p:cNvSpPr>
          <p:nvPr/>
        </p:nvSpPr>
        <p:spPr>
          <a:xfrm>
            <a:off x="1115616" y="2215497"/>
            <a:ext cx="7128272" cy="57606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ko-KR" altLang="en-US" sz="2400" b="1" dirty="0" smtClean="0">
                <a:solidFill>
                  <a:schemeClr val="bg1"/>
                </a:solidFill>
                <a:latin typeface="+mn-ea"/>
                <a:cs typeface="+mj-cs"/>
              </a:rPr>
              <a:t>임장기초신념에서 출발한 삶은 믿어도 되는 인생이 된다</a:t>
            </a:r>
            <a:r>
              <a:rPr lang="en-US" altLang="ko-KR" sz="2400" b="1" dirty="0" smtClean="0">
                <a:solidFill>
                  <a:schemeClr val="bg1"/>
                </a:solidFill>
                <a:latin typeface="+mn-ea"/>
                <a:cs typeface="+mj-cs"/>
              </a:rPr>
              <a:t>.</a:t>
            </a:r>
          </a:p>
        </p:txBody>
      </p:sp>
      <p:sp>
        <p:nvSpPr>
          <p:cNvPr id="14" name="모서리가 둥근 직사각형 13"/>
          <p:cNvSpPr/>
          <p:nvPr/>
        </p:nvSpPr>
        <p:spPr>
          <a:xfrm>
            <a:off x="1115616" y="2957352"/>
            <a:ext cx="6912768" cy="2108989"/>
          </a:xfrm>
          <a:prstGeom prst="roundRect">
            <a:avLst/>
          </a:prstGeom>
          <a:solidFill>
            <a:schemeClr val="accent3">
              <a:lumMod val="50000"/>
              <a:alpha val="69000"/>
            </a:schemeClr>
          </a:solidFill>
          <a:ln w="12700" algn="ctr">
            <a:noFill/>
            <a:round/>
            <a:headEnd/>
            <a:tailEnd/>
          </a:ln>
        </p:spPr>
        <p:txBody>
          <a:bodyPr wrap="square" lIns="36000" rIns="36000" rtlCol="0" anchor="ctr">
            <a:noAutofit/>
          </a:bodyPr>
          <a:lstStyle/>
          <a:p>
            <a:pPr marL="174625" lvl="1" latinLnBrk="0">
              <a:defRPr/>
            </a:pPr>
            <a:r>
              <a:rPr lang="ko-KR" altLang="en-US" sz="1600" b="1" kern="0" dirty="0" smtClean="0">
                <a:solidFill>
                  <a:schemeClr val="bg1"/>
                </a:solidFill>
                <a:latin typeface="+mn-ea"/>
              </a:rPr>
              <a:t>삶을 이끌어내는 것은 그 사람의 신념 체계입니다</a:t>
            </a:r>
            <a:r>
              <a:rPr lang="en-US" altLang="ko-KR" sz="1600" b="1" kern="0" dirty="0" smtClean="0">
                <a:solidFill>
                  <a:schemeClr val="bg1"/>
                </a:solidFill>
                <a:latin typeface="+mn-ea"/>
              </a:rPr>
              <a:t>. </a:t>
            </a:r>
            <a:r>
              <a:rPr lang="ko-KR" altLang="en-US" sz="1600" b="1" kern="0" dirty="0" smtClean="0">
                <a:solidFill>
                  <a:schemeClr val="bg1"/>
                </a:solidFill>
                <a:latin typeface="+mn-ea"/>
              </a:rPr>
              <a:t>따라서 좋은 신념 체계는 좋은 삶을 만들어줍니다</a:t>
            </a:r>
            <a:r>
              <a:rPr lang="en-US" altLang="ko-KR" sz="1600" b="1" kern="0" dirty="0" smtClean="0">
                <a:solidFill>
                  <a:schemeClr val="bg1"/>
                </a:solidFill>
                <a:latin typeface="+mn-ea"/>
              </a:rPr>
              <a:t>. “</a:t>
            </a:r>
            <a:r>
              <a:rPr lang="ko-KR" altLang="en-US" sz="1600" b="1" kern="0" dirty="0" smtClean="0">
                <a:solidFill>
                  <a:schemeClr val="bg1"/>
                </a:solidFill>
                <a:latin typeface="+mn-ea"/>
              </a:rPr>
              <a:t>주인인 내가 이 장을 천국으로 만들리라</a:t>
            </a:r>
            <a:r>
              <a:rPr lang="en-US" altLang="ko-KR" sz="1600" b="1" kern="0" dirty="0" smtClean="0">
                <a:solidFill>
                  <a:schemeClr val="bg1"/>
                </a:solidFill>
                <a:latin typeface="+mn-ea"/>
              </a:rPr>
              <a:t>”</a:t>
            </a:r>
            <a:r>
              <a:rPr lang="ko-KR" altLang="en-US" sz="1600" b="1" kern="0" dirty="0" smtClean="0">
                <a:solidFill>
                  <a:schemeClr val="bg1"/>
                </a:solidFill>
                <a:latin typeface="+mn-ea"/>
              </a:rPr>
              <a:t>라는 임장기초신념을 가진 사람은 얼굴 표정부터</a:t>
            </a:r>
            <a:r>
              <a:rPr lang="en-US" altLang="ko-KR" sz="1600" b="1" kern="0" dirty="0" smtClean="0">
                <a:solidFill>
                  <a:schemeClr val="bg1"/>
                </a:solidFill>
                <a:latin typeface="+mn-ea"/>
              </a:rPr>
              <a:t>, </a:t>
            </a:r>
            <a:r>
              <a:rPr lang="ko-KR" altLang="en-US" sz="1600" b="1" kern="0" dirty="0" smtClean="0">
                <a:solidFill>
                  <a:schemeClr val="bg1"/>
                </a:solidFill>
                <a:latin typeface="+mn-ea"/>
              </a:rPr>
              <a:t>말씨</a:t>
            </a:r>
            <a:r>
              <a:rPr lang="en-US" altLang="ko-KR" sz="1600" b="1" kern="0" dirty="0" smtClean="0">
                <a:solidFill>
                  <a:schemeClr val="bg1"/>
                </a:solidFill>
                <a:latin typeface="+mn-ea"/>
              </a:rPr>
              <a:t>, </a:t>
            </a:r>
            <a:r>
              <a:rPr lang="ko-KR" altLang="en-US" sz="1600" b="1" kern="0" dirty="0" smtClean="0">
                <a:solidFill>
                  <a:schemeClr val="bg1"/>
                </a:solidFill>
                <a:latin typeface="+mn-ea"/>
              </a:rPr>
              <a:t>행동거지 하나하나가 다를 것입니다</a:t>
            </a:r>
            <a:r>
              <a:rPr lang="en-US" altLang="ko-KR" sz="1600" b="1" kern="0" dirty="0" smtClean="0">
                <a:solidFill>
                  <a:schemeClr val="bg1"/>
                </a:solidFill>
                <a:latin typeface="+mn-ea"/>
              </a:rPr>
              <a:t>. </a:t>
            </a:r>
            <a:r>
              <a:rPr lang="ko-KR" altLang="en-US" sz="1600" b="1" kern="0" dirty="0" smtClean="0">
                <a:solidFill>
                  <a:schemeClr val="bg1"/>
                </a:solidFill>
                <a:latin typeface="+mn-ea"/>
              </a:rPr>
              <a:t>내가 가는 모든 공간에서 매 순간 이러한 마음가짐으로 임한다면</a:t>
            </a:r>
            <a:r>
              <a:rPr lang="en-US" altLang="ko-KR" sz="1600" b="1" kern="0" dirty="0" smtClean="0">
                <a:solidFill>
                  <a:schemeClr val="bg1"/>
                </a:solidFill>
                <a:latin typeface="+mn-ea"/>
              </a:rPr>
              <a:t>, </a:t>
            </a:r>
            <a:r>
              <a:rPr lang="ko-KR" altLang="en-US" sz="1600" b="1" kern="0" dirty="0" smtClean="0">
                <a:solidFill>
                  <a:schemeClr val="bg1"/>
                </a:solidFill>
                <a:latin typeface="+mn-ea"/>
              </a:rPr>
              <a:t>어찌 천국을 멀리에서 찾겠습니까</a:t>
            </a:r>
            <a:r>
              <a:rPr lang="en-US" altLang="ko-KR" sz="1600" b="1" kern="0" dirty="0" smtClean="0">
                <a:solidFill>
                  <a:schemeClr val="bg1"/>
                </a:solidFill>
                <a:latin typeface="+mn-ea"/>
              </a:rPr>
              <a:t>?</a:t>
            </a:r>
          </a:p>
        </p:txBody>
      </p:sp>
      <p:sp>
        <p:nvSpPr>
          <p:cNvPr id="9" name="직사각형 8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1">
              <a:alpha val="25000"/>
            </a:schemeClr>
          </a:solidFill>
        </p:spPr>
        <p:txBody>
          <a:bodyPr wrap="square" rtlCol="0" anchor="ctr">
            <a:noAutofit/>
          </a:bodyPr>
          <a:lstStyle/>
          <a:p>
            <a:pPr lvl="0" algn="r">
              <a:spcBef>
                <a:spcPct val="0"/>
              </a:spcBef>
              <a:defRPr/>
            </a:pPr>
            <a:endParaRPr lang="ko-KR" altLang="en-US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1" name="제목 1"/>
          <p:cNvSpPr txBox="1">
            <a:spLocks/>
          </p:cNvSpPr>
          <p:nvPr/>
        </p:nvSpPr>
        <p:spPr>
          <a:xfrm>
            <a:off x="107504" y="116632"/>
            <a:ext cx="4096586" cy="57606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ko-KR" altLang="en-US" sz="4400" b="1" dirty="0" smtClean="0">
                <a:solidFill>
                  <a:schemeClr val="bg1"/>
                </a:solidFill>
                <a:latin typeface="+mn-ea"/>
              </a:rPr>
              <a:t>촌철</a:t>
            </a:r>
            <a:endParaRPr lang="ko-KR" altLang="en-US" sz="4400" b="1" dirty="0">
              <a:solidFill>
                <a:schemeClr val="bg1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 marL="263525" indent="-263525" latinLnBrk="0">
          <a:buClr>
            <a:schemeClr val="tx1">
              <a:lumMod val="65000"/>
              <a:lumOff val="35000"/>
            </a:schemeClr>
          </a:buClr>
          <a:buFont typeface="Arial" pitchFamily="34" charset="0"/>
          <a:buChar char="•"/>
          <a:defRPr sz="1600" dirty="0" smtClean="0">
            <a:solidFill>
              <a:srgbClr val="000000"/>
            </a:solidFill>
            <a:latin typeface="+mn-ea"/>
          </a:defRPr>
        </a:defPPr>
      </a:lstStyle>
    </a:spDef>
    <a:lnDef>
      <a:spPr>
        <a:ln w="12700">
          <a:solidFill>
            <a:srgbClr val="23AC38"/>
          </a:solidFill>
          <a:prstDash val="sysDot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effectLst>
          <a:outerShdw blurRad="76200" dist="12700" dir="2700000" algn="tl" rotWithShape="0">
            <a:prstClr val="black">
              <a:alpha val="40000"/>
            </a:prstClr>
          </a:outerShdw>
        </a:effectLst>
      </a:spPr>
      <a:bodyPr vert="horz" lIns="91440" tIns="45720" rIns="91440" bIns="45720" rtlCol="0" anchor="ctr">
        <a:noAutofit/>
      </a:bodyPr>
      <a:lstStyle>
        <a:defPPr marL="0" marR="0" indent="0" algn="r" defTabSz="914400" rtl="0" eaLnBrk="1" fontAlgn="auto" latinLnBrk="1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kern="1200" cap="none" spc="0" normalizeH="0" baseline="0" noProof="0" dirty="0" smtClean="0">
            <a:ln>
              <a:noFill/>
            </a:ln>
            <a:solidFill>
              <a:schemeClr val="bg1"/>
            </a:solidFill>
            <a:effectLst/>
            <a:uLnTx/>
            <a:uFillTx/>
            <a:latin typeface="나눔고딕" pitchFamily="50" charset="-127"/>
            <a:ea typeface="나눔고딕" pitchFamily="50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1883</TotalTime>
  <Words>446</Words>
  <Application>Microsoft Office PowerPoint</Application>
  <PresentationFormat>화면 슬라이드 쇼(4:3)</PresentationFormat>
  <Paragraphs>53</Paragraphs>
  <Slides>9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2</vt:i4>
      </vt:variant>
      <vt:variant>
        <vt:lpstr>슬라이드 제목</vt:lpstr>
      </vt:variant>
      <vt:variant>
        <vt:i4>9</vt:i4>
      </vt:variant>
    </vt:vector>
  </HeadingPairs>
  <TitlesOfParts>
    <vt:vector size="11" baseType="lpstr">
      <vt:lpstr>Office 테마</vt:lpstr>
      <vt:lpstr>디자인 사용자 지정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lovin</dc:creator>
  <cp:lastModifiedBy>이경수</cp:lastModifiedBy>
  <cp:revision>253</cp:revision>
  <dcterms:created xsi:type="dcterms:W3CDTF">2013-07-26T07:32:19Z</dcterms:created>
  <dcterms:modified xsi:type="dcterms:W3CDTF">2014-02-09T07:34:27Z</dcterms:modified>
</cp:coreProperties>
</file>