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2"/>
  </p:notesMasterIdLst>
  <p:sldIdLst>
    <p:sldId id="298" r:id="rId3"/>
    <p:sldId id="258" r:id="rId4"/>
    <p:sldId id="291" r:id="rId5"/>
    <p:sldId id="293" r:id="rId6"/>
    <p:sldId id="299" r:id="rId7"/>
    <p:sldId id="294" r:id="rId8"/>
    <p:sldId id="295" r:id="rId9"/>
    <p:sldId id="296" r:id="rId10"/>
    <p:sldId id="297" r:id="rId11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>
        <p:scale>
          <a:sx n="90" d="100"/>
          <a:sy n="90" d="100"/>
        </p:scale>
        <p:origin x="-180" y="-2466"/>
      </p:cViewPr>
      <p:guideLst>
        <p:guide orient="horz" pos="1389"/>
        <p:guide orient="horz" pos="799"/>
        <p:guide orient="horz" pos="482"/>
        <p:guide orient="horz" pos="1797"/>
        <p:guide orient="horz" pos="4110"/>
        <p:guide orient="horz" pos="1071"/>
        <p:guide orient="horz" pos="2069"/>
        <p:guide pos="1429"/>
        <p:guide pos="793"/>
        <p:guide pos="1338"/>
        <p:guide pos="1746"/>
        <p:guide pos="5511"/>
        <p:guide pos="5193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79579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이상공동체 </a:t>
            </a:r>
            <a:r>
              <a:rPr lang="en-US" altLang="ko-KR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요</a:t>
            </a: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48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理想共同體</a:t>
            </a:r>
            <a:r>
              <a:rPr lang="ko-KR" alt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三要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527156"/>
            <a:ext cx="62276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공동체란 사람들이 모여 하나의 유기체적 조직을 이루고 목표나 삶을 공유하면서 공존하는 곳 </a:t>
            </a:r>
            <a:endParaRPr lang="en-US" altLang="ko-KR" sz="1600" dirty="0" smtClean="0"/>
          </a:p>
          <a:p>
            <a:pPr marL="263525" lvl="0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인간은 탄생과 동시에 공동체의 일원이 되므로 공동체의 문제는 특수한 사람들의 문제가 아니라 모든 사람들의 문제임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600" dirty="0" smtClean="0"/>
          </a:p>
        </p:txBody>
      </p:sp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상공동체</a:t>
              </a:r>
              <a:r>
                <a:rPr kumimoji="1" lang="en-US" altLang="ko-KR" sz="2400" b="1" kern="0" dirty="0" smtClean="0">
                  <a:latin typeface="+mn-ea"/>
                </a:rPr>
                <a:t>(</a:t>
              </a:r>
              <a:r>
                <a:rPr kumimoji="1" lang="ko-KR" altLang="en-US" sz="2400" b="1" kern="0" dirty="0" err="1" smtClean="0">
                  <a:latin typeface="+mn-ea"/>
                </a:rPr>
                <a:t>理想共同體</a:t>
              </a:r>
              <a:r>
                <a:rPr kumimoji="1" lang="en-US" altLang="ko-KR" sz="2400" b="1" kern="0" dirty="0" smtClean="0">
                  <a:latin typeface="+mn-ea"/>
                </a:rPr>
                <a:t>) 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공동체는 왜 중요한가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이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619672" y="1832197"/>
            <a:ext cx="4829998" cy="395536"/>
            <a:chOff x="1619672" y="1832197"/>
            <a:chExt cx="4829998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51758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인간은 탄생과 동시에 공동체의 일원이 됨</a:t>
              </a:r>
              <a:endParaRPr kumimoji="1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1619250" y="4653136"/>
            <a:ext cx="67197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dirty="0" smtClean="0">
                <a:solidFill>
                  <a:srgbClr val="000000"/>
                </a:solidFill>
                <a:latin typeface="+mn-ea"/>
              </a:rPr>
              <a:t>모든 사람들이 살기 좋은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이상공동체를 만들어야 함</a:t>
            </a:r>
            <a:endParaRPr lang="en-US" altLang="ko-KR" sz="2000" b="1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852376"/>
            <a:ext cx="6227664" cy="1152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사람들 모두가 내적으로 행복하고 화기애애하며 필요로 하는 일들이 민첩하게 잘 이루어지는 공동체 </a:t>
            </a:r>
            <a:r>
              <a:rPr lang="en-US" altLang="ko-KR" sz="1600" dirty="0" smtClean="0"/>
              <a:t/>
            </a:r>
            <a:br>
              <a:rPr lang="en-US" altLang="ko-KR" sz="1600" dirty="0" smtClean="0"/>
            </a:br>
            <a:endParaRPr lang="en-US" altLang="ko-KR" sz="16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상공동체</a:t>
              </a:r>
              <a:r>
                <a:rPr kumimoji="1" lang="en-US" altLang="ko-KR" sz="2400" b="1" kern="0" dirty="0" smtClean="0">
                  <a:latin typeface="+mn-ea"/>
                </a:rPr>
                <a:t>(</a:t>
              </a:r>
              <a:r>
                <a:rPr kumimoji="1" lang="ko-KR" altLang="en-US" sz="2400" b="1" kern="0" dirty="0" err="1" smtClean="0">
                  <a:latin typeface="+mn-ea"/>
                </a:rPr>
                <a:t>理想共同體</a:t>
              </a:r>
              <a:r>
                <a:rPr kumimoji="1" lang="en-US" altLang="ko-KR" sz="2400" b="1" kern="0" dirty="0" smtClean="0">
                  <a:latin typeface="+mn-ea"/>
                </a:rPr>
                <a:t>)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이상공동체란 무엇인가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이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512330" cy="395536"/>
            <a:chOff x="1619672" y="1832197"/>
            <a:chExt cx="351233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999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이상공동체란 곧 천국 공동체</a:t>
              </a:r>
              <a:endParaRPr kumimoji="1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124075" y="4149080"/>
            <a:ext cx="67197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이러한 이상공동체를 어떻게 구현할 것인가</a:t>
            </a:r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? </a:t>
            </a:r>
            <a:endParaRPr lang="en-US" altLang="ko-KR" sz="20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모서리가 둥근 직사각형 21"/>
          <p:cNvSpPr/>
          <p:nvPr/>
        </p:nvSpPr>
        <p:spPr bwMode="auto">
          <a:xfrm>
            <a:off x="1907704" y="3489470"/>
            <a:ext cx="1152128" cy="2952328"/>
          </a:xfrm>
          <a:prstGeom prst="roundRect">
            <a:avLst>
              <a:gd name="adj" fmla="val 10914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상공동체</a:t>
              </a:r>
              <a:r>
                <a:rPr kumimoji="1" lang="en-US" altLang="ko-KR" sz="2400" b="1" kern="0" dirty="0" smtClean="0">
                  <a:latin typeface="+mn-ea"/>
                </a:rPr>
                <a:t>(</a:t>
              </a:r>
              <a:r>
                <a:rPr kumimoji="1" lang="ko-KR" altLang="en-US" sz="2400" b="1" kern="0" dirty="0" err="1" smtClean="0">
                  <a:latin typeface="+mn-ea"/>
                </a:rPr>
                <a:t>理想共同體</a:t>
              </a:r>
              <a:r>
                <a:rPr kumimoji="1" lang="en-US" altLang="ko-KR" sz="2400" b="1" kern="0" dirty="0" smtClean="0">
                  <a:latin typeface="+mn-ea"/>
                </a:rPr>
                <a:t>) </a:t>
              </a:r>
              <a:endParaRPr kumimoji="1" lang="ko-KR" altLang="en-US" sz="24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이상공동체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요란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이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776990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74574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이상공동체 구현을 위한 가치관 </a:t>
              </a:r>
              <a:endParaRPr kumimoji="1" lang="en-US" altLang="ko-KR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 useBgFill="1">
        <p:nvSpPr>
          <p:cNvPr id="14" name="타원 13"/>
          <p:cNvSpPr/>
          <p:nvPr/>
        </p:nvSpPr>
        <p:spPr>
          <a:xfrm>
            <a:off x="2092176" y="5145654"/>
            <a:ext cx="792000" cy="792000"/>
          </a:xfrm>
          <a:prstGeom prst="ellipse">
            <a:avLst/>
          </a:prstGeom>
          <a:solidFill>
            <a:schemeClr val="bg1"/>
          </a:solidFill>
          <a:ln w="1016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용</a:t>
            </a:r>
            <a:r>
              <a:rPr lang="en-US" altLang="ko-KR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用</a:t>
            </a:r>
            <a:r>
              <a:rPr lang="en-US" altLang="ko-KR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4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5" name="타원 14"/>
          <p:cNvSpPr/>
          <p:nvPr/>
        </p:nvSpPr>
        <p:spPr>
          <a:xfrm>
            <a:off x="2092176" y="4065534"/>
            <a:ext cx="792000" cy="792000"/>
          </a:xfrm>
          <a:prstGeom prst="ellipse">
            <a:avLst/>
          </a:prstGeom>
          <a:solidFill>
            <a:schemeClr val="bg1"/>
          </a:solidFill>
          <a:ln w="1016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체</a:t>
            </a:r>
            <a:r>
              <a:rPr lang="en-US" altLang="ko-KR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體</a:t>
            </a:r>
            <a:r>
              <a:rPr lang="en-US" altLang="ko-KR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4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124074" y="2492896"/>
            <a:ext cx="64803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이상공동체 구현을 위한 가장 중요한 가치관은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내가 우리 모두의 행복을 위하여 기도한다</a:t>
            </a:r>
            <a:r>
              <a:rPr lang="en-US" altLang="ko-KR" sz="1600" dirty="0" smtClean="0"/>
              <a:t>.’</a:t>
            </a:r>
            <a:r>
              <a:rPr lang="ko-KR" altLang="en-US" sz="1600" dirty="0" smtClean="0"/>
              <a:t>라는 임장기초신념</a:t>
            </a:r>
            <a:r>
              <a:rPr lang="en-US" altLang="ko-KR" sz="1600" dirty="0" smtClean="0"/>
              <a:t>*</a:t>
            </a:r>
            <a:r>
              <a:rPr lang="ko-KR" altLang="en-US" sz="1600" dirty="0" smtClean="0"/>
              <a:t>에 해당하는 가치관으로 가치관 중에서도 체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體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에 해당한다</a:t>
            </a:r>
            <a:r>
              <a:rPr lang="en-US" altLang="ko-KR" sz="1600" dirty="0" smtClean="0"/>
              <a:t>.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276376" y="3993526"/>
            <a:ext cx="48240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b="1" dirty="0" smtClean="0"/>
              <a:t>우리 모두의 행복을 위하여 기도하고 헌신한다</a:t>
            </a:r>
            <a:r>
              <a:rPr lang="en-US" altLang="ko-KR" sz="1400" dirty="0" smtClean="0"/>
              <a:t>.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가치관의 기초이며 본질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기본 신념</a:t>
            </a:r>
            <a:endParaRPr lang="en-US" altLang="ko-KR" sz="1400" dirty="0" smtClean="0"/>
          </a:p>
        </p:txBody>
      </p:sp>
      <p:sp>
        <p:nvSpPr>
          <p:cNvPr id="23" name="직사각형 22"/>
          <p:cNvSpPr/>
          <p:nvPr/>
        </p:nvSpPr>
        <p:spPr>
          <a:xfrm>
            <a:off x="1856962" y="3459853"/>
            <a:ext cx="1247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/>
              <a:t>가치관</a:t>
            </a:r>
            <a:endParaRPr lang="en-US" altLang="ko-KR" sz="1600" b="1" dirty="0" smtClean="0"/>
          </a:p>
        </p:txBody>
      </p:sp>
      <p:sp>
        <p:nvSpPr>
          <p:cNvPr id="25" name="직사각형 24"/>
          <p:cNvSpPr/>
          <p:nvPr/>
        </p:nvSpPr>
        <p:spPr>
          <a:xfrm>
            <a:off x="2088752" y="6479759"/>
            <a:ext cx="6227664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200" dirty="0" smtClean="0"/>
              <a:t>* </a:t>
            </a:r>
            <a:r>
              <a:rPr lang="ko-KR" altLang="en-US" sz="1200" dirty="0" smtClean="0"/>
              <a:t>자세한 내용은 </a:t>
            </a:r>
            <a:r>
              <a:rPr lang="en-US" altLang="ko-KR" sz="1200" dirty="0" smtClean="0"/>
              <a:t>『</a:t>
            </a:r>
            <a:r>
              <a:rPr lang="ko-KR" altLang="en-US" sz="1200" dirty="0" smtClean="0"/>
              <a:t>임장기초신념</a:t>
            </a:r>
            <a:r>
              <a:rPr lang="en-US" altLang="ko-KR" sz="1200" dirty="0" smtClean="0"/>
              <a:t>』</a:t>
            </a:r>
            <a:r>
              <a:rPr lang="ko-KR" altLang="en-US" sz="1200" dirty="0" smtClean="0"/>
              <a:t> 편 참조</a:t>
            </a:r>
            <a:endParaRPr lang="en-US" altLang="ko-KR" sz="1200" dirty="0" smtClean="0"/>
          </a:p>
        </p:txBody>
      </p:sp>
      <p:sp>
        <p:nvSpPr>
          <p:cNvPr id="28" name="직사각형 27"/>
          <p:cNvSpPr/>
          <p:nvPr/>
        </p:nvSpPr>
        <p:spPr>
          <a:xfrm>
            <a:off x="3276376" y="5145654"/>
            <a:ext cx="48240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b="1" dirty="0" smtClean="0"/>
              <a:t>우리 모두의 행복을 위하여 어떻게 살 것인가</a:t>
            </a:r>
            <a:r>
              <a:rPr lang="en-US" altLang="ko-KR" sz="1400" b="1" dirty="0" smtClean="0"/>
              <a:t>?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구체적인 실현 방법</a:t>
            </a:r>
            <a:endParaRPr lang="en-US" altLang="ko-KR" sz="1400" dirty="0" smtClean="0"/>
          </a:p>
        </p:txBody>
      </p:sp>
      <p:sp>
        <p:nvSpPr>
          <p:cNvPr id="29" name="모서리가 둥근 직사각형 28"/>
          <p:cNvSpPr/>
          <p:nvPr/>
        </p:nvSpPr>
        <p:spPr bwMode="auto">
          <a:xfrm>
            <a:off x="1836216" y="5001638"/>
            <a:ext cx="6480200" cy="1080120"/>
          </a:xfrm>
          <a:prstGeom prst="roundRect">
            <a:avLst/>
          </a:prstGeom>
          <a:noFill/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6213" lvl="0" indent="-176213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0" name="아래쪽 화살표 29"/>
          <p:cNvSpPr/>
          <p:nvPr/>
        </p:nvSpPr>
        <p:spPr>
          <a:xfrm rot="16372394">
            <a:off x="5912108" y="6132049"/>
            <a:ext cx="495413" cy="415012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6012160" y="6153766"/>
            <a:ext cx="2448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</a:pPr>
            <a:r>
              <a:rPr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이상공동체 </a:t>
            </a:r>
            <a:r>
              <a:rPr lang="en-US" altLang="ko-KR" sz="20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3</a:t>
            </a:r>
            <a:r>
              <a:rPr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요</a:t>
            </a:r>
            <a:endParaRPr lang="en-US" altLang="ko-KR" sz="20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모서리가 둥근 직사각형 21"/>
          <p:cNvSpPr/>
          <p:nvPr/>
        </p:nvSpPr>
        <p:spPr bwMode="auto">
          <a:xfrm>
            <a:off x="1907704" y="3212976"/>
            <a:ext cx="1152128" cy="2952328"/>
          </a:xfrm>
          <a:prstGeom prst="roundRect">
            <a:avLst>
              <a:gd name="adj" fmla="val 10914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상공동체</a:t>
              </a:r>
              <a:r>
                <a:rPr kumimoji="1" lang="en-US" altLang="ko-KR" sz="2400" b="1" kern="0" dirty="0" smtClean="0">
                  <a:latin typeface="+mn-ea"/>
                </a:rPr>
                <a:t>(</a:t>
              </a:r>
              <a:r>
                <a:rPr kumimoji="1" lang="ko-KR" altLang="en-US" sz="2400" b="1" kern="0" dirty="0" err="1" smtClean="0">
                  <a:latin typeface="+mn-ea"/>
                </a:rPr>
                <a:t>理想共同體</a:t>
              </a:r>
              <a:r>
                <a:rPr kumimoji="1" lang="en-US" altLang="ko-KR" sz="2400" b="1" kern="0" dirty="0" smtClean="0">
                  <a:latin typeface="+mn-ea"/>
                </a:rPr>
                <a:t>) </a:t>
              </a:r>
              <a:endParaRPr kumimoji="1" lang="ko-KR" altLang="en-US" sz="24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이상공동체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요란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이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776990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74574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임장기초신념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*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을 구현하는 방법에 대한 가치관 </a:t>
              </a:r>
              <a:endParaRPr kumimoji="1" lang="en-US" altLang="ko-KR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 useBgFill="1">
        <p:nvSpPr>
          <p:cNvPr id="14" name="타원 13"/>
          <p:cNvSpPr/>
          <p:nvPr/>
        </p:nvSpPr>
        <p:spPr>
          <a:xfrm>
            <a:off x="2092176" y="4869160"/>
            <a:ext cx="792000" cy="792000"/>
          </a:xfrm>
          <a:prstGeom prst="ellipse">
            <a:avLst/>
          </a:prstGeom>
          <a:solidFill>
            <a:schemeClr val="bg1"/>
          </a:solidFill>
          <a:ln w="1016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용</a:t>
            </a:r>
            <a:r>
              <a:rPr lang="en-US" altLang="ko-KR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用</a:t>
            </a:r>
            <a:r>
              <a:rPr lang="en-US" altLang="ko-KR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4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5" name="타원 14"/>
          <p:cNvSpPr/>
          <p:nvPr/>
        </p:nvSpPr>
        <p:spPr>
          <a:xfrm>
            <a:off x="2092176" y="3789040"/>
            <a:ext cx="792000" cy="792000"/>
          </a:xfrm>
          <a:prstGeom prst="ellipse">
            <a:avLst/>
          </a:prstGeom>
          <a:solidFill>
            <a:schemeClr val="bg1"/>
          </a:solidFill>
          <a:ln w="1016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체</a:t>
            </a:r>
            <a:r>
              <a:rPr lang="en-US" altLang="ko-KR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體</a:t>
            </a:r>
            <a:r>
              <a:rPr lang="en-US" altLang="ko-KR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4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124074" y="2492896"/>
            <a:ext cx="64803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이상공동체 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요란 이상공동체를 구현하는 방법에 대한 답</a:t>
            </a:r>
            <a:r>
              <a:rPr lang="en-US" altLang="ko-KR" sz="1600" dirty="0" smtClean="0"/>
              <a:t/>
            </a:r>
            <a:br>
              <a:rPr lang="en-US" altLang="ko-KR" sz="1600" dirty="0" smtClean="0"/>
            </a:br>
            <a:endParaRPr lang="en-US" altLang="ko-KR" sz="1600" dirty="0" smtClean="0"/>
          </a:p>
        </p:txBody>
      </p:sp>
      <p:sp>
        <p:nvSpPr>
          <p:cNvPr id="18" name="직사각형 17"/>
          <p:cNvSpPr/>
          <p:nvPr/>
        </p:nvSpPr>
        <p:spPr>
          <a:xfrm>
            <a:off x="3276376" y="3717032"/>
            <a:ext cx="48240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b="1" dirty="0" smtClean="0"/>
              <a:t>우리 모두의 행복을 위하여 기도하고 헌신한다</a:t>
            </a:r>
            <a:r>
              <a:rPr lang="en-US" altLang="ko-KR" sz="1400" dirty="0" smtClean="0"/>
              <a:t>.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가치관의 기초이며 본질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기본 신념</a:t>
            </a:r>
            <a:endParaRPr lang="en-US" altLang="ko-KR" sz="1400" dirty="0" smtClean="0"/>
          </a:p>
        </p:txBody>
      </p:sp>
      <p:sp>
        <p:nvSpPr>
          <p:cNvPr id="23" name="직사각형 22"/>
          <p:cNvSpPr/>
          <p:nvPr/>
        </p:nvSpPr>
        <p:spPr>
          <a:xfrm>
            <a:off x="1856962" y="3183359"/>
            <a:ext cx="1247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/>
              <a:t>가치관</a:t>
            </a:r>
            <a:endParaRPr lang="en-US" altLang="ko-KR" sz="1600" b="1" dirty="0" smtClean="0"/>
          </a:p>
        </p:txBody>
      </p:sp>
      <p:sp>
        <p:nvSpPr>
          <p:cNvPr id="25" name="직사각형 24"/>
          <p:cNvSpPr/>
          <p:nvPr/>
        </p:nvSpPr>
        <p:spPr>
          <a:xfrm>
            <a:off x="2088752" y="6479759"/>
            <a:ext cx="6227664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200" dirty="0" smtClean="0"/>
              <a:t>* </a:t>
            </a:r>
            <a:r>
              <a:rPr lang="ko-KR" altLang="en-US" sz="1200" dirty="0" smtClean="0"/>
              <a:t>자세한 내용은 </a:t>
            </a:r>
            <a:r>
              <a:rPr lang="en-US" altLang="ko-KR" sz="1200" dirty="0" smtClean="0"/>
              <a:t>『</a:t>
            </a:r>
            <a:r>
              <a:rPr lang="ko-KR" altLang="en-US" sz="1200" dirty="0" smtClean="0"/>
              <a:t>임장기초신념</a:t>
            </a:r>
            <a:r>
              <a:rPr lang="en-US" altLang="ko-KR" sz="1200" dirty="0" smtClean="0"/>
              <a:t>』</a:t>
            </a:r>
            <a:r>
              <a:rPr lang="ko-KR" altLang="en-US" sz="1200" dirty="0" smtClean="0"/>
              <a:t> 편 참조</a:t>
            </a:r>
            <a:endParaRPr lang="en-US" altLang="ko-KR" sz="1200" dirty="0" smtClean="0"/>
          </a:p>
        </p:txBody>
      </p:sp>
      <p:sp>
        <p:nvSpPr>
          <p:cNvPr id="28" name="직사각형 27"/>
          <p:cNvSpPr/>
          <p:nvPr/>
        </p:nvSpPr>
        <p:spPr>
          <a:xfrm>
            <a:off x="3276376" y="4869160"/>
            <a:ext cx="48240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b="1" dirty="0" smtClean="0"/>
              <a:t>우리 모두의 행복을 위하여 어떻게 살 것인가</a:t>
            </a:r>
            <a:r>
              <a:rPr lang="en-US" altLang="ko-KR" sz="1400" b="1" dirty="0" smtClean="0"/>
              <a:t>?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구체적인 실현 방법</a:t>
            </a:r>
            <a:endParaRPr lang="en-US" altLang="ko-KR" sz="1400" dirty="0" smtClean="0"/>
          </a:p>
        </p:txBody>
      </p:sp>
      <p:sp>
        <p:nvSpPr>
          <p:cNvPr id="29" name="모서리가 둥근 직사각형 28"/>
          <p:cNvSpPr/>
          <p:nvPr/>
        </p:nvSpPr>
        <p:spPr bwMode="auto">
          <a:xfrm>
            <a:off x="1836216" y="4725144"/>
            <a:ext cx="6480200" cy="1080120"/>
          </a:xfrm>
          <a:prstGeom prst="roundRect">
            <a:avLst/>
          </a:prstGeom>
          <a:noFill/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6213" lvl="0" indent="-176213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0" name="아래쪽 화살표 29"/>
          <p:cNvSpPr/>
          <p:nvPr/>
        </p:nvSpPr>
        <p:spPr>
          <a:xfrm rot="16372394">
            <a:off x="5912108" y="5855555"/>
            <a:ext cx="495413" cy="415012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6012160" y="5877272"/>
            <a:ext cx="2448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</a:pPr>
            <a:r>
              <a:rPr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이상공동체 </a:t>
            </a:r>
            <a:r>
              <a:rPr lang="en-US" altLang="ko-KR" sz="20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3</a:t>
            </a:r>
            <a:r>
              <a:rPr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요</a:t>
            </a:r>
            <a:endParaRPr lang="en-US" altLang="ko-KR" sz="20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103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766820" y="3068960"/>
            <a:ext cx="57230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이상공동체를 구성하고 있는 사람 모두가 내적인 기쁨을 느끼면서  살기 위해서는 각자 마음을 닦아야 함 </a:t>
            </a:r>
            <a:endParaRPr lang="en-US" altLang="ko-KR" sz="14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상공동체</a:t>
              </a:r>
              <a:r>
                <a:rPr kumimoji="1" lang="en-US" altLang="ko-KR" sz="2400" b="1" kern="0" dirty="0" smtClean="0">
                  <a:latin typeface="+mn-ea"/>
                </a:rPr>
                <a:t>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요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zh-TW" altLang="en-US" sz="2800" b="1" dirty="0" smtClean="0">
                  <a:solidFill>
                    <a:srgbClr val="008000"/>
                  </a:solidFill>
                  <a:latin typeface="+mn-ea"/>
                </a:rPr>
                <a:t>理想共同體 三要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이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6" name="직사각형 15"/>
          <p:cNvSpPr/>
          <p:nvPr/>
        </p:nvSpPr>
        <p:spPr>
          <a:xfrm>
            <a:off x="2590037" y="1844824"/>
            <a:ext cx="5653851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마음을 잘 닦는다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마음천국 만들기</a:t>
            </a:r>
          </a:p>
        </p:txBody>
      </p:sp>
      <p:sp>
        <p:nvSpPr>
          <p:cNvPr id="18" name="타원 17"/>
          <p:cNvSpPr/>
          <p:nvPr/>
        </p:nvSpPr>
        <p:spPr>
          <a:xfrm>
            <a:off x="3203848" y="1772816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22" name="타원 21"/>
          <p:cNvSpPr/>
          <p:nvPr/>
        </p:nvSpPr>
        <p:spPr>
          <a:xfrm>
            <a:off x="1907704" y="1700808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수심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修心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오각형 22"/>
          <p:cNvSpPr/>
          <p:nvPr/>
        </p:nvSpPr>
        <p:spPr>
          <a:xfrm flipH="1">
            <a:off x="2661237" y="1700808"/>
            <a:ext cx="5585756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상공동체</a:t>
              </a:r>
              <a:r>
                <a:rPr kumimoji="1" lang="en-US" altLang="ko-KR" sz="2400" b="1" kern="0" dirty="0" smtClean="0">
                  <a:latin typeface="+mn-ea"/>
                </a:rPr>
                <a:t>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요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zh-TW" altLang="en-US" sz="2800" b="1" dirty="0" smtClean="0">
                  <a:solidFill>
                    <a:srgbClr val="008000"/>
                  </a:solidFill>
                  <a:latin typeface="+mn-ea"/>
                </a:rPr>
                <a:t>理想共同體 三要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이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6" name="직사각형 15"/>
          <p:cNvSpPr/>
          <p:nvPr/>
        </p:nvSpPr>
        <p:spPr>
          <a:xfrm>
            <a:off x="2598085" y="3429000"/>
            <a:ext cx="5653851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이웃들과 좋은 관계를 맺는다</a:t>
            </a:r>
            <a:r>
              <a:rPr lang="en-US" altLang="ko-KR" sz="1600" dirty="0" smtClean="0"/>
              <a:t>.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관계천국 만들기</a:t>
            </a:r>
          </a:p>
        </p:txBody>
      </p:sp>
      <p:sp>
        <p:nvSpPr>
          <p:cNvPr id="18" name="타원 17"/>
          <p:cNvSpPr/>
          <p:nvPr/>
        </p:nvSpPr>
        <p:spPr>
          <a:xfrm>
            <a:off x="3211896" y="3356992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22" name="타원 21"/>
          <p:cNvSpPr/>
          <p:nvPr/>
        </p:nvSpPr>
        <p:spPr>
          <a:xfrm>
            <a:off x="1915752" y="3284984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화합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和合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오각형 22"/>
          <p:cNvSpPr/>
          <p:nvPr/>
        </p:nvSpPr>
        <p:spPr>
          <a:xfrm flipH="1">
            <a:off x="2669285" y="3284984"/>
            <a:ext cx="5585756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590055" y="1844824"/>
            <a:ext cx="5653834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마음을 잘 닦는다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마음천국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만들기</a:t>
            </a:r>
          </a:p>
        </p:txBody>
      </p:sp>
      <p:sp useBgFill="1">
        <p:nvSpPr>
          <p:cNvPr id="19" name="타원 18"/>
          <p:cNvSpPr/>
          <p:nvPr/>
        </p:nvSpPr>
        <p:spPr>
          <a:xfrm>
            <a:off x="1907721" y="1700808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수심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修心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20" name="오각형 19"/>
          <p:cNvSpPr/>
          <p:nvPr/>
        </p:nvSpPr>
        <p:spPr>
          <a:xfrm flipH="1">
            <a:off x="2661254" y="1700808"/>
            <a:ext cx="5585739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765359" y="4725144"/>
            <a:ext cx="622766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공동체는 더불어 함께 살아가는 공간이기에 관계가 좋아야 함</a:t>
            </a:r>
            <a:endParaRPr lang="en-US" altLang="ko-K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상공동체</a:t>
              </a:r>
              <a:r>
                <a:rPr kumimoji="1" lang="en-US" altLang="ko-KR" sz="2400" b="1" kern="0" dirty="0" smtClean="0">
                  <a:latin typeface="+mn-ea"/>
                </a:rPr>
                <a:t>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요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zh-TW" altLang="en-US" sz="2800" b="1" dirty="0" smtClean="0">
                  <a:solidFill>
                    <a:srgbClr val="008000"/>
                  </a:solidFill>
                  <a:latin typeface="+mn-ea"/>
                </a:rPr>
                <a:t>理想共同體 三要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이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6" name="직사각형 15"/>
          <p:cNvSpPr/>
          <p:nvPr/>
        </p:nvSpPr>
        <p:spPr>
          <a:xfrm>
            <a:off x="2598085" y="4941168"/>
            <a:ext cx="5653851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바람직한 일을 한다</a:t>
            </a:r>
            <a:r>
              <a:rPr lang="en-US" altLang="ko-KR" sz="1600" dirty="0" smtClean="0"/>
              <a:t>.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세상천국 만들기</a:t>
            </a:r>
          </a:p>
        </p:txBody>
      </p:sp>
      <p:sp>
        <p:nvSpPr>
          <p:cNvPr id="18" name="타원 17"/>
          <p:cNvSpPr/>
          <p:nvPr/>
        </p:nvSpPr>
        <p:spPr>
          <a:xfrm>
            <a:off x="3211896" y="4869160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22" name="타원 21"/>
          <p:cNvSpPr/>
          <p:nvPr/>
        </p:nvSpPr>
        <p:spPr>
          <a:xfrm>
            <a:off x="1915752" y="4797152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작선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作善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오각형 22"/>
          <p:cNvSpPr/>
          <p:nvPr/>
        </p:nvSpPr>
        <p:spPr>
          <a:xfrm flipH="1">
            <a:off x="2669285" y="4797152"/>
            <a:ext cx="5585756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590055" y="1844824"/>
            <a:ext cx="5653834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마음을 잘 닦는다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마음천국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만들기</a:t>
            </a:r>
          </a:p>
        </p:txBody>
      </p:sp>
      <p:sp useBgFill="1">
        <p:nvSpPr>
          <p:cNvPr id="19" name="타원 18"/>
          <p:cNvSpPr/>
          <p:nvPr/>
        </p:nvSpPr>
        <p:spPr>
          <a:xfrm>
            <a:off x="1907721" y="1700808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수심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修心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20" name="오각형 19"/>
          <p:cNvSpPr/>
          <p:nvPr/>
        </p:nvSpPr>
        <p:spPr>
          <a:xfrm flipH="1">
            <a:off x="2661254" y="1700808"/>
            <a:ext cx="5585739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736824" y="6165304"/>
            <a:ext cx="622766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자신에게 주어진 역할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혹은 필요한 역할을 잘 수행함</a:t>
            </a:r>
            <a:endParaRPr lang="en-US" altLang="ko-KR" sz="1400" dirty="0" smtClean="0"/>
          </a:p>
        </p:txBody>
      </p:sp>
      <p:sp>
        <p:nvSpPr>
          <p:cNvPr id="17" name="직사각형 16"/>
          <p:cNvSpPr/>
          <p:nvPr/>
        </p:nvSpPr>
        <p:spPr>
          <a:xfrm>
            <a:off x="2587470" y="3429000"/>
            <a:ext cx="5653834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이웃들과 좋은 관계를 맺는다</a:t>
            </a:r>
            <a:r>
              <a:rPr lang="en-US" altLang="ko-KR" sz="1600" dirty="0" smtClean="0"/>
              <a:t>.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관계천국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만들기</a:t>
            </a:r>
          </a:p>
        </p:txBody>
      </p:sp>
      <p:sp useBgFill="1">
        <p:nvSpPr>
          <p:cNvPr id="28" name="타원 27"/>
          <p:cNvSpPr/>
          <p:nvPr/>
        </p:nvSpPr>
        <p:spPr>
          <a:xfrm>
            <a:off x="1905136" y="3284984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화합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和合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29" name="오각형 28"/>
          <p:cNvSpPr/>
          <p:nvPr/>
        </p:nvSpPr>
        <p:spPr>
          <a:xfrm flipH="1">
            <a:off x="2658669" y="3284984"/>
            <a:ext cx="5585739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상공동체</a:t>
              </a:r>
              <a:r>
                <a:rPr kumimoji="1" lang="en-US" altLang="ko-KR" sz="2400" b="1" kern="0" dirty="0" smtClean="0">
                  <a:latin typeface="+mn-ea"/>
                </a:rPr>
                <a:t>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요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zh-TW" altLang="en-US" sz="2800" b="1" dirty="0" smtClean="0">
                  <a:solidFill>
                    <a:srgbClr val="008000"/>
                  </a:solidFill>
                  <a:latin typeface="+mn-ea"/>
                </a:rPr>
                <a:t>理想共同體 三要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이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22" name="타원 21"/>
          <p:cNvSpPr/>
          <p:nvPr/>
        </p:nvSpPr>
        <p:spPr>
          <a:xfrm>
            <a:off x="6588224" y="5085185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작선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作善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30" name="타원 29"/>
          <p:cNvSpPr/>
          <p:nvPr/>
        </p:nvSpPr>
        <p:spPr>
          <a:xfrm>
            <a:off x="3131840" y="5085185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수심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修心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 useBgFill="1">
        <p:nvSpPr>
          <p:cNvPr id="31" name="타원 30"/>
          <p:cNvSpPr/>
          <p:nvPr/>
        </p:nvSpPr>
        <p:spPr>
          <a:xfrm>
            <a:off x="4824029" y="5085185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화합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和合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33" name="모서리가 둥근 직사각형 32"/>
          <p:cNvSpPr/>
          <p:nvPr/>
        </p:nvSpPr>
        <p:spPr bwMode="auto">
          <a:xfrm>
            <a:off x="3923928" y="3829328"/>
            <a:ext cx="2808312" cy="60778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이상공동체 </a:t>
            </a: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요</a:t>
            </a:r>
          </a:p>
        </p:txBody>
      </p:sp>
      <p:grpSp>
        <p:nvGrpSpPr>
          <p:cNvPr id="34" name="그룹 15"/>
          <p:cNvGrpSpPr/>
          <p:nvPr/>
        </p:nvGrpSpPr>
        <p:grpSpPr>
          <a:xfrm>
            <a:off x="1619672" y="1832197"/>
            <a:ext cx="3050665" cy="395536"/>
            <a:chOff x="1619672" y="1832197"/>
            <a:chExt cx="3050665" cy="395536"/>
          </a:xfrm>
        </p:grpSpPr>
        <p:sp>
          <p:nvSpPr>
            <p:cNvPr id="35" name="직사각형 34"/>
            <p:cNvSpPr/>
            <p:nvPr/>
          </p:nvSpPr>
          <p:spPr>
            <a:xfrm>
              <a:off x="1932087" y="1835532"/>
              <a:ext cx="27382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이상공동체를 여는 열쇠 </a:t>
              </a:r>
              <a:endParaRPr kumimoji="1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36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cxnSp>
        <p:nvCxnSpPr>
          <p:cNvPr id="40" name="꺾인 연결선 39"/>
          <p:cNvCxnSpPr>
            <a:stCxn id="33" idx="2"/>
            <a:endCxn id="30" idx="0"/>
          </p:cNvCxnSpPr>
          <p:nvPr/>
        </p:nvCxnSpPr>
        <p:spPr>
          <a:xfrm rot="5400000">
            <a:off x="4157954" y="3915054"/>
            <a:ext cx="648073" cy="1692188"/>
          </a:xfrm>
          <a:prstGeom prst="bentConnector3">
            <a:avLst>
              <a:gd name="adj1" fmla="val 50000"/>
            </a:avLst>
          </a:prstGeom>
          <a:ln w="19050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꺾인 연결선 41"/>
          <p:cNvCxnSpPr>
            <a:stCxn id="33" idx="2"/>
            <a:endCxn id="22" idx="0"/>
          </p:cNvCxnSpPr>
          <p:nvPr/>
        </p:nvCxnSpPr>
        <p:spPr>
          <a:xfrm rot="16200000" flipH="1">
            <a:off x="5886146" y="3879050"/>
            <a:ext cx="648073" cy="1764196"/>
          </a:xfrm>
          <a:prstGeom prst="bentConnector3">
            <a:avLst>
              <a:gd name="adj1" fmla="val 50000"/>
            </a:avLst>
          </a:prstGeom>
          <a:ln w="19050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>
            <a:stCxn id="33" idx="2"/>
            <a:endCxn id="31" idx="0"/>
          </p:cNvCxnSpPr>
          <p:nvPr/>
        </p:nvCxnSpPr>
        <p:spPr>
          <a:xfrm>
            <a:off x="5328084" y="4437112"/>
            <a:ext cx="1" cy="648073"/>
          </a:xfrm>
          <a:prstGeom prst="line">
            <a:avLst/>
          </a:prstGeom>
          <a:ln w="19050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직사각형 54"/>
          <p:cNvSpPr/>
          <p:nvPr/>
        </p:nvSpPr>
        <p:spPr>
          <a:xfrm>
            <a:off x="2016225" y="2636912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이상공동체 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요를 실천함으로써 우리모두가 행복한 이상공동체를 이룰 수 있음</a:t>
            </a: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</TotalTime>
  <Words>404</Words>
  <Application>Microsoft Office PowerPoint</Application>
  <PresentationFormat>화면 슬라이드 쇼(4:3)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234</cp:revision>
  <dcterms:created xsi:type="dcterms:W3CDTF">2013-07-26T07:32:19Z</dcterms:created>
  <dcterms:modified xsi:type="dcterms:W3CDTF">2014-02-09T07:59:11Z</dcterms:modified>
</cp:coreProperties>
</file>