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3"/>
  </p:notesMasterIdLst>
  <p:sldIdLst>
    <p:sldId id="305" r:id="rId3"/>
    <p:sldId id="258" r:id="rId4"/>
    <p:sldId id="298" r:id="rId5"/>
    <p:sldId id="297" r:id="rId6"/>
    <p:sldId id="302" r:id="rId7"/>
    <p:sldId id="303" r:id="rId8"/>
    <p:sldId id="299" r:id="rId9"/>
    <p:sldId id="300" r:id="rId10"/>
    <p:sldId id="301" r:id="rId11"/>
    <p:sldId id="304" r:id="rId12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706" autoAdjust="0"/>
    <p:restoredTop sz="99366" autoAdjust="0"/>
  </p:normalViewPr>
  <p:slideViewPr>
    <p:cSldViewPr>
      <p:cViewPr>
        <p:scale>
          <a:sx n="75" d="100"/>
          <a:sy n="75" d="100"/>
        </p:scale>
        <p:origin x="-1236" y="-156"/>
      </p:cViewPr>
      <p:guideLst>
        <p:guide orient="horz" pos="1389"/>
        <p:guide orient="horz" pos="799"/>
        <p:guide orient="horz" pos="482"/>
        <p:guide orient="horz" pos="1661"/>
        <p:guide orient="horz" pos="4020"/>
        <p:guide orient="horz" pos="1071"/>
        <p:guide orient="horz" pos="2069"/>
        <p:guide pos="1020"/>
        <p:guide pos="793"/>
        <p:guide pos="1338"/>
        <p:guide pos="4785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2014-01-28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203627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2014-01-28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삶의 </a:t>
            </a:r>
            <a:r>
              <a:rPr lang="en-US" altLang="ko-KR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5</a:t>
            </a: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대 원리</a:t>
            </a:r>
            <a:endParaRPr lang="en-US" altLang="ko-KR" sz="8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의 </a:t>
              </a:r>
              <a:r>
                <a:rPr kumimoji="1" lang="en-US" altLang="ko-KR" sz="3600" b="1" kern="0" dirty="0" smtClean="0">
                  <a:latin typeface="+mn-ea"/>
                </a:rPr>
                <a:t>5</a:t>
              </a:r>
              <a:r>
                <a:rPr kumimoji="1" lang="ko-KR" altLang="en-US" sz="3600" b="1" kern="0" dirty="0" smtClean="0">
                  <a:latin typeface="+mn-ea"/>
                </a:rPr>
                <a:t>대 원리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이상공동체 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5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요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lang="zh-TW" altLang="en-US" sz="2800" b="1" dirty="0" smtClean="0">
                  <a:solidFill>
                    <a:srgbClr val="008000"/>
                  </a:solidFill>
                  <a:latin typeface="+mn-ea"/>
                </a:rPr>
                <a:t>理想共同體 五要</a:t>
              </a:r>
              <a:r>
                <a:rPr lang="en-US" altLang="zh-TW" sz="2800" b="1" dirty="0" smtClean="0">
                  <a:solidFill>
                    <a:srgbClr val="008000"/>
                  </a:solidFill>
                  <a:latin typeface="+mn-ea"/>
                </a:rPr>
                <a:t>)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삶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28" name="그룹 27"/>
          <p:cNvGrpSpPr/>
          <p:nvPr/>
        </p:nvGrpSpPr>
        <p:grpSpPr>
          <a:xfrm>
            <a:off x="2843808" y="1988840"/>
            <a:ext cx="3984128" cy="3835267"/>
            <a:chOff x="1657358" y="2511739"/>
            <a:chExt cx="4090458" cy="4032448"/>
          </a:xfrm>
        </p:grpSpPr>
        <p:sp useBgFill="1">
          <p:nvSpPr>
            <p:cNvPr id="29" name="타원 28"/>
            <p:cNvSpPr/>
            <p:nvPr/>
          </p:nvSpPr>
          <p:spPr>
            <a:xfrm>
              <a:off x="3203848" y="5536076"/>
              <a:ext cx="1008111" cy="1008111"/>
            </a:xfrm>
            <a:prstGeom prst="ellipse">
              <a:avLst/>
            </a:prstGeom>
            <a:solidFill>
              <a:schemeClr val="bg1"/>
            </a:solidFill>
            <a:ln w="165100"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</a:pPr>
              <a:r>
                <a:rPr lang="ko-KR" altLang="en-US" sz="1600" b="1" spc="-12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작선</a:t>
              </a:r>
              <a:endPara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endParaRPr>
            </a:p>
            <a:p>
              <a:pPr algn="ctr">
                <a:spcBef>
                  <a:spcPct val="0"/>
                </a:spcBef>
              </a:pPr>
              <a:r>
                <a:rPr lang="en-US" altLang="ko-KR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lang="ko-KR" altLang="en-US" sz="1600" b="1" spc="-12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作善</a:t>
              </a:r>
              <a:r>
                <a:rPr lang="en-US" altLang="ko-KR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)</a:t>
              </a:r>
              <a:endPara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 useBgFill="1">
          <p:nvSpPr>
            <p:cNvPr id="30" name="타원 29"/>
            <p:cNvSpPr/>
            <p:nvPr/>
          </p:nvSpPr>
          <p:spPr>
            <a:xfrm>
              <a:off x="1657358" y="4023909"/>
              <a:ext cx="1008111" cy="1008111"/>
            </a:xfrm>
            <a:prstGeom prst="ellipse">
              <a:avLst/>
            </a:prstGeom>
            <a:solidFill>
              <a:schemeClr val="bg1"/>
            </a:solidFill>
            <a:ln w="165100"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</a:pPr>
              <a:r>
                <a:rPr lang="ko-KR" altLang="en-US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수심</a:t>
              </a:r>
            </a:p>
            <a:p>
              <a:pPr algn="ctr">
                <a:spcBef>
                  <a:spcPct val="0"/>
                </a:spcBef>
              </a:pPr>
              <a:r>
                <a:rPr lang="en-US" altLang="ko-KR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lang="ko-KR" altLang="en-US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修心</a:t>
              </a:r>
              <a:r>
                <a:rPr lang="en-US" altLang="ko-KR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)</a:t>
              </a:r>
            </a:p>
          </p:txBody>
        </p:sp>
        <p:sp useBgFill="1">
          <p:nvSpPr>
            <p:cNvPr id="31" name="타원 30"/>
            <p:cNvSpPr/>
            <p:nvPr/>
          </p:nvSpPr>
          <p:spPr>
            <a:xfrm>
              <a:off x="4739705" y="4023909"/>
              <a:ext cx="1008111" cy="1008111"/>
            </a:xfrm>
            <a:prstGeom prst="ellipse">
              <a:avLst/>
            </a:prstGeom>
            <a:solidFill>
              <a:schemeClr val="bg1"/>
            </a:solidFill>
            <a:ln w="165100"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</a:pPr>
              <a:r>
                <a:rPr lang="ko-KR" altLang="en-US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화합</a:t>
              </a:r>
            </a:p>
            <a:p>
              <a:pPr algn="ctr">
                <a:spcBef>
                  <a:spcPct val="0"/>
                </a:spcBef>
              </a:pPr>
              <a:r>
                <a:rPr lang="en-US" altLang="ko-KR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lang="ko-KR" altLang="en-US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和合</a:t>
              </a:r>
              <a:r>
                <a:rPr lang="en-US" altLang="ko-KR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)</a:t>
              </a:r>
            </a:p>
          </p:txBody>
        </p:sp>
        <p:sp useBgFill="1">
          <p:nvSpPr>
            <p:cNvPr id="32" name="타원 31"/>
            <p:cNvSpPr/>
            <p:nvPr/>
          </p:nvSpPr>
          <p:spPr>
            <a:xfrm>
              <a:off x="3203848" y="4023908"/>
              <a:ext cx="1008111" cy="1008111"/>
            </a:xfrm>
            <a:prstGeom prst="ellipse">
              <a:avLst/>
            </a:prstGeom>
            <a:solidFill>
              <a:schemeClr val="bg1"/>
            </a:solidFill>
            <a:ln w="165100"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</a:pPr>
              <a:r>
                <a:rPr lang="ko-KR" altLang="en-US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정체</a:t>
              </a:r>
            </a:p>
            <a:p>
              <a:pPr algn="ctr">
                <a:spcBef>
                  <a:spcPct val="0"/>
                </a:spcBef>
              </a:pPr>
              <a:r>
                <a:rPr lang="en-US" altLang="ko-KR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lang="ko-KR" altLang="en-US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正體</a:t>
              </a:r>
              <a:r>
                <a:rPr lang="en-US" altLang="ko-KR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)</a:t>
              </a:r>
            </a:p>
          </p:txBody>
        </p:sp>
        <p:sp useBgFill="1">
          <p:nvSpPr>
            <p:cNvPr id="33" name="타원 32"/>
            <p:cNvSpPr/>
            <p:nvPr/>
          </p:nvSpPr>
          <p:spPr>
            <a:xfrm>
              <a:off x="3203849" y="2511739"/>
              <a:ext cx="1008111" cy="1008111"/>
            </a:xfrm>
            <a:prstGeom prst="ellipse">
              <a:avLst/>
            </a:prstGeom>
            <a:solidFill>
              <a:schemeClr val="bg1"/>
            </a:solidFill>
            <a:ln w="165100"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</a:pPr>
              <a:r>
                <a:rPr lang="ko-KR" altLang="en-US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대원</a:t>
              </a:r>
            </a:p>
            <a:p>
              <a:pPr algn="ctr">
                <a:spcBef>
                  <a:spcPct val="0"/>
                </a:spcBef>
              </a:pPr>
              <a:r>
                <a:rPr lang="en-US" altLang="ko-KR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lang="ko-KR" altLang="en-US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大願</a:t>
              </a:r>
              <a:r>
                <a:rPr lang="en-US" altLang="ko-KR" sz="1600" b="1" spc="-12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itchFamily="50" charset="-127"/>
                  <a:ea typeface="맑은 고딕" pitchFamily="50" charset="-127"/>
                </a:rPr>
                <a:t>)</a:t>
              </a:r>
            </a:p>
          </p:txBody>
        </p:sp>
        <p:grpSp>
          <p:nvGrpSpPr>
            <p:cNvPr id="34" name="그룹 84"/>
            <p:cNvGrpSpPr/>
            <p:nvPr/>
          </p:nvGrpSpPr>
          <p:grpSpPr>
            <a:xfrm>
              <a:off x="3635896" y="5104027"/>
              <a:ext cx="144016" cy="360040"/>
              <a:chOff x="3635896" y="5157192"/>
              <a:chExt cx="144016" cy="360040"/>
            </a:xfrm>
          </p:grpSpPr>
          <p:cxnSp>
            <p:nvCxnSpPr>
              <p:cNvPr id="69" name="직선 화살표 연결선 68"/>
              <p:cNvCxnSpPr/>
              <p:nvPr/>
            </p:nvCxnSpPr>
            <p:spPr>
              <a:xfrm>
                <a:off x="3635896" y="5157192"/>
                <a:ext cx="0" cy="360040"/>
              </a:xfrm>
              <a:prstGeom prst="straightConnector1">
                <a:avLst/>
              </a:prstGeom>
              <a:ln w="12700">
                <a:solidFill>
                  <a:srgbClr val="008000"/>
                </a:solidFill>
                <a:prstDash val="solid"/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직선 화살표 연결선 69"/>
              <p:cNvCxnSpPr/>
              <p:nvPr/>
            </p:nvCxnSpPr>
            <p:spPr>
              <a:xfrm>
                <a:off x="3779912" y="5157192"/>
                <a:ext cx="0" cy="360040"/>
              </a:xfrm>
              <a:prstGeom prst="straightConnector1">
                <a:avLst/>
              </a:prstGeom>
              <a:ln w="12700">
                <a:solidFill>
                  <a:srgbClr val="008000"/>
                </a:solidFill>
                <a:prstDash val="solid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그룹 85"/>
            <p:cNvGrpSpPr/>
            <p:nvPr/>
          </p:nvGrpSpPr>
          <p:grpSpPr>
            <a:xfrm>
              <a:off x="3635896" y="3591859"/>
              <a:ext cx="144016" cy="360040"/>
              <a:chOff x="3635896" y="5157192"/>
              <a:chExt cx="144016" cy="360040"/>
            </a:xfrm>
          </p:grpSpPr>
          <p:cxnSp>
            <p:nvCxnSpPr>
              <p:cNvPr id="67" name="직선 화살표 연결선 66"/>
              <p:cNvCxnSpPr/>
              <p:nvPr/>
            </p:nvCxnSpPr>
            <p:spPr>
              <a:xfrm>
                <a:off x="3635896" y="5157192"/>
                <a:ext cx="0" cy="360040"/>
              </a:xfrm>
              <a:prstGeom prst="straightConnector1">
                <a:avLst/>
              </a:prstGeom>
              <a:ln w="12700">
                <a:solidFill>
                  <a:srgbClr val="008000"/>
                </a:solidFill>
                <a:prstDash val="solid"/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직선 화살표 연결선 67"/>
              <p:cNvCxnSpPr/>
              <p:nvPr/>
            </p:nvCxnSpPr>
            <p:spPr>
              <a:xfrm>
                <a:off x="3779912" y="5157192"/>
                <a:ext cx="0" cy="360040"/>
              </a:xfrm>
              <a:prstGeom prst="straightConnector1">
                <a:avLst/>
              </a:prstGeom>
              <a:ln w="12700">
                <a:solidFill>
                  <a:srgbClr val="008000"/>
                </a:solidFill>
                <a:prstDash val="solid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그룹 88"/>
            <p:cNvGrpSpPr/>
            <p:nvPr/>
          </p:nvGrpSpPr>
          <p:grpSpPr>
            <a:xfrm rot="16200000">
              <a:off x="4406718" y="4369209"/>
              <a:ext cx="144016" cy="360040"/>
              <a:chOff x="3635896" y="5157192"/>
              <a:chExt cx="144016" cy="360040"/>
            </a:xfrm>
          </p:grpSpPr>
          <p:cxnSp>
            <p:nvCxnSpPr>
              <p:cNvPr id="65" name="직선 화살표 연결선 64"/>
              <p:cNvCxnSpPr/>
              <p:nvPr/>
            </p:nvCxnSpPr>
            <p:spPr>
              <a:xfrm>
                <a:off x="3635896" y="5157192"/>
                <a:ext cx="0" cy="360040"/>
              </a:xfrm>
              <a:prstGeom prst="straightConnector1">
                <a:avLst/>
              </a:prstGeom>
              <a:ln w="12700">
                <a:solidFill>
                  <a:srgbClr val="008000"/>
                </a:solidFill>
                <a:prstDash val="solid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직선 화살표 연결선 65"/>
              <p:cNvCxnSpPr/>
              <p:nvPr/>
            </p:nvCxnSpPr>
            <p:spPr>
              <a:xfrm>
                <a:off x="3779912" y="5157192"/>
                <a:ext cx="0" cy="360040"/>
              </a:xfrm>
              <a:prstGeom prst="straightConnector1">
                <a:avLst/>
              </a:prstGeom>
              <a:ln w="12700">
                <a:solidFill>
                  <a:srgbClr val="008000"/>
                </a:solidFill>
                <a:prstDash val="solid"/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그룹 91"/>
            <p:cNvGrpSpPr/>
            <p:nvPr/>
          </p:nvGrpSpPr>
          <p:grpSpPr>
            <a:xfrm rot="16200000">
              <a:off x="2858546" y="4369209"/>
              <a:ext cx="144016" cy="360040"/>
              <a:chOff x="3635896" y="5157192"/>
              <a:chExt cx="144016" cy="360040"/>
            </a:xfrm>
          </p:grpSpPr>
          <p:cxnSp>
            <p:nvCxnSpPr>
              <p:cNvPr id="63" name="직선 화살표 연결선 62"/>
              <p:cNvCxnSpPr/>
              <p:nvPr/>
            </p:nvCxnSpPr>
            <p:spPr>
              <a:xfrm>
                <a:off x="3635896" y="5157192"/>
                <a:ext cx="0" cy="360040"/>
              </a:xfrm>
              <a:prstGeom prst="straightConnector1">
                <a:avLst/>
              </a:prstGeom>
              <a:ln w="12700">
                <a:solidFill>
                  <a:srgbClr val="008000"/>
                </a:solidFill>
                <a:prstDash val="solid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직선 화살표 연결선 63"/>
              <p:cNvCxnSpPr/>
              <p:nvPr/>
            </p:nvCxnSpPr>
            <p:spPr>
              <a:xfrm>
                <a:off x="3779912" y="5157192"/>
                <a:ext cx="0" cy="360040"/>
              </a:xfrm>
              <a:prstGeom prst="straightConnector1">
                <a:avLst/>
              </a:prstGeom>
              <a:ln w="12700">
                <a:solidFill>
                  <a:srgbClr val="008000"/>
                </a:solidFill>
                <a:prstDash val="solid"/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직선 화살표 연결선 37"/>
            <p:cNvCxnSpPr/>
            <p:nvPr/>
          </p:nvCxnSpPr>
          <p:spPr>
            <a:xfrm flipH="1">
              <a:off x="2627784" y="3447843"/>
              <a:ext cx="541341" cy="541339"/>
            </a:xfrm>
            <a:prstGeom prst="straightConnector1">
              <a:avLst/>
            </a:prstGeom>
            <a:ln w="12700">
              <a:solidFill>
                <a:srgbClr val="008000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직선 화살표 연결선 38"/>
            <p:cNvCxnSpPr/>
            <p:nvPr/>
          </p:nvCxnSpPr>
          <p:spPr>
            <a:xfrm flipH="1">
              <a:off x="4355976" y="5176035"/>
              <a:ext cx="541341" cy="541339"/>
            </a:xfrm>
            <a:prstGeom prst="straightConnector1">
              <a:avLst/>
            </a:prstGeom>
            <a:ln w="12700">
              <a:solidFill>
                <a:srgbClr val="008000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직선 화살표 연결선 60"/>
            <p:cNvCxnSpPr/>
            <p:nvPr/>
          </p:nvCxnSpPr>
          <p:spPr>
            <a:xfrm rot="16200000" flipH="1">
              <a:off x="4283967" y="3447844"/>
              <a:ext cx="541341" cy="541339"/>
            </a:xfrm>
            <a:prstGeom prst="straightConnector1">
              <a:avLst/>
            </a:prstGeom>
            <a:ln w="12700">
              <a:solidFill>
                <a:srgbClr val="008000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직선 화살표 연결선 61"/>
            <p:cNvCxnSpPr/>
            <p:nvPr/>
          </p:nvCxnSpPr>
          <p:spPr>
            <a:xfrm rot="16200000" flipH="1">
              <a:off x="2555775" y="5104028"/>
              <a:ext cx="541341" cy="541339"/>
            </a:xfrm>
            <a:prstGeom prst="straightConnector1">
              <a:avLst/>
            </a:prstGeom>
            <a:ln w="12700">
              <a:solidFill>
                <a:srgbClr val="008000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5" y="2642136"/>
            <a:ext cx="62276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우리 모두의 행복을 위해 꼭 필요하다고 여기는 다섯 가지의 원리 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삶의 </a:t>
            </a:r>
            <a:r>
              <a:rPr lang="en-US" altLang="ko-KR" sz="1600" dirty="0" smtClean="0"/>
              <a:t>5</a:t>
            </a:r>
            <a:r>
              <a:rPr lang="ko-KR" altLang="en-US" sz="1600" dirty="0" smtClean="0"/>
              <a:t>대 원리는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이상공동체 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5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요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zh-TW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理想共同體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五</a:t>
            </a:r>
            <a:r>
              <a:rPr lang="zh-TW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要</a:t>
            </a:r>
            <a:r>
              <a:rPr lang="en-US" altLang="zh-TW" sz="1600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r>
              <a:rPr lang="en-US" altLang="zh-TW" sz="1600" dirty="0" smtClean="0"/>
              <a:t> </a:t>
            </a:r>
            <a:r>
              <a:rPr lang="ko-KR" altLang="en-US" sz="1600" dirty="0" smtClean="0"/>
              <a:t>라고도 </a:t>
            </a:r>
            <a:r>
              <a:rPr lang="ko-KR" altLang="en-US" sz="1600" dirty="0" smtClean="0"/>
              <a:t>함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600" dirty="0" smtClean="0"/>
          </a:p>
        </p:txBody>
      </p:sp>
      <p:grpSp>
        <p:nvGrpSpPr>
          <p:cNvPr id="18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의 </a:t>
              </a:r>
              <a:r>
                <a:rPr kumimoji="1" lang="en-US" altLang="ko-KR" sz="3600" b="1" kern="0" dirty="0" smtClean="0">
                  <a:latin typeface="+mn-ea"/>
                </a:rPr>
                <a:t>5</a:t>
              </a:r>
              <a:r>
                <a:rPr kumimoji="1" lang="ko-KR" altLang="en-US" sz="3600" b="1" kern="0" dirty="0" smtClean="0">
                  <a:latin typeface="+mn-ea"/>
                </a:rPr>
                <a:t>대 원리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삶의 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5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대 원리란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 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삶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16" name="그룹 15"/>
          <p:cNvGrpSpPr/>
          <p:nvPr/>
        </p:nvGrpSpPr>
        <p:grpSpPr>
          <a:xfrm>
            <a:off x="1619672" y="1832197"/>
            <a:ext cx="3824915" cy="395536"/>
            <a:chOff x="1619672" y="1832197"/>
            <a:chExt cx="3824915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51250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우리 모두를 행복하게 하는 원리</a:t>
              </a:r>
              <a:endParaRPr kumimoji="1" lang="en-US" altLang="ko-KR" b="1" kern="0" dirty="0" smtClean="0">
                <a:solidFill>
                  <a:schemeClr val="accent6">
                    <a:lumMod val="75000"/>
                  </a:schemeClr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5" y="2642136"/>
            <a:ext cx="62276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원리란 보편적 이치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열 곳의 행복한 가정이 있다고 보자</a:t>
            </a:r>
            <a:r>
              <a:rPr lang="en-US" altLang="ko-KR" sz="1600" dirty="0" smtClean="0"/>
              <a:t>. </a:t>
            </a:r>
            <a:r>
              <a:rPr lang="ko-KR" altLang="en-US" sz="1600" dirty="0" smtClean="0"/>
              <a:t>이들 가정을 행복하게 하는 요인을 분석해 보았을 때 공통되는 인자가 있다면 그것이 그 가정들을 행복하게 하는 </a:t>
            </a:r>
            <a:r>
              <a:rPr lang="ko-KR" altLang="en-US" sz="1600" dirty="0" smtClean="0"/>
              <a:t>원리임</a:t>
            </a:r>
            <a:endParaRPr lang="ko-KR" altLang="en-US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600" dirty="0" smtClean="0"/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의 </a:t>
              </a:r>
              <a:r>
                <a:rPr kumimoji="1" lang="en-US" altLang="ko-KR" sz="3600" b="1" kern="0" dirty="0" smtClean="0">
                  <a:latin typeface="+mn-ea"/>
                </a:rPr>
                <a:t>5</a:t>
              </a:r>
              <a:r>
                <a:rPr kumimoji="1" lang="ko-KR" altLang="en-US" sz="3600" b="1" kern="0" dirty="0" smtClean="0">
                  <a:latin typeface="+mn-ea"/>
                </a:rPr>
                <a:t>대 원리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삶의 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5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대 원리가 왜 중요한가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 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삶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741833" cy="395536"/>
            <a:chOff x="1619672" y="1832197"/>
            <a:chExt cx="4741833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442941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원리를 알면 원하는 현실을 이룰 수 있다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</a:t>
              </a:r>
              <a:endParaRPr kumimoji="1" lang="en-US" altLang="ko-KR" b="1" kern="0" dirty="0" smtClean="0">
                <a:solidFill>
                  <a:schemeClr val="accent6">
                    <a:lumMod val="75000"/>
                  </a:schemeClr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의 </a:t>
              </a:r>
              <a:r>
                <a:rPr kumimoji="1" lang="en-US" altLang="ko-KR" sz="3600" b="1" kern="0" dirty="0" smtClean="0">
                  <a:latin typeface="+mn-ea"/>
                </a:rPr>
                <a:t>5</a:t>
              </a:r>
              <a:r>
                <a:rPr kumimoji="1" lang="ko-KR" altLang="en-US" sz="3600" b="1" kern="0" dirty="0" smtClean="0">
                  <a:latin typeface="+mn-ea"/>
                </a:rPr>
                <a:t>대 원리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이상공동체 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5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요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lang="zh-TW" altLang="en-US" sz="2800" b="1" dirty="0" smtClean="0">
                  <a:solidFill>
                    <a:srgbClr val="008000"/>
                  </a:solidFill>
                  <a:latin typeface="+mn-ea"/>
                </a:rPr>
                <a:t>理想共同體 五要</a:t>
              </a:r>
              <a:r>
                <a:rPr lang="en-US" altLang="zh-TW" sz="2800" b="1" dirty="0" smtClean="0">
                  <a:solidFill>
                    <a:srgbClr val="008000"/>
                  </a:solidFill>
                  <a:latin typeface="+mn-ea"/>
                </a:rPr>
                <a:t>)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삶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 useBgFill="1">
        <p:nvSpPr>
          <p:cNvPr id="22" name="타원 21"/>
          <p:cNvSpPr/>
          <p:nvPr/>
        </p:nvSpPr>
        <p:spPr>
          <a:xfrm>
            <a:off x="7236297" y="4077073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작선</a:t>
            </a:r>
            <a:endParaRPr lang="ko-KR" altLang="en-US" sz="16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作善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30" name="타원 29"/>
          <p:cNvSpPr/>
          <p:nvPr/>
        </p:nvSpPr>
        <p:spPr>
          <a:xfrm>
            <a:off x="4644008" y="4077073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수심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修心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 useBgFill="1">
        <p:nvSpPr>
          <p:cNvPr id="31" name="타원 30"/>
          <p:cNvSpPr/>
          <p:nvPr/>
        </p:nvSpPr>
        <p:spPr>
          <a:xfrm>
            <a:off x="5940152" y="4077073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화합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和合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33" name="모서리가 둥근 직사각형 32"/>
          <p:cNvSpPr/>
          <p:nvPr/>
        </p:nvSpPr>
        <p:spPr bwMode="auto">
          <a:xfrm>
            <a:off x="3707904" y="3140968"/>
            <a:ext cx="2808312" cy="576064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삶</a:t>
            </a:r>
            <a:r>
              <a:rPr kumimoji="1" lang="ko-KR" altLang="en-US" sz="1600" b="1" kern="0" dirty="0" smtClean="0">
                <a:latin typeface="+mn-ea"/>
              </a:rPr>
              <a:t>의 </a:t>
            </a:r>
            <a:r>
              <a:rPr kumimoji="1" lang="en-US" altLang="ko-KR" sz="1600" b="1" kern="0" dirty="0" smtClean="0">
                <a:latin typeface="+mn-ea"/>
              </a:rPr>
              <a:t>5</a:t>
            </a:r>
            <a:r>
              <a:rPr kumimoji="1" lang="ko-KR" altLang="en-US" sz="1600" b="1" kern="0" dirty="0" smtClean="0">
                <a:latin typeface="+mn-ea"/>
              </a:rPr>
              <a:t>대 원리</a:t>
            </a:r>
            <a:endParaRPr kumimoji="1" lang="en-US" altLang="ko-KR" sz="1600" b="1" kern="0" dirty="0" smtClean="0">
              <a:latin typeface="+mn-ea"/>
            </a:endParaRPr>
          </a:p>
        </p:txBody>
      </p:sp>
      <p:grpSp>
        <p:nvGrpSpPr>
          <p:cNvPr id="34" name="그룹 15"/>
          <p:cNvGrpSpPr/>
          <p:nvPr/>
        </p:nvGrpSpPr>
        <p:grpSpPr>
          <a:xfrm>
            <a:off x="1619672" y="1832197"/>
            <a:ext cx="3804076" cy="395536"/>
            <a:chOff x="1619672" y="1832197"/>
            <a:chExt cx="3804076" cy="395536"/>
          </a:xfrm>
        </p:grpSpPr>
        <p:sp>
          <p:nvSpPr>
            <p:cNvPr id="35" name="직사각형 34"/>
            <p:cNvSpPr/>
            <p:nvPr/>
          </p:nvSpPr>
          <p:spPr>
            <a:xfrm>
              <a:off x="1932087" y="1835532"/>
              <a:ext cx="349166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이상공동체를 위한 바른 가치관</a:t>
              </a:r>
              <a:endParaRPr kumimoji="1" lang="en-US" altLang="ko-KR" b="1" kern="0" dirty="0" smtClean="0">
                <a:solidFill>
                  <a:schemeClr val="accent6">
                    <a:lumMod val="75000"/>
                  </a:schemeClr>
                </a:solidFill>
                <a:latin typeface="+mn-ea"/>
              </a:endParaRPr>
            </a:p>
          </p:txBody>
        </p:sp>
        <p:pic>
          <p:nvPicPr>
            <p:cNvPr id="36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cxnSp>
        <p:nvCxnSpPr>
          <p:cNvPr id="40" name="꺾인 연결선 39"/>
          <p:cNvCxnSpPr>
            <a:stCxn id="50" idx="0"/>
            <a:endCxn id="30" idx="4"/>
          </p:cNvCxnSpPr>
          <p:nvPr/>
        </p:nvCxnSpPr>
        <p:spPr>
          <a:xfrm rot="16200000" flipV="1">
            <a:off x="5478496" y="4754752"/>
            <a:ext cx="648072" cy="1308935"/>
          </a:xfrm>
          <a:prstGeom prst="bentConnector3">
            <a:avLst>
              <a:gd name="adj1" fmla="val 50000"/>
            </a:avLst>
          </a:prstGeom>
          <a:ln w="19050">
            <a:solidFill>
              <a:srgbClr val="23AC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꺾인 연결선 41"/>
          <p:cNvCxnSpPr>
            <a:stCxn id="22" idx="4"/>
            <a:endCxn id="50" idx="0"/>
          </p:cNvCxnSpPr>
          <p:nvPr/>
        </p:nvCxnSpPr>
        <p:spPr>
          <a:xfrm rot="5400000">
            <a:off x="6774640" y="4767543"/>
            <a:ext cx="648072" cy="1283354"/>
          </a:xfrm>
          <a:prstGeom prst="bentConnector3">
            <a:avLst>
              <a:gd name="adj1" fmla="val 50000"/>
            </a:avLst>
          </a:prstGeom>
          <a:ln w="19050">
            <a:solidFill>
              <a:srgbClr val="23AC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꺾인 연결선 17"/>
          <p:cNvCxnSpPr>
            <a:stCxn id="50" idx="0"/>
            <a:endCxn id="31" idx="4"/>
          </p:cNvCxnSpPr>
          <p:nvPr/>
        </p:nvCxnSpPr>
        <p:spPr>
          <a:xfrm rot="16200000" flipV="1">
            <a:off x="6126568" y="5402824"/>
            <a:ext cx="648072" cy="12791"/>
          </a:xfrm>
          <a:prstGeom prst="bentConnector3">
            <a:avLst>
              <a:gd name="adj1" fmla="val 50000"/>
            </a:avLst>
          </a:prstGeom>
          <a:ln w="19050">
            <a:solidFill>
              <a:srgbClr val="23AC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3" name="타원 22"/>
          <p:cNvSpPr/>
          <p:nvPr/>
        </p:nvSpPr>
        <p:spPr>
          <a:xfrm>
            <a:off x="2051720" y="4077072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정체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正體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 useBgFill="1">
        <p:nvSpPr>
          <p:cNvPr id="25" name="타원 24"/>
          <p:cNvSpPr/>
          <p:nvPr/>
        </p:nvSpPr>
        <p:spPr>
          <a:xfrm>
            <a:off x="3347864" y="4077072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대원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大願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cxnSp>
        <p:nvCxnSpPr>
          <p:cNvPr id="28" name="꺾인 연결선 27"/>
          <p:cNvCxnSpPr>
            <a:stCxn id="48" idx="0"/>
            <a:endCxn id="23" idx="4"/>
          </p:cNvCxnSpPr>
          <p:nvPr/>
        </p:nvCxnSpPr>
        <p:spPr>
          <a:xfrm rot="16200000" flipV="1">
            <a:off x="2564554" y="5076405"/>
            <a:ext cx="711370" cy="728925"/>
          </a:xfrm>
          <a:prstGeom prst="bentConnector3">
            <a:avLst>
              <a:gd name="adj1" fmla="val 50000"/>
            </a:avLst>
          </a:prstGeom>
          <a:ln w="19050">
            <a:solidFill>
              <a:srgbClr val="23AC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꺾인 연결선 36"/>
          <p:cNvCxnSpPr>
            <a:stCxn id="48" idx="0"/>
            <a:endCxn id="25" idx="4"/>
          </p:cNvCxnSpPr>
          <p:nvPr/>
        </p:nvCxnSpPr>
        <p:spPr>
          <a:xfrm rot="5400000" flipH="1" flipV="1">
            <a:off x="3212625" y="5157259"/>
            <a:ext cx="711370" cy="567219"/>
          </a:xfrm>
          <a:prstGeom prst="bentConnector3">
            <a:avLst>
              <a:gd name="adj1" fmla="val 50000"/>
            </a:avLst>
          </a:prstGeom>
          <a:ln w="19050">
            <a:solidFill>
              <a:srgbClr val="23AC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직사각형 47"/>
          <p:cNvSpPr/>
          <p:nvPr/>
        </p:nvSpPr>
        <p:spPr>
          <a:xfrm>
            <a:off x="2843808" y="5796553"/>
            <a:ext cx="8817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/>
            <a:r>
              <a:rPr lang="ko-KR" altLang="en-US" sz="1600" b="1" dirty="0" smtClean="0">
                <a:latin typeface="맑은 고딕" pitchFamily="50" charset="-127"/>
                <a:ea typeface="맑은 고딕" pitchFamily="50" charset="-127"/>
              </a:rPr>
              <a:t>체</a:t>
            </a: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dirty="0" smtClean="0">
                <a:latin typeface="맑은 고딕" pitchFamily="50" charset="-127"/>
                <a:ea typeface="맑은 고딕" pitchFamily="50" charset="-127"/>
              </a:rPr>
              <a:t>體</a:t>
            </a: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)</a:t>
            </a:r>
          </a:p>
          <a:p>
            <a:pPr algn="ctr" latinLnBrk="0"/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본질</a:t>
            </a:r>
            <a:endParaRPr lang="en-US" altLang="ko-KR" sz="140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0" name="직사각형 49"/>
          <p:cNvSpPr/>
          <p:nvPr/>
        </p:nvSpPr>
        <p:spPr>
          <a:xfrm>
            <a:off x="5364088" y="5733256"/>
            <a:ext cx="218582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/>
            <a:r>
              <a:rPr lang="ko-KR" altLang="en-US" sz="1600" b="1" dirty="0" smtClean="0">
                <a:latin typeface="맑은 고딕" pitchFamily="50" charset="-127"/>
                <a:ea typeface="맑은 고딕" pitchFamily="50" charset="-127"/>
              </a:rPr>
              <a:t>용</a:t>
            </a: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dirty="0" smtClean="0">
                <a:latin typeface="맑은 고딕" pitchFamily="50" charset="-127"/>
                <a:ea typeface="맑은 고딕" pitchFamily="50" charset="-127"/>
              </a:rPr>
              <a:t>用</a:t>
            </a: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)</a:t>
            </a:r>
          </a:p>
          <a:p>
            <a:pPr algn="ctr" latinLnBrk="0"/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체를 실천하기 위한 방편</a:t>
            </a:r>
            <a:endParaRPr lang="en-US" altLang="ko-KR" sz="1400" dirty="0" smtClean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의 </a:t>
              </a:r>
              <a:r>
                <a:rPr kumimoji="1" lang="en-US" altLang="ko-KR" sz="3600" b="1" kern="0" dirty="0" smtClean="0">
                  <a:latin typeface="+mn-ea"/>
                </a:rPr>
                <a:t>5</a:t>
              </a:r>
              <a:r>
                <a:rPr kumimoji="1" lang="ko-KR" altLang="en-US" sz="3600" b="1" kern="0" dirty="0" smtClean="0">
                  <a:latin typeface="+mn-ea"/>
                </a:rPr>
                <a:t>대 원리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이상공동체 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5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요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lang="zh-TW" altLang="en-US" sz="2800" b="1" dirty="0" smtClean="0">
                  <a:solidFill>
                    <a:srgbClr val="008000"/>
                  </a:solidFill>
                  <a:latin typeface="+mn-ea"/>
                </a:rPr>
                <a:t>理想共同體 五要</a:t>
              </a:r>
              <a:r>
                <a:rPr lang="en-US" altLang="zh-TW" sz="2800" b="1" dirty="0" smtClean="0">
                  <a:solidFill>
                    <a:srgbClr val="008000"/>
                  </a:solidFill>
                  <a:latin typeface="+mn-ea"/>
                </a:rPr>
                <a:t>)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삶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 useBgFill="1">
        <p:nvSpPr>
          <p:cNvPr id="23" name="타원 22"/>
          <p:cNvSpPr/>
          <p:nvPr/>
        </p:nvSpPr>
        <p:spPr>
          <a:xfrm>
            <a:off x="1979712" y="2060849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정체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正體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62" name="직사각형 61"/>
          <p:cNvSpPr/>
          <p:nvPr/>
        </p:nvSpPr>
        <p:spPr>
          <a:xfrm>
            <a:off x="2088752" y="3429000"/>
            <a:ext cx="622766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‘</a:t>
            </a:r>
            <a:r>
              <a:rPr lang="ko-KR" altLang="en-US" sz="2000" b="1" dirty="0" smtClean="0">
                <a:solidFill>
                  <a:schemeClr val="accent6">
                    <a:lumMod val="75000"/>
                  </a:schemeClr>
                </a:solidFill>
              </a:rPr>
              <a:t>나</a:t>
            </a:r>
            <a:r>
              <a:rPr lang="ko-KR" altLang="en-US" sz="1600" dirty="0" smtClean="0"/>
              <a:t>’란 무엇인가</a:t>
            </a:r>
            <a:r>
              <a:rPr lang="en-US" altLang="ko-KR" sz="1600" dirty="0" smtClean="0"/>
              <a:t>?</a:t>
            </a:r>
          </a:p>
          <a:p>
            <a:pPr marL="720725" lvl="1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Tx/>
              <a:buChar char="-"/>
            </a:pPr>
            <a:r>
              <a:rPr lang="ko-KR" altLang="en-US" sz="1600" dirty="0" smtClean="0"/>
              <a:t>나에 대해 어떤 관점을 취할 것인가</a:t>
            </a:r>
            <a:r>
              <a:rPr lang="en-US" altLang="ko-KR" sz="1600" dirty="0" smtClean="0"/>
              <a:t>?</a:t>
            </a:r>
          </a:p>
          <a:p>
            <a:pPr marL="720725" lvl="1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Tx/>
              <a:buChar char="-"/>
            </a:pPr>
            <a:r>
              <a:rPr lang="ko-KR" altLang="en-US" sz="1600" dirty="0" smtClean="0"/>
              <a:t>내가 있음으로 인해서 우주가 있는 것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나에 대한 관점을 바르게 함으로써 그에 합당한 삶을 살 수 있음</a:t>
            </a:r>
            <a:endParaRPr lang="en-US" altLang="ko-KR" sz="1600" dirty="0" smtClean="0"/>
          </a:p>
          <a:p>
            <a:pPr marL="720725" lvl="1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Tx/>
              <a:buChar char="-"/>
            </a:pP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b="1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아래쪽 화살표 9"/>
          <p:cNvSpPr/>
          <p:nvPr/>
        </p:nvSpPr>
        <p:spPr>
          <a:xfrm rot="16200000">
            <a:off x="2785803" y="5359214"/>
            <a:ext cx="576064" cy="604070"/>
          </a:xfrm>
          <a:prstGeom prst="downArrow">
            <a:avLst>
              <a:gd name="adj1" fmla="val 50000"/>
              <a:gd name="adj2" fmla="val 52204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3491880" y="5445225"/>
            <a:ext cx="24256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</a:rPr>
              <a:t>바람직한 자아관 </a:t>
            </a:r>
            <a:r>
              <a:rPr lang="ko-KR" altLang="en-US" b="1" dirty="0" smtClean="0"/>
              <a:t>정립</a:t>
            </a:r>
            <a:endParaRPr lang="ko-KR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의 </a:t>
              </a:r>
              <a:r>
                <a:rPr kumimoji="1" lang="en-US" altLang="ko-KR" sz="3600" b="1" kern="0" dirty="0" smtClean="0">
                  <a:latin typeface="+mn-ea"/>
                </a:rPr>
                <a:t>5</a:t>
              </a:r>
              <a:r>
                <a:rPr kumimoji="1" lang="ko-KR" altLang="en-US" sz="3600" b="1" kern="0" dirty="0" smtClean="0">
                  <a:latin typeface="+mn-ea"/>
                </a:rPr>
                <a:t>대 원리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이상공동체 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5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요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lang="zh-TW" altLang="en-US" sz="2800" b="1" dirty="0" smtClean="0">
                  <a:solidFill>
                    <a:srgbClr val="008000"/>
                  </a:solidFill>
                  <a:latin typeface="+mn-ea"/>
                </a:rPr>
                <a:t>理想共同體 五要</a:t>
              </a:r>
              <a:r>
                <a:rPr lang="en-US" altLang="zh-TW" sz="2800" b="1" dirty="0" smtClean="0">
                  <a:solidFill>
                    <a:srgbClr val="008000"/>
                  </a:solidFill>
                  <a:latin typeface="+mn-ea"/>
                </a:rPr>
                <a:t>)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삶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 useBgFill="1">
        <p:nvSpPr>
          <p:cNvPr id="23" name="타원 22"/>
          <p:cNvSpPr/>
          <p:nvPr/>
        </p:nvSpPr>
        <p:spPr>
          <a:xfrm>
            <a:off x="1979712" y="2060849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대원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大願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62" name="직사각형 61"/>
          <p:cNvSpPr/>
          <p:nvPr/>
        </p:nvSpPr>
        <p:spPr>
          <a:xfrm>
            <a:off x="2088752" y="3509740"/>
            <a:ext cx="62276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‘우주의 중심에 있는 나는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어디를 향해 나아가고 있는가</a:t>
            </a:r>
            <a:r>
              <a:rPr lang="en-US" altLang="ko-KR" sz="1600" dirty="0" smtClean="0"/>
              <a:t>?’</a:t>
            </a: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내 가족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내 이웃이 행복하지 않은데 나만 행복하기를 바랄 수는 없음</a:t>
            </a:r>
            <a:r>
              <a:rPr lang="en-US" altLang="ko-KR" sz="1600" dirty="0" smtClean="0"/>
              <a:t>. </a:t>
            </a:r>
            <a:r>
              <a:rPr lang="ko-KR" altLang="en-US" sz="1600" dirty="0" smtClean="0"/>
              <a:t>우리 모두가 함께 행복해져야 </a:t>
            </a:r>
            <a:r>
              <a:rPr lang="ko-KR" altLang="en-US" sz="1600" dirty="0" smtClean="0"/>
              <a:t>함</a:t>
            </a:r>
            <a:endParaRPr lang="en-US" altLang="ko-KR" sz="1600" dirty="0" smtClean="0"/>
          </a:p>
        </p:txBody>
      </p:sp>
      <p:sp>
        <p:nvSpPr>
          <p:cNvPr id="10" name="아래쪽 화살표 9"/>
          <p:cNvSpPr/>
          <p:nvPr/>
        </p:nvSpPr>
        <p:spPr>
          <a:xfrm rot="16200000">
            <a:off x="2785803" y="5071181"/>
            <a:ext cx="576064" cy="604070"/>
          </a:xfrm>
          <a:prstGeom prst="downArrow">
            <a:avLst>
              <a:gd name="adj1" fmla="val 50000"/>
              <a:gd name="adj2" fmla="val 52204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3491880" y="5157192"/>
            <a:ext cx="35125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</a:rPr>
              <a:t>우리 모두의 행복</a:t>
            </a:r>
            <a:r>
              <a:rPr lang="ko-KR" altLang="en-US" b="1" dirty="0" smtClean="0"/>
              <a:t>을 향해 나아감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의 </a:t>
              </a:r>
              <a:r>
                <a:rPr kumimoji="1" lang="en-US" altLang="ko-KR" sz="3600" b="1" kern="0" dirty="0" smtClean="0">
                  <a:latin typeface="+mn-ea"/>
                </a:rPr>
                <a:t>5</a:t>
              </a:r>
              <a:r>
                <a:rPr kumimoji="1" lang="ko-KR" altLang="en-US" sz="3600" b="1" kern="0" dirty="0" smtClean="0">
                  <a:latin typeface="+mn-ea"/>
                </a:rPr>
                <a:t>대 원리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이상공동체 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5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요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lang="zh-TW" altLang="en-US" sz="2800" b="1" dirty="0" smtClean="0">
                  <a:solidFill>
                    <a:srgbClr val="008000"/>
                  </a:solidFill>
                  <a:latin typeface="+mn-ea"/>
                </a:rPr>
                <a:t>理想共同體 五要</a:t>
              </a:r>
              <a:r>
                <a:rPr lang="en-US" altLang="zh-TW" sz="2800" b="1" dirty="0" smtClean="0">
                  <a:solidFill>
                    <a:srgbClr val="008000"/>
                  </a:solidFill>
                  <a:latin typeface="+mn-ea"/>
                </a:rPr>
                <a:t>)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삶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 useBgFill="1">
        <p:nvSpPr>
          <p:cNvPr id="23" name="타원 22"/>
          <p:cNvSpPr/>
          <p:nvPr/>
        </p:nvSpPr>
        <p:spPr>
          <a:xfrm>
            <a:off x="1979712" y="2060849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수심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修心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62" name="직사각형 61"/>
          <p:cNvSpPr/>
          <p:nvPr/>
        </p:nvSpPr>
        <p:spPr>
          <a:xfrm>
            <a:off x="2088752" y="3509740"/>
            <a:ext cx="62276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우리 모두의 행복을 위해서는 나부터 행복해야 한다</a:t>
            </a:r>
            <a:r>
              <a:rPr lang="en-US" altLang="ko-KR" sz="1600" dirty="0" smtClean="0"/>
              <a:t>.</a:t>
            </a: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마음을 닦아서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마음 천국 만들기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의 </a:t>
              </a:r>
              <a:r>
                <a:rPr kumimoji="1" lang="en-US" altLang="ko-KR" sz="3600" b="1" kern="0" dirty="0" smtClean="0">
                  <a:latin typeface="+mn-ea"/>
                </a:rPr>
                <a:t>5</a:t>
              </a:r>
              <a:r>
                <a:rPr kumimoji="1" lang="ko-KR" altLang="en-US" sz="3600" b="1" kern="0" dirty="0" smtClean="0">
                  <a:latin typeface="+mn-ea"/>
                </a:rPr>
                <a:t>대 원리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이상공동체 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5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요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lang="zh-TW" altLang="en-US" sz="2800" b="1" dirty="0" smtClean="0">
                  <a:solidFill>
                    <a:srgbClr val="008000"/>
                  </a:solidFill>
                  <a:latin typeface="+mn-ea"/>
                </a:rPr>
                <a:t>理想共同體 五要</a:t>
              </a:r>
              <a:r>
                <a:rPr lang="en-US" altLang="zh-TW" sz="2800" b="1" dirty="0" smtClean="0">
                  <a:solidFill>
                    <a:srgbClr val="008000"/>
                  </a:solidFill>
                  <a:latin typeface="+mn-ea"/>
                </a:rPr>
                <a:t>)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삶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 useBgFill="1">
        <p:nvSpPr>
          <p:cNvPr id="23" name="타원 22"/>
          <p:cNvSpPr/>
          <p:nvPr/>
        </p:nvSpPr>
        <p:spPr>
          <a:xfrm>
            <a:off x="1979712" y="2060849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화합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和合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62" name="직사각형 61"/>
          <p:cNvSpPr/>
          <p:nvPr/>
        </p:nvSpPr>
        <p:spPr>
          <a:xfrm>
            <a:off x="2088752" y="3509740"/>
            <a:ext cx="62276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이웃과 좋은 관계를 가져야 한다</a:t>
            </a:r>
            <a:r>
              <a:rPr lang="en-US" altLang="ko-KR" sz="1600" dirty="0" smtClean="0"/>
              <a:t>.</a:t>
            </a: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주변 사람들과 화합을 잘 해서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관계 천국 만들기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의 </a:t>
              </a:r>
              <a:r>
                <a:rPr kumimoji="1" lang="en-US" altLang="ko-KR" sz="3600" b="1" kern="0" dirty="0" smtClean="0">
                  <a:latin typeface="+mn-ea"/>
                </a:rPr>
                <a:t>5</a:t>
              </a:r>
              <a:r>
                <a:rPr kumimoji="1" lang="ko-KR" altLang="en-US" sz="3600" b="1" kern="0" dirty="0" smtClean="0">
                  <a:latin typeface="+mn-ea"/>
                </a:rPr>
                <a:t>대 원리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이상공동체 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5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요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lang="zh-TW" altLang="en-US" sz="2800" b="1" dirty="0" smtClean="0">
                  <a:solidFill>
                    <a:srgbClr val="008000"/>
                  </a:solidFill>
                  <a:latin typeface="+mn-ea"/>
                </a:rPr>
                <a:t>理想共同體 五要</a:t>
              </a:r>
              <a:r>
                <a:rPr lang="en-US" altLang="zh-TW" sz="2800" b="1" dirty="0" smtClean="0">
                  <a:solidFill>
                    <a:srgbClr val="008000"/>
                  </a:solidFill>
                  <a:latin typeface="+mn-ea"/>
                </a:rPr>
                <a:t>)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삶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 useBgFill="1">
        <p:nvSpPr>
          <p:cNvPr id="23" name="타원 22"/>
          <p:cNvSpPr/>
          <p:nvPr/>
        </p:nvSpPr>
        <p:spPr>
          <a:xfrm>
            <a:off x="1979712" y="2060849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작선</a:t>
            </a:r>
            <a:endParaRPr lang="ko-KR" altLang="en-US" sz="16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作善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62" name="직사각형 61"/>
          <p:cNvSpPr/>
          <p:nvPr/>
        </p:nvSpPr>
        <p:spPr>
          <a:xfrm>
            <a:off x="2088752" y="3509740"/>
            <a:ext cx="62276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자신이 맡은 역할을 완수해야 한다</a:t>
            </a:r>
            <a:r>
              <a:rPr lang="en-US" altLang="ko-KR" sz="1600" dirty="0" smtClean="0"/>
              <a:t>.</a:t>
            </a: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자신이 맡은 역할을 잘 함으로써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세상 천국 만들기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1912</TotalTime>
  <Words>402</Words>
  <Application>Microsoft Office PowerPoint</Application>
  <PresentationFormat>화면 슬라이드 쇼(4:3)</PresentationFormat>
  <Paragraphs>83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10</vt:i4>
      </vt:variant>
    </vt:vector>
  </HeadingPairs>
  <TitlesOfParts>
    <vt:vector size="12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USER</cp:lastModifiedBy>
  <cp:revision>250</cp:revision>
  <dcterms:created xsi:type="dcterms:W3CDTF">2013-07-26T07:32:19Z</dcterms:created>
  <dcterms:modified xsi:type="dcterms:W3CDTF">2014-01-28T03:35:34Z</dcterms:modified>
</cp:coreProperties>
</file>