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9"/>
  </p:notesMasterIdLst>
  <p:sldIdLst>
    <p:sldId id="298" r:id="rId3"/>
    <p:sldId id="293" r:id="rId4"/>
    <p:sldId id="294" r:id="rId5"/>
    <p:sldId id="296" r:id="rId6"/>
    <p:sldId id="295" r:id="rId7"/>
    <p:sldId id="299" r:id="rId8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2843" autoAdjust="0"/>
    <p:restoredTop sz="99366" autoAdjust="0"/>
  </p:normalViewPr>
  <p:slideViewPr>
    <p:cSldViewPr>
      <p:cViewPr>
        <p:scale>
          <a:sx n="90" d="100"/>
          <a:sy n="90" d="100"/>
        </p:scale>
        <p:origin x="-204" y="684"/>
      </p:cViewPr>
      <p:guideLst>
        <p:guide orient="horz" pos="1389"/>
        <p:guide orient="horz" pos="799"/>
        <p:guide orient="horz" pos="482"/>
        <p:guide orient="horz" pos="2750"/>
        <p:guide orient="horz" pos="4020"/>
        <p:guide orient="horz" pos="1616"/>
        <p:guide pos="1020"/>
        <p:guide pos="793"/>
        <p:guide pos="1338"/>
        <p:guide pos="1519"/>
        <p:guide pos="5511"/>
        <p:guide pos="5193"/>
        <p:guide pos="28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동사섭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인품론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同事攝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人品論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인품은 여러 가지 덕목이 어우러짐으로써 드러나는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통합적인 모양새임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인품은 얼마나 행복한가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얼마나 지혜로운가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얼마나 자비로운가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얼마나 바람직한 일을 잘 하는가 등의 덕성이 통합적으로 어우러져 형성된 유형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무형의 모양새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동사섭의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인품론은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행복론이자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ko-KR" altLang="en-US" sz="1600" b="1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공동체론</a:t>
            </a:r>
            <a:r>
              <a:rPr lang="ko-KR" altLang="en-US" sz="1600" err="1" smtClean="0">
                <a:solidFill>
                  <a:srgbClr val="000000"/>
                </a:solidFill>
                <a:latin typeface="+mn-ea"/>
              </a:rPr>
              <a:t>이기도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 함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인품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人品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94696" cy="395536"/>
            <a:chOff x="1619672" y="1832197"/>
            <a:chExt cx="349469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822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인생은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인품론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人品論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이다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동사섭이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지향하는 인품이란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26382" cy="395536"/>
            <a:chOff x="1619672" y="1832197"/>
            <a:chExt cx="332638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0139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삶의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대 원리가 곧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인품론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모서리가 둥근 직사각형 13"/>
          <p:cNvSpPr/>
          <p:nvPr/>
        </p:nvSpPr>
        <p:spPr bwMode="auto">
          <a:xfrm>
            <a:off x="3737721" y="2708920"/>
            <a:ext cx="2808312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삶</a:t>
            </a:r>
            <a:r>
              <a:rPr kumimoji="1" lang="ko-KR" altLang="en-US" sz="1600" b="1" kern="0" dirty="0" smtClean="0">
                <a:latin typeface="+mn-ea"/>
              </a:rPr>
              <a:t>의 </a:t>
            </a:r>
            <a:r>
              <a:rPr kumimoji="1" lang="en-US" altLang="ko-KR" sz="1600" b="1" kern="0" dirty="0" smtClean="0">
                <a:latin typeface="+mn-ea"/>
              </a:rPr>
              <a:t>5</a:t>
            </a:r>
            <a:r>
              <a:rPr kumimoji="1" lang="ko-KR" altLang="en-US" sz="1600" b="1" kern="0" dirty="0" smtClean="0">
                <a:latin typeface="+mn-ea"/>
              </a:rPr>
              <a:t>대 원리</a:t>
            </a:r>
            <a:endParaRPr kumimoji="1" lang="en-US" altLang="ko-KR" sz="1600" b="1" kern="0" dirty="0" smtClean="0">
              <a:latin typeface="+mn-ea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457450" y="5661248"/>
            <a:ext cx="57864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err="1" smtClean="0">
                <a:solidFill>
                  <a:srgbClr val="000000"/>
                </a:solidFill>
                <a:latin typeface="+mn-ea"/>
              </a:rPr>
              <a:t>동사섭의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 삶의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대 원리는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이상공동체 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5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요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en-US" altLang="zh-TW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zh-TW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理想共同體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五</a:t>
            </a:r>
            <a:r>
              <a:rPr lang="zh-TW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要</a:t>
            </a:r>
            <a:r>
              <a:rPr lang="en-US" altLang="zh-TW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)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라고도 함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  <a:endParaRPr lang="ko-KR" altLang="en-US" sz="1400" dirty="0">
              <a:latin typeface="+mn-ea"/>
            </a:endParaRPr>
          </a:p>
        </p:txBody>
      </p:sp>
      <p:cxnSp>
        <p:nvCxnSpPr>
          <p:cNvPr id="32" name="꺾인 연결선 31"/>
          <p:cNvCxnSpPr>
            <a:stCxn id="22" idx="0"/>
            <a:endCxn id="14" idx="2"/>
          </p:cNvCxnSpPr>
          <p:nvPr/>
        </p:nvCxnSpPr>
        <p:spPr>
          <a:xfrm rot="5400000" flipH="1" flipV="1">
            <a:off x="3560794" y="2279966"/>
            <a:ext cx="576064" cy="2586101"/>
          </a:xfrm>
          <a:prstGeom prst="bentConnector3">
            <a:avLst>
              <a:gd name="adj1" fmla="val 50000"/>
            </a:avLst>
          </a:prstGeom>
          <a:ln w="3175">
            <a:solidFill>
              <a:srgbClr val="23AC3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꺾인 연결선 34"/>
          <p:cNvCxnSpPr>
            <a:stCxn id="23" idx="0"/>
            <a:endCxn id="14" idx="2"/>
          </p:cNvCxnSpPr>
          <p:nvPr/>
        </p:nvCxnSpPr>
        <p:spPr>
          <a:xfrm rot="5400000" flipH="1" flipV="1">
            <a:off x="4208866" y="2928038"/>
            <a:ext cx="576064" cy="1289957"/>
          </a:xfrm>
          <a:prstGeom prst="bentConnector3">
            <a:avLst>
              <a:gd name="adj1" fmla="val 50000"/>
            </a:avLst>
          </a:prstGeom>
          <a:ln w="3175">
            <a:solidFill>
              <a:srgbClr val="23AC3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꺾인 연결선 37"/>
          <p:cNvCxnSpPr>
            <a:stCxn id="12" idx="0"/>
            <a:endCxn id="14" idx="2"/>
          </p:cNvCxnSpPr>
          <p:nvPr/>
        </p:nvCxnSpPr>
        <p:spPr>
          <a:xfrm rot="5400000" flipH="1" flipV="1">
            <a:off x="4851622" y="3570794"/>
            <a:ext cx="576065" cy="4446"/>
          </a:xfrm>
          <a:prstGeom prst="bentConnector3">
            <a:avLst>
              <a:gd name="adj1" fmla="val 50000"/>
            </a:avLst>
          </a:prstGeom>
          <a:ln w="3175">
            <a:solidFill>
              <a:srgbClr val="23AC3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꺾인 연결선 40"/>
          <p:cNvCxnSpPr>
            <a:stCxn id="13" idx="0"/>
            <a:endCxn id="14" idx="2"/>
          </p:cNvCxnSpPr>
          <p:nvPr/>
        </p:nvCxnSpPr>
        <p:spPr>
          <a:xfrm rot="16200000" flipV="1">
            <a:off x="5505011" y="2921851"/>
            <a:ext cx="576065" cy="1302331"/>
          </a:xfrm>
          <a:prstGeom prst="bentConnector3">
            <a:avLst>
              <a:gd name="adj1" fmla="val 50000"/>
            </a:avLst>
          </a:prstGeom>
          <a:ln w="3175">
            <a:solidFill>
              <a:srgbClr val="23AC3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꺾인 연결선 43"/>
          <p:cNvCxnSpPr>
            <a:stCxn id="11" idx="0"/>
            <a:endCxn id="14" idx="2"/>
          </p:cNvCxnSpPr>
          <p:nvPr/>
        </p:nvCxnSpPr>
        <p:spPr>
          <a:xfrm rot="16200000" flipV="1">
            <a:off x="6153083" y="2273779"/>
            <a:ext cx="576065" cy="2598476"/>
          </a:xfrm>
          <a:prstGeom prst="bentConnector3">
            <a:avLst>
              <a:gd name="adj1" fmla="val 50000"/>
            </a:avLst>
          </a:prstGeom>
          <a:ln w="3175">
            <a:solidFill>
              <a:srgbClr val="23AC3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타원 10"/>
          <p:cNvSpPr/>
          <p:nvPr/>
        </p:nvSpPr>
        <p:spPr>
          <a:xfrm>
            <a:off x="7236297" y="38610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작선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2" name="타원 11"/>
          <p:cNvSpPr/>
          <p:nvPr/>
        </p:nvSpPr>
        <p:spPr>
          <a:xfrm>
            <a:off x="4633375" y="38610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13" name="타원 12"/>
          <p:cNvSpPr/>
          <p:nvPr/>
        </p:nvSpPr>
        <p:spPr>
          <a:xfrm>
            <a:off x="5940152" y="3861049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22" name="타원 21"/>
          <p:cNvSpPr/>
          <p:nvPr/>
        </p:nvSpPr>
        <p:spPr>
          <a:xfrm>
            <a:off x="2051720" y="386104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정체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正體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3347864" y="386104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대원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大願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동사섭이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지향하는 인품이란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5" name="타원 24"/>
          <p:cNvSpPr/>
          <p:nvPr/>
        </p:nvSpPr>
        <p:spPr>
          <a:xfrm>
            <a:off x="2186558" y="2924945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정체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正體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3563888" y="2780928"/>
            <a:ext cx="2232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스스로 생각하기에 </a:t>
            </a:r>
            <a:endParaRPr lang="en-US" altLang="ko-KR" sz="1600" dirty="0" smtClean="0"/>
          </a:p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바람직한 자아관</a:t>
            </a:r>
            <a:r>
              <a:rPr lang="ko-KR" altLang="en-US" sz="1600" dirty="0" smtClean="0"/>
              <a:t>을 가진다</a:t>
            </a:r>
            <a:r>
              <a:rPr lang="en-US" altLang="ko-KR" sz="1600" dirty="0" smtClean="0"/>
              <a:t>.</a:t>
            </a: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 useBgFill="1">
        <p:nvSpPr>
          <p:cNvPr id="33" name="타원 32"/>
          <p:cNvSpPr/>
          <p:nvPr/>
        </p:nvSpPr>
        <p:spPr>
          <a:xfrm>
            <a:off x="2195737" y="4653137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대원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(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大願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)</a:t>
            </a:r>
            <a:endParaRPr lang="en-US" altLang="ko-KR" sz="1600" b="1" spc="-12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563888" y="4581128"/>
            <a:ext cx="2160240" cy="1152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인생의 궁극적인 목표인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善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)&gt;</a:t>
            </a:r>
            <a:r>
              <a:rPr lang="ko-KR" altLang="en-US" sz="1600" dirty="0" smtClean="0"/>
              <a:t>을 향해 나아간다</a:t>
            </a:r>
            <a:r>
              <a:rPr lang="en-US" altLang="ko-KR" sz="1600" dirty="0" smtClean="0"/>
              <a:t>.</a:t>
            </a: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4703361" cy="395536"/>
            <a:chOff x="1619672" y="1832197"/>
            <a:chExt cx="4703361" cy="395536"/>
          </a:xfrm>
        </p:grpSpPr>
        <p:sp>
          <p:nvSpPr>
            <p:cNvPr id="37" name="직사각형 36"/>
            <p:cNvSpPr/>
            <p:nvPr/>
          </p:nvSpPr>
          <p:spPr>
            <a:xfrm>
              <a:off x="1932087" y="1835532"/>
              <a:ext cx="43909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모두의 행복을 위해서 어떻게 할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3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0" name="직사각형 39"/>
          <p:cNvSpPr/>
          <p:nvPr/>
        </p:nvSpPr>
        <p:spPr>
          <a:xfrm>
            <a:off x="6084168" y="3645024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천하의 주인인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나는 우리모두의 행복을 위해서 나를 바치겠습니다</a:t>
            </a:r>
            <a:r>
              <a:rPr lang="en-US" altLang="ko-KR" sz="1600" dirty="0" smtClean="0"/>
              <a:t>.</a:t>
            </a: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2" name="꺾인 연결선 41"/>
          <p:cNvCxnSpPr>
            <a:stCxn id="34" idx="3"/>
            <a:endCxn id="28" idx="3"/>
          </p:cNvCxnSpPr>
          <p:nvPr/>
        </p:nvCxnSpPr>
        <p:spPr>
          <a:xfrm flipV="1">
            <a:off x="5724128" y="3381093"/>
            <a:ext cx="72008" cy="1776379"/>
          </a:xfrm>
          <a:prstGeom prst="bentConnector3">
            <a:avLst>
              <a:gd name="adj1" fmla="val 417465"/>
            </a:avLst>
          </a:prstGeom>
          <a:ln w="19050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동사섭이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지향하는 인품이란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25" name="타원 24"/>
          <p:cNvSpPr/>
          <p:nvPr/>
        </p:nvSpPr>
        <p:spPr>
          <a:xfrm>
            <a:off x="2186558" y="2924945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3563888" y="3111351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마음을 잘 관리</a:t>
            </a:r>
            <a:r>
              <a:rPr lang="ko-KR" altLang="en-US" sz="1600" dirty="0" smtClean="0"/>
              <a:t>하고 닦는다</a:t>
            </a:r>
            <a:r>
              <a:rPr lang="en-US" altLang="ko-KR" sz="1600" dirty="0" smtClean="0"/>
              <a:t>.</a:t>
            </a: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 useBgFill="1">
        <p:nvSpPr>
          <p:cNvPr id="33" name="타원 32"/>
          <p:cNvSpPr/>
          <p:nvPr/>
        </p:nvSpPr>
        <p:spPr>
          <a:xfrm>
            <a:off x="2195737" y="4149081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화합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grpSp>
        <p:nvGrpSpPr>
          <p:cNvPr id="36" name="그룹 15"/>
          <p:cNvGrpSpPr/>
          <p:nvPr/>
        </p:nvGrpSpPr>
        <p:grpSpPr>
          <a:xfrm>
            <a:off x="1619672" y="1832197"/>
            <a:ext cx="4829998" cy="395536"/>
            <a:chOff x="1619672" y="1832197"/>
            <a:chExt cx="4829998" cy="395536"/>
          </a:xfrm>
        </p:grpSpPr>
        <p:sp>
          <p:nvSpPr>
            <p:cNvPr id="37" name="직사각형 36"/>
            <p:cNvSpPr/>
            <p:nvPr/>
          </p:nvSpPr>
          <p:spPr>
            <a:xfrm>
              <a:off x="1932087" y="1835532"/>
              <a:ext cx="45175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훌륭한 인품자가 반드시 갖추어야 할 덕목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60" name="타원 59"/>
          <p:cNvSpPr/>
          <p:nvPr/>
        </p:nvSpPr>
        <p:spPr>
          <a:xfrm>
            <a:off x="2195737" y="5373216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작선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3563888" y="4350296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주변 사람과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좋은 관계</a:t>
            </a:r>
            <a:r>
              <a:rPr lang="ko-KR" altLang="en-US" sz="1600" dirty="0" smtClean="0"/>
              <a:t>를 가진다</a:t>
            </a:r>
            <a:r>
              <a:rPr lang="en-US" altLang="ko-KR" sz="1600" dirty="0" smtClean="0"/>
              <a:t>.</a:t>
            </a: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3563888" y="5589240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주어진 역할</a:t>
            </a:r>
            <a:r>
              <a:rPr lang="ko-KR" altLang="en-US" sz="1600" dirty="0" smtClean="0"/>
              <a:t>을 잘 한다</a:t>
            </a:r>
            <a:r>
              <a:rPr lang="en-US" altLang="ko-KR" sz="1600" dirty="0" smtClean="0"/>
              <a:t>.</a:t>
            </a:r>
            <a:endParaRPr lang="en-US" altLang="ko-KR" sz="1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6948264" y="3140968"/>
            <a:ext cx="2051721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마음 천국 만들기</a:t>
            </a:r>
            <a:endParaRPr lang="en-US" altLang="ko-KR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6948265" y="4365104"/>
            <a:ext cx="1800200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관계 천국 만들기</a:t>
            </a:r>
            <a:endParaRPr lang="en-US" altLang="ko-KR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6948265" y="5589240"/>
            <a:ext cx="1872208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세상 천국 만들기</a:t>
            </a:r>
            <a:endParaRPr lang="en-US" altLang="ko-KR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동사섭이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지향하는 인품이란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24915" cy="395536"/>
            <a:chOff x="1619672" y="1832197"/>
            <a:chExt cx="3824915" cy="395536"/>
          </a:xfrm>
        </p:grpSpPr>
        <p:sp>
          <p:nvSpPr>
            <p:cNvPr id="37" name="직사각형 36"/>
            <p:cNvSpPr/>
            <p:nvPr/>
          </p:nvSpPr>
          <p:spPr>
            <a:xfrm>
              <a:off x="1932087" y="1835532"/>
              <a:ext cx="35125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훌륭한 인품자의 다섯 가지 덕목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2" name="직사각형 51"/>
          <p:cNvSpPr/>
          <p:nvPr/>
        </p:nvSpPr>
        <p:spPr>
          <a:xfrm>
            <a:off x="6228184" y="3504750"/>
            <a:ext cx="2700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세상의 주인이요 무아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無我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인 나는 모든 존재의 행복 해탈과 맑고 밝은 상생 기운을 위하여 이 존재의 전 에너지를 바치리라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그리고 안으로 수심 잘 해서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마음천국 이루고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밖으로 화합 잘하여 관계천국 이루고 </a:t>
            </a:r>
            <a:r>
              <a:rPr lang="ko-KR" altLang="en-US" sz="1200" dirty="0" err="1" smtClean="0">
                <a:solidFill>
                  <a:srgbClr val="000000"/>
                </a:solidFill>
                <a:latin typeface="+mn-ea"/>
              </a:rPr>
              <a:t>작선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 잘하여 세상천국을 이룬다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200" dirty="0">
              <a:latin typeface="+mn-ea"/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1884016" y="2564904"/>
            <a:ext cx="3984128" cy="3835267"/>
            <a:chOff x="1657358" y="2511739"/>
            <a:chExt cx="4090458" cy="4032448"/>
          </a:xfrm>
        </p:grpSpPr>
        <p:sp useBgFill="1">
          <p:nvSpPr>
            <p:cNvPr id="48" name="타원 47"/>
            <p:cNvSpPr/>
            <p:nvPr/>
          </p:nvSpPr>
          <p:spPr>
            <a:xfrm>
              <a:off x="3203848" y="5536076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작선</a:t>
              </a:r>
              <a:endPara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作善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 useBgFill="1">
          <p:nvSpPr>
            <p:cNvPr id="53" name="타원 52"/>
            <p:cNvSpPr/>
            <p:nvPr/>
          </p:nvSpPr>
          <p:spPr>
            <a:xfrm>
              <a:off x="1657358" y="402390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수심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修心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54" name="타원 53"/>
            <p:cNvSpPr/>
            <p:nvPr/>
          </p:nvSpPr>
          <p:spPr>
            <a:xfrm>
              <a:off x="4739705" y="402390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화합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和合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55" name="타원 54"/>
            <p:cNvSpPr/>
            <p:nvPr/>
          </p:nvSpPr>
          <p:spPr>
            <a:xfrm>
              <a:off x="3203848" y="4023908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정체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正體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56" name="타원 55"/>
            <p:cNvSpPr/>
            <p:nvPr/>
          </p:nvSpPr>
          <p:spPr>
            <a:xfrm>
              <a:off x="3203849" y="251173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대원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大願</a:t>
              </a:r>
              <a:r>
                <a:rPr lang="en-US" altLang="ko-KR" sz="16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grpSp>
          <p:nvGrpSpPr>
            <p:cNvPr id="85" name="그룹 84"/>
            <p:cNvGrpSpPr/>
            <p:nvPr/>
          </p:nvGrpSpPr>
          <p:grpSpPr>
            <a:xfrm>
              <a:off x="3635896" y="5104027"/>
              <a:ext cx="144016" cy="360040"/>
              <a:chOff x="3635896" y="5157192"/>
              <a:chExt cx="144016" cy="360040"/>
            </a:xfrm>
          </p:grpSpPr>
          <p:cxnSp>
            <p:nvCxnSpPr>
              <p:cNvPr id="82" name="직선 화살표 연결선 81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그룹 85"/>
            <p:cNvGrpSpPr/>
            <p:nvPr/>
          </p:nvGrpSpPr>
          <p:grpSpPr>
            <a:xfrm>
              <a:off x="3635896" y="3591859"/>
              <a:ext cx="144016" cy="360040"/>
              <a:chOff x="3635896" y="5157192"/>
              <a:chExt cx="144016" cy="360040"/>
            </a:xfrm>
          </p:grpSpPr>
          <p:cxnSp>
            <p:nvCxnSpPr>
              <p:cNvPr id="87" name="직선 화살표 연결선 86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화살표 연결선 87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그룹 88"/>
            <p:cNvGrpSpPr/>
            <p:nvPr/>
          </p:nvGrpSpPr>
          <p:grpSpPr>
            <a:xfrm rot="16200000">
              <a:off x="4406718" y="4369209"/>
              <a:ext cx="144016" cy="360040"/>
              <a:chOff x="3635896" y="5157192"/>
              <a:chExt cx="144016" cy="360040"/>
            </a:xfrm>
          </p:grpSpPr>
          <p:cxnSp>
            <p:nvCxnSpPr>
              <p:cNvPr id="90" name="직선 화살표 연결선 89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직선 화살표 연결선 90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그룹 91"/>
            <p:cNvGrpSpPr/>
            <p:nvPr/>
          </p:nvGrpSpPr>
          <p:grpSpPr>
            <a:xfrm rot="16200000">
              <a:off x="2858546" y="4369209"/>
              <a:ext cx="144016" cy="360040"/>
              <a:chOff x="3635896" y="5157192"/>
              <a:chExt cx="144016" cy="360040"/>
            </a:xfrm>
          </p:grpSpPr>
          <p:cxnSp>
            <p:nvCxnSpPr>
              <p:cNvPr id="93" name="직선 화살표 연결선 92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직선 화살표 연결선 93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직선 화살표 연결선 94"/>
            <p:cNvCxnSpPr/>
            <p:nvPr/>
          </p:nvCxnSpPr>
          <p:spPr>
            <a:xfrm flipH="1">
              <a:off x="2627784" y="3447843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화살표 연결선 98"/>
            <p:cNvCxnSpPr/>
            <p:nvPr/>
          </p:nvCxnSpPr>
          <p:spPr>
            <a:xfrm flipH="1">
              <a:off x="4355976" y="5176035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직선 화살표 연결선 99"/>
            <p:cNvCxnSpPr/>
            <p:nvPr/>
          </p:nvCxnSpPr>
          <p:spPr>
            <a:xfrm rot="16200000" flipH="1">
              <a:off x="4283967" y="3447844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직선 화살표 연결선 100"/>
            <p:cNvCxnSpPr/>
            <p:nvPr/>
          </p:nvCxnSpPr>
          <p:spPr>
            <a:xfrm rot="16200000" flipH="1">
              <a:off x="2555775" y="5104028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</TotalTime>
  <Words>287</Words>
  <Application>Microsoft Office PowerPoint</Application>
  <PresentationFormat>화면 슬라이드 쇼(4:3)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285</cp:revision>
  <dcterms:created xsi:type="dcterms:W3CDTF">2013-07-26T07:32:19Z</dcterms:created>
  <dcterms:modified xsi:type="dcterms:W3CDTF">2014-01-27T02:19:58Z</dcterms:modified>
</cp:coreProperties>
</file>