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00" r:id="rId3"/>
    <p:sldId id="293" r:id="rId4"/>
    <p:sldId id="295" r:id="rId5"/>
    <p:sldId id="297" r:id="rId6"/>
    <p:sldId id="298" r:id="rId7"/>
    <p:sldId id="294" r:id="rId8"/>
    <p:sldId id="299" r:id="rId9"/>
    <p:sldId id="296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 varScale="1">
        <p:scale>
          <a:sx n="96" d="100"/>
          <a:sy n="96" d="100"/>
        </p:scale>
        <p:origin x="-102" y="-2328"/>
      </p:cViewPr>
      <p:guideLst>
        <p:guide orient="horz" pos="1389"/>
        <p:guide orient="horz" pos="799"/>
        <p:guide orient="horz" pos="482"/>
        <p:guide orient="horz" pos="1797"/>
        <p:guide orient="horz" pos="4020"/>
        <p:guide orient="horz" pos="1616"/>
        <p:guide pos="1020"/>
        <p:guide pos="793"/>
        <p:guide pos="1332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지인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至人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3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박자</a:t>
            </a:r>
            <a:endParaRPr lang="ko-KR" altLang="en-US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지인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smtClean="0">
                <a:latin typeface="+mn-ea"/>
              </a:rPr>
              <a:t>至人</a:t>
            </a:r>
            <a:r>
              <a:rPr lang="en-US" altLang="ko-KR" sz="1600" smtClean="0">
                <a:latin typeface="+mn-ea"/>
              </a:rPr>
              <a:t>)</a:t>
            </a:r>
            <a:r>
              <a:rPr lang="ko-KR" altLang="en-US" sz="1600" smtClean="0"/>
              <a:t>들의 </a:t>
            </a:r>
            <a:r>
              <a:rPr lang="ko-KR" altLang="en-US" sz="1600" dirty="0" smtClean="0"/>
              <a:t>사는 모습을 관찰해보면 </a:t>
            </a:r>
            <a:r>
              <a:rPr lang="ko-KR" altLang="en-US" sz="1600" smtClean="0"/>
              <a:t>공통점들이 발견됨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4988" lvl="1" indent="-173038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지인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박자는 지인들의 공통된 행동과 마음가짐을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따라함으로써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지인과 같은 인격이 되도록 이끄는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동사섭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행동주의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수행 방법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582588" cy="395536"/>
            <a:chOff x="1619672" y="1832197"/>
            <a:chExt cx="258258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2701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지인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至人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처럼 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모서리가 둥근 직사각형 15"/>
          <p:cNvSpPr/>
          <p:nvPr/>
        </p:nvSpPr>
        <p:spPr bwMode="auto">
          <a:xfrm>
            <a:off x="2124074" y="5733256"/>
            <a:ext cx="6336357" cy="7200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indent="3175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동사섭의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행동주의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행동을 하다 보면 그 행동에 따른 심성과 인격이 길러진다’는 원리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지인처럼 살기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126006" cy="395536"/>
            <a:chOff x="1619672" y="1832197"/>
            <a:chExt cx="312600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8135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지인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至人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들의 사는 모습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모서리가 둥근 직사각형 21"/>
          <p:cNvSpPr/>
          <p:nvPr/>
        </p:nvSpPr>
        <p:spPr>
          <a:xfrm>
            <a:off x="2186558" y="3140770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행복한 마음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195736" y="4177124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미소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2195736" y="5229200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‘나’라는 관념에서 벗어남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5220072" y="3056260"/>
            <a:ext cx="3398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지인들은 항상 행복한 마음 상태에 있다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220072" y="4123276"/>
            <a:ext cx="3398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항상 빙그레 미소를 지으며 웃는다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220072" y="5190291"/>
            <a:ext cx="3398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라는 이기적인 주체의식을 가지지 않는다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지인처럼 살기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494970" cy="395536"/>
            <a:chOff x="1619672" y="1832197"/>
            <a:chExt cx="449497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1825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지인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至人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들의 사는 모습과 지인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모서리가 둥근 직사각형 15"/>
          <p:cNvSpPr/>
          <p:nvPr/>
        </p:nvSpPr>
        <p:spPr>
          <a:xfrm>
            <a:off x="5570934" y="3157140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나는 행복하다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5580112" y="4193494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웃는다</a:t>
            </a:r>
            <a:r>
              <a:rPr lang="en-US" altLang="ko-KR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가가대소 </a:t>
            </a:r>
            <a:r>
              <a:rPr lang="en-US" altLang="ko-KR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呵呵大笑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5580112" y="5245570"/>
            <a:ext cx="2592288" cy="620028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 없다</a:t>
            </a:r>
            <a:r>
              <a:rPr lang="en-US" altLang="ko-KR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무아</a:t>
            </a:r>
            <a:r>
              <a:rPr lang="en-US" altLang="ko-KR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無我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195736" y="3156942"/>
            <a:ext cx="2592000" cy="619200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행복한 마음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2195736" y="4165252"/>
            <a:ext cx="2592000" cy="619200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미소</a:t>
            </a:r>
            <a:endParaRPr lang="ko-KR" altLang="en-US" sz="1600" b="1" spc="-12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2195736" y="5258072"/>
            <a:ext cx="2592000" cy="619200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‘나’라는 관념에서 벗어남</a:t>
            </a:r>
          </a:p>
        </p:txBody>
      </p:sp>
      <p:sp>
        <p:nvSpPr>
          <p:cNvPr id="34" name="아래쪽 화살표 33"/>
          <p:cNvSpPr/>
          <p:nvPr/>
        </p:nvSpPr>
        <p:spPr>
          <a:xfrm rot="16200000">
            <a:off x="4932040" y="330115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5" name="아래쪽 화살표 34"/>
          <p:cNvSpPr/>
          <p:nvPr/>
        </p:nvSpPr>
        <p:spPr>
          <a:xfrm rot="16200000">
            <a:off x="4932040" y="5389388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6" name="아래쪽 화살표 35"/>
          <p:cNvSpPr/>
          <p:nvPr/>
        </p:nvSpPr>
        <p:spPr>
          <a:xfrm rot="16200000">
            <a:off x="4932040" y="4309268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205675" y="2514382"/>
            <a:ext cx="2521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dirty="0" smtClean="0">
                <a:latin typeface="+mn-ea"/>
              </a:rPr>
              <a:t>지인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至人</a:t>
            </a:r>
            <a:r>
              <a:rPr lang="en-US" altLang="ko-KR" sz="1600" b="1" dirty="0" smtClean="0">
                <a:latin typeface="+mn-ea"/>
              </a:rPr>
              <a:t>)</a:t>
            </a:r>
            <a:r>
              <a:rPr lang="ko-KR" altLang="en-US" sz="1600" b="1" dirty="0" smtClean="0">
                <a:latin typeface="+mn-ea"/>
              </a:rPr>
              <a:t>들의 사는 모습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895230" y="2514184"/>
            <a:ext cx="17475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b="1" dirty="0" smtClean="0">
                <a:latin typeface="+mn-ea"/>
              </a:rPr>
              <a:t>지인</a:t>
            </a:r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至人</a:t>
            </a:r>
            <a:r>
              <a:rPr lang="en-US" altLang="ko-KR" sz="1600" b="1" dirty="0" smtClean="0">
                <a:latin typeface="+mn-ea"/>
              </a:rPr>
              <a:t>)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 smtClean="0">
                <a:latin typeface="+mn-ea"/>
              </a:rPr>
              <a:t>3</a:t>
            </a:r>
            <a:r>
              <a:rPr lang="ko-KR" altLang="en-US" sz="1600" b="1" dirty="0" smtClean="0">
                <a:latin typeface="+mn-ea"/>
              </a:rPr>
              <a:t>박자</a:t>
            </a:r>
            <a:endParaRPr lang="en-US" altLang="ko-KR" sz="16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실천법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5508104" y="2231291"/>
            <a:ext cx="3096344" cy="621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3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400" dirty="0" smtClean="0">
                <a:latin typeface="+mn-ea"/>
              </a:rPr>
              <a:t>“</a:t>
            </a:r>
            <a:r>
              <a:rPr lang="ko-KR" altLang="en-US" sz="1400" dirty="0" smtClean="0">
                <a:latin typeface="+mn-ea"/>
              </a:rPr>
              <a:t>지인인 나는 행복하다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행복하다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행복하다</a:t>
            </a:r>
            <a:r>
              <a:rPr lang="en-US" altLang="ko-KR" sz="1400" dirty="0" smtClean="0">
                <a:latin typeface="+mn-ea"/>
              </a:rPr>
              <a:t>”</a:t>
            </a:r>
            <a:r>
              <a:rPr lang="ko-KR" altLang="en-US" sz="1400" dirty="0" smtClean="0">
                <a:latin typeface="+mn-ea"/>
              </a:rPr>
              <a:t>를 강렬하게 외친다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508104" y="3386438"/>
            <a:ext cx="3096344" cy="978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3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+mn-ea"/>
              </a:rPr>
              <a:t>머리 끝에서 발 끝까지 온몸으로 웃는다</a:t>
            </a:r>
            <a:r>
              <a:rPr lang="en-US" altLang="ko-KR" sz="1400" dirty="0" smtClean="0">
                <a:latin typeface="+mn-ea"/>
              </a:rPr>
              <a:t>.</a:t>
            </a:r>
          </a:p>
          <a:p>
            <a:pPr marL="263525" indent="-263525" latinLnBrk="0">
              <a:lnSpc>
                <a:spcPct val="13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웃을 때는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15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초 이상 계속 웃는다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</a:t>
            </a: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1979712" y="2257367"/>
            <a:ext cx="3024336" cy="647699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나는 행복하다</a:t>
            </a:r>
            <a:r>
              <a:rPr lang="en-US" altLang="ko-KR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600" spc="-12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외친다</a:t>
            </a:r>
            <a:endParaRPr lang="ko-KR" altLang="en-US" sz="1600" spc="-12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1979712" y="3563263"/>
            <a:ext cx="3024336" cy="647699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가가대소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600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웃는다</a:t>
            </a: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1979712" y="4869160"/>
            <a:ext cx="3024336" cy="647699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 없다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600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반복한다</a:t>
            </a:r>
          </a:p>
        </p:txBody>
      </p:sp>
      <p:sp>
        <p:nvSpPr>
          <p:cNvPr id="45" name="아래쪽 화살표 44"/>
          <p:cNvSpPr/>
          <p:nvPr/>
        </p:nvSpPr>
        <p:spPr>
          <a:xfrm>
            <a:off x="3203848" y="3068960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6" name="아래쪽 화살표 45"/>
          <p:cNvSpPr/>
          <p:nvPr/>
        </p:nvSpPr>
        <p:spPr>
          <a:xfrm>
            <a:off x="3203848" y="4369877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527982" y="4797152"/>
            <a:ext cx="3096344" cy="698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3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나 없다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를 세 번 반복한다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263525" indent="-263525" latinLnBrk="0">
              <a:lnSpc>
                <a:spcPct val="13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“나 없다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 없다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 없다</a:t>
            </a:r>
            <a:r>
              <a:rPr lang="en-US" altLang="ko-KR" sz="1400" dirty="0" smtClean="0"/>
              <a:t>.”</a:t>
            </a: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2124074" y="6021288"/>
            <a:ext cx="6336357" cy="50405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indent="3175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*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가가대소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呵呵大笑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껄껄대며 크게 웃는 웃음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실천법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114550" y="2205038"/>
            <a:ext cx="6345882" cy="424829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3175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2457450" y="2421400"/>
            <a:ext cx="3410694" cy="43133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얼굴 표정과 정서에 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0592" y="2626813"/>
            <a:ext cx="17621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167" y="4363973"/>
            <a:ext cx="17335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직사각형 10"/>
          <p:cNvSpPr/>
          <p:nvPr/>
        </p:nvSpPr>
        <p:spPr>
          <a:xfrm>
            <a:off x="2457450" y="2917681"/>
            <a:ext cx="3770734" cy="310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아무 이유가 없더라도 그냥 웃어보십시오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그러면 실제로 즐거워집니다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.  </a:t>
            </a:r>
            <a:r>
              <a:rPr lang="ko-KR" altLang="en-US" sz="1200" dirty="0" smtClean="0"/>
              <a:t>독일의 심리학자인 </a:t>
            </a:r>
            <a:r>
              <a:rPr lang="ko-KR" altLang="en-US" sz="1200" dirty="0" err="1" smtClean="0"/>
              <a:t>프리츠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슈트라크</a:t>
            </a:r>
            <a:r>
              <a:rPr lang="en-US" altLang="ko-KR" sz="1200" dirty="0" smtClean="0"/>
              <a:t>(Fritz </a:t>
            </a:r>
            <a:r>
              <a:rPr lang="en-US" altLang="ko-KR" sz="1200" dirty="0" err="1" smtClean="0"/>
              <a:t>Strak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는 다음과 같은 실험을 했습니다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실험 참가자들을 두 그룹으로 나누어 한 그룹은 이로 볼펜을 물도록 하였고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다른 한 그룹은 입술로만 볼펜을 물게 한 후 만화를 보여줬습니다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이로 볼펜을 물면 웃는 표정이 되고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입술로만 볼펜을 물면 토라진 듯 뾰로통하게 입을 내민 표정이 됩니다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그랬더니 볼펜을 이로 물어 웃는 표정을 만든 후 만화를 본 사람들이 만화가 훨씬 재미있다고 대답했습니다</a:t>
            </a:r>
            <a:r>
              <a:rPr lang="en-US" altLang="ko-KR" sz="1200" dirty="0" smtClean="0"/>
              <a:t>.</a:t>
            </a:r>
            <a:endParaRPr lang="en-US" altLang="ko-KR" sz="12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55776" y="6011997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900" dirty="0" smtClean="0">
                <a:latin typeface="Times New Roman" pitchFamily="18" charset="0"/>
                <a:cs typeface="Times New Roman" pitchFamily="18" charset="0"/>
              </a:rPr>
              <a:t>사진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o-KR" altLang="en-US" sz="900" dirty="0" smtClean="0">
                <a:latin typeface="Times New Roman" pitchFamily="18" charset="0"/>
                <a:cs typeface="Times New Roman" pitchFamily="18" charset="0"/>
              </a:rPr>
              <a:t>출처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ko-KR" sz="900" dirty="0" err="1" smtClean="0">
                <a:latin typeface="Times New Roman" pitchFamily="18" charset="0"/>
                <a:cs typeface="Times New Roman" pitchFamily="18" charset="0"/>
              </a:rPr>
              <a:t>Soussignan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, R. (2002). </a:t>
            </a:r>
            <a:r>
              <a:rPr lang="en-US" altLang="ko-KR" sz="900" dirty="0" err="1" smtClean="0">
                <a:latin typeface="Times New Roman" pitchFamily="18" charset="0"/>
                <a:cs typeface="Times New Roman" pitchFamily="18" charset="0"/>
              </a:rPr>
              <a:t>Duchenne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 Smile, Emotional Experience, and Autonomic Reactivity: A Test of the Facial Feedback Hypothesis. </a:t>
            </a:r>
            <a:r>
              <a:rPr lang="en-US" altLang="ko-KR" sz="900" i="1" dirty="0" smtClean="0">
                <a:latin typeface="Times New Roman" pitchFamily="18" charset="0"/>
                <a:cs typeface="Times New Roman" pitchFamily="18" charset="0"/>
              </a:rPr>
              <a:t>Emotion, 2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, 52-74.</a:t>
            </a:r>
            <a:endParaRPr lang="en-US" altLang="ko-KR" sz="9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322517" y="5707741"/>
            <a:ext cx="1921891" cy="313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050" dirty="0" smtClean="0">
                <a:solidFill>
                  <a:srgbClr val="000000"/>
                </a:solidFill>
                <a:latin typeface="+mn-ea"/>
              </a:rPr>
              <a:t>이로 볼펜을 물었을 때 </a:t>
            </a:r>
            <a:endParaRPr lang="en-US" altLang="ko-KR" sz="105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74893" y="3958389"/>
            <a:ext cx="1921891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050" dirty="0" smtClean="0">
                <a:solidFill>
                  <a:srgbClr val="000000"/>
                </a:solidFill>
                <a:latin typeface="+mn-ea"/>
              </a:rPr>
              <a:t>입술로 볼펜을 물었을 때 </a:t>
            </a:r>
            <a:endParaRPr lang="en-US" altLang="ko-KR" sz="105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619672" y="1700808"/>
            <a:ext cx="6624216" cy="395536"/>
            <a:chOff x="1619672" y="1832197"/>
            <a:chExt cx="6624216" cy="395536"/>
          </a:xfrm>
        </p:grpSpPr>
        <p:sp>
          <p:nvSpPr>
            <p:cNvPr id="17" name="직사각형 16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8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지인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smtClean="0">
                <a:latin typeface="+mn-ea"/>
              </a:rPr>
              <a:t>至人</a:t>
            </a:r>
            <a:r>
              <a:rPr lang="en-US" altLang="ko-KR" sz="1600" smtClean="0">
                <a:latin typeface="+mn-ea"/>
              </a:rPr>
              <a:t>)</a:t>
            </a:r>
            <a:r>
              <a:rPr lang="ko-KR" altLang="en-US" sz="1600" smtClean="0"/>
              <a:t>들의 </a:t>
            </a:r>
            <a:r>
              <a:rPr lang="ko-KR" altLang="en-US" sz="1600" dirty="0" smtClean="0"/>
              <a:t>행동을 반복적으로 따라 하다 보면 지인과 같은 마음가짐이 생길 </a:t>
            </a:r>
            <a:r>
              <a:rPr lang="ko-KR" altLang="en-US" sz="1600" smtClean="0"/>
              <a:t>수 있음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4988" lvl="1" indent="-173038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일상 생활 속에서 지인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박자를 반복하다 보면 지인과 같은 행복한 삶을 살 수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있게 됨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인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지인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실천법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798993" cy="395536"/>
            <a:chOff x="1619672" y="1832197"/>
            <a:chExt cx="279899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4865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반복이 천재를 낳는다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1556792"/>
            <a:ext cx="691276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행복하면 웃음이 나오지만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웃으면 행복해진다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184107"/>
            <a:ext cx="6912768" cy="1453171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행복할 때 우리는 웃게 됩니다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반면 행복하지 않으면 웃지 않습니다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‘나는 행복해질 때까지는 웃지 않으리라’ 라는 자세로 살지 말고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행복해지기 위해서는 먼저 웃어버리면 되는 것입니다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4000" b="1" kern="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1115616" y="4012810"/>
            <a:ext cx="691276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반복이 천재를 낳는다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115616" y="4640125"/>
            <a:ext cx="6912768" cy="1453171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세상의 모든 천재들은 이미 아는 것을 끊임없이 반복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반복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반복한 사람들입니다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반복함으로 해서 힘이 길러지는 것입니다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490</Words>
  <Application>Microsoft Office PowerPoint</Application>
  <PresentationFormat>화면 슬라이드 쇼(4:3)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279</cp:revision>
  <dcterms:created xsi:type="dcterms:W3CDTF">2013-07-26T07:32:19Z</dcterms:created>
  <dcterms:modified xsi:type="dcterms:W3CDTF">2014-02-09T10:37:42Z</dcterms:modified>
</cp:coreProperties>
</file>