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6" r:id="rId2"/>
  </p:sldMasterIdLst>
  <p:notesMasterIdLst>
    <p:notesMasterId r:id="rId13"/>
  </p:notesMasterIdLst>
  <p:sldIdLst>
    <p:sldId id="307" r:id="rId3"/>
    <p:sldId id="258" r:id="rId4"/>
    <p:sldId id="298" r:id="rId5"/>
    <p:sldId id="299" r:id="rId6"/>
    <p:sldId id="306" r:id="rId7"/>
    <p:sldId id="300" r:id="rId8"/>
    <p:sldId id="301" r:id="rId9"/>
    <p:sldId id="303" r:id="rId10"/>
    <p:sldId id="304" r:id="rId11"/>
    <p:sldId id="305" r:id="rId12"/>
  </p:sldIdLst>
  <p:sldSz cx="9144000" cy="6858000" type="screen4x3"/>
  <p:notesSz cx="6805613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FF"/>
    <a:srgbClr val="265DAA"/>
    <a:srgbClr val="285DA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 autoAdjust="0"/>
    <p:restoredTop sz="99366" autoAdjust="0"/>
  </p:normalViewPr>
  <p:slideViewPr>
    <p:cSldViewPr>
      <p:cViewPr varScale="1">
        <p:scale>
          <a:sx n="78" d="100"/>
          <a:sy n="78" d="100"/>
        </p:scale>
        <p:origin x="-1146" y="-90"/>
      </p:cViewPr>
      <p:guideLst>
        <p:guide orient="horz" pos="1389"/>
        <p:guide orient="horz" pos="799"/>
        <p:guide orient="horz" pos="482"/>
        <p:guide orient="horz" pos="3929"/>
        <p:guide orient="horz" pos="1071"/>
        <p:guide orient="horz" pos="2069"/>
        <p:guide pos="1020"/>
        <p:guide pos="793"/>
        <p:guide pos="1338"/>
        <p:guide pos="1565"/>
        <p:guide pos="5511"/>
        <p:guide pos="5193"/>
        <p:guide pos="11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354F3-8F41-4B51-BBD1-E6051CB59C1E}" type="datetimeFigureOut">
              <a:rPr lang="ko-KR" altLang="en-US" smtClean="0"/>
              <a:pPr/>
              <a:t>2014-01-28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3537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F73A51-6D75-4D58-ADD8-F815416056F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42766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Y:\동사섭_동영상\03_원고\03_pdf용 탬플릿\원고-디자인-템플릿_130729_01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 userDrawn="1"/>
        </p:nvSpPr>
        <p:spPr>
          <a:xfrm>
            <a:off x="0" y="2276872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marL="0" marR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ko-KR" altLang="en-US" sz="80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맑은 고딕" pitchFamily="50" charset="-127"/>
              <a:ea typeface="맑은 고딕" pitchFamily="50" charset="-127"/>
              <a:cs typeface="+mj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imgs\원고-디자인-템플릿_130802_02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9F29EBA-8062-49BD-A293-9CC9B65F99BA}" type="datetimeFigureOut">
              <a:rPr lang="ko-KR" altLang="en-US" smtClean="0">
                <a:solidFill>
                  <a:prstClr val="black"/>
                </a:solidFill>
              </a:rPr>
              <a:pPr/>
              <a:t>2014-01-28</a:t>
            </a:fld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25E8D0C-0CD6-4C1C-8165-DB4630E5EFDD}" type="slidenum">
              <a:rPr lang="ko-KR" altLang="en-US" smtClean="0">
                <a:solidFill>
                  <a:prstClr val="black"/>
                </a:solidFill>
              </a:rPr>
              <a:pPr/>
              <a:t>‹#›</a:t>
            </a:fld>
            <a:endParaRPr lang="ko-KR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Y:\동사섭_동영상\03_원고\03_pdf용 탬플릿\원고-디자인-템플릿_130729_04.jp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Y:\동사섭_동영상\03_원고\03_pdf용 탬플릿\140120\sample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204864"/>
            <a:ext cx="9144000" cy="93610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wrap="none" lIns="91440" tIns="45720" rIns="91440" bIns="45720" rtlCol="0" anchor="ctr">
            <a:noAutofit/>
          </a:bodyPr>
          <a:lstStyle/>
          <a:p>
            <a:pPr algn="ctr">
              <a:spcBef>
                <a:spcPct val="0"/>
              </a:spcBef>
            </a:pP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촛대</a:t>
            </a:r>
            <a:r>
              <a:rPr lang="en-US" altLang="ko-KR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sz="8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itchFamily="50" charset="-127"/>
                <a:ea typeface="맑은 고딕" pitchFamily="50" charset="-127"/>
              </a:rPr>
              <a:t>불꽃</a:t>
            </a:r>
            <a:endParaRPr lang="ko-KR" altLang="en-US" sz="8000" b="1" dirty="0" smtClean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제목 1"/>
          <p:cNvSpPr txBox="1">
            <a:spLocks/>
          </p:cNvSpPr>
          <p:nvPr/>
        </p:nvSpPr>
        <p:spPr>
          <a:xfrm>
            <a:off x="1115616" y="2204864"/>
            <a:ext cx="7128272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2400" b="1" dirty="0" smtClean="0">
                <a:solidFill>
                  <a:schemeClr val="bg1"/>
                </a:solidFill>
                <a:latin typeface="+mn-ea"/>
                <a:cs typeface="+mj-cs"/>
              </a:rPr>
              <a:t>표현의 부재는 실체의 부재이다</a:t>
            </a:r>
            <a:r>
              <a:rPr lang="en-US" altLang="ko-KR" sz="2400" b="1" dirty="0" smtClean="0">
                <a:solidFill>
                  <a:schemeClr val="bg1"/>
                </a:solidFill>
                <a:latin typeface="+mn-ea"/>
                <a:cs typeface="+mj-cs"/>
              </a:rPr>
              <a:t>.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1115616" y="2832179"/>
            <a:ext cx="6912768" cy="1309155"/>
          </a:xfrm>
          <a:prstGeom prst="roundRect">
            <a:avLst/>
          </a:prstGeom>
          <a:solidFill>
            <a:schemeClr val="accent3">
              <a:lumMod val="50000"/>
              <a:alpha val="69000"/>
            </a:schemeClr>
          </a:solidFill>
          <a:ln w="12700" algn="ctr">
            <a:noFill/>
            <a:round/>
            <a:headEnd/>
            <a:tailEnd/>
          </a:ln>
        </p:spPr>
        <p:txBody>
          <a:bodyPr wrap="square" lIns="36000" rIns="36000" rtlCol="0" anchor="ctr">
            <a:noAutofit/>
          </a:bodyPr>
          <a:lstStyle/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표현하지 않아도 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‘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알아주겠지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’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라는 생각을 가지는 경우가 있다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그러나 표현하지 않는다면 그것은 곧 아무 것도 없는 것이나 다름없다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</a:p>
          <a:p>
            <a:pPr marL="174625" lvl="1" latinLnBrk="0">
              <a:defRPr/>
            </a:pPr>
            <a:r>
              <a:rPr lang="ko-KR" altLang="en-US" sz="1600" b="1" kern="0" dirty="0" smtClean="0">
                <a:solidFill>
                  <a:schemeClr val="bg1"/>
                </a:solidFill>
                <a:latin typeface="+mn-ea"/>
              </a:rPr>
              <a:t>표현할 때 비로서 실제의 모습이 드러나는 것이다</a:t>
            </a:r>
            <a:r>
              <a:rPr lang="en-US" altLang="ko-KR" sz="1600" b="1" kern="0" dirty="0" smtClean="0">
                <a:solidFill>
                  <a:schemeClr val="bg1"/>
                </a:solidFill>
                <a:latin typeface="+mn-ea"/>
              </a:rPr>
              <a:t>. </a:t>
            </a:r>
            <a:endParaRPr lang="en-US" altLang="ko-KR" sz="1600" b="1" kern="0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0"/>
            <a:ext cx="9144000" cy="908720"/>
          </a:xfrm>
          <a:prstGeom prst="rect">
            <a:avLst/>
          </a:prstGeom>
          <a:solidFill>
            <a:schemeClr val="tx1">
              <a:alpha val="25000"/>
            </a:schemeClr>
          </a:solidFill>
        </p:spPr>
        <p:txBody>
          <a:bodyPr wrap="square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endParaRPr lang="ko-KR" altLang="en-US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107504" y="116632"/>
            <a:ext cx="4096586" cy="576064"/>
          </a:xfrm>
          <a:prstGeom prst="rect">
            <a:avLst/>
          </a:prstGeom>
          <a:effectLst>
            <a:outerShdw blurRad="76200" dist="127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ko-KR" altLang="en-US" sz="4400" b="1" dirty="0" smtClean="0">
                <a:solidFill>
                  <a:schemeClr val="bg1"/>
                </a:solidFill>
                <a:latin typeface="+mn-ea"/>
              </a:rPr>
              <a:t>촌철</a:t>
            </a:r>
            <a:endParaRPr lang="ko-KR" altLang="en-US" sz="4400" b="1" dirty="0">
              <a:solidFill>
                <a:schemeClr val="bg1"/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인간관계에서 화합을 이루기 위해서는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소통과 교류</a:t>
            </a:r>
            <a:r>
              <a:rPr lang="ko-KR" altLang="en-US" sz="1600" dirty="0" smtClean="0"/>
              <a:t>가 필요하고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소통을 하기 위해서는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</a:rPr>
              <a:t>표현</a:t>
            </a:r>
            <a:r>
              <a:rPr lang="ko-KR" altLang="en-US" sz="1600" dirty="0" smtClean="0"/>
              <a:t>을 해야 함</a:t>
            </a:r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endParaRPr lang="en-US" altLang="ko-KR" sz="1600" dirty="0" smtClean="0"/>
          </a:p>
        </p:txBody>
      </p:sp>
      <p:grpSp>
        <p:nvGrpSpPr>
          <p:cNvPr id="18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통을 위한 표현법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소통과 표현</a:t>
              </a:r>
              <a:endParaRPr lang="en-US" altLang="ko-KR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1619672" y="1832197"/>
            <a:ext cx="4055747" cy="395536"/>
            <a:chOff x="1619672" y="1832197"/>
            <a:chExt cx="405574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7433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사람들과 화합을 이루기 위해서는 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2" name="직사각형 11"/>
          <p:cNvSpPr/>
          <p:nvPr/>
        </p:nvSpPr>
        <p:spPr>
          <a:xfrm>
            <a:off x="1835150" y="3789040"/>
            <a:ext cx="6719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어떤 방식으로 표현하는 것이 좋은가</a:t>
            </a:r>
            <a:r>
              <a:rPr lang="en-US" altLang="ko-KR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?</a:t>
            </a:r>
            <a:endParaRPr lang="en-US" altLang="ko-KR" sz="4400" b="1" dirty="0" smtClean="0">
              <a:solidFill>
                <a:schemeClr val="accent6">
                  <a:lumMod val="75000"/>
                </a:schemeClr>
              </a:solidFill>
              <a:latin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촛대</a:t>
            </a:r>
            <a:r>
              <a:rPr lang="en-US" altLang="ko-KR" sz="1600" dirty="0" smtClean="0"/>
              <a:t>-</a:t>
            </a:r>
            <a:r>
              <a:rPr lang="ko-KR" altLang="en-US" sz="1600" dirty="0" smtClean="0"/>
              <a:t>불꽃 표현법은 이분법 형식의 표현 방식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/>
          </a:p>
        </p:txBody>
      </p:sp>
      <p:grpSp>
        <p:nvGrpSpPr>
          <p:cNvPr id="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1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통을 위한 표현법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4" name="이등변 삼각형 2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6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촛대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불꽃 표현법이란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ko-KR" altLang="en-US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grpSp>
        <p:nvGrpSpPr>
          <p:cNvPr id="3" name="그룹 15"/>
          <p:cNvGrpSpPr/>
          <p:nvPr/>
        </p:nvGrpSpPr>
        <p:grpSpPr>
          <a:xfrm>
            <a:off x="1619672" y="1832197"/>
            <a:ext cx="2045582" cy="395536"/>
            <a:chOff x="1619672" y="1832197"/>
            <a:chExt cx="204558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73316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표현의 이분법 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14" name="그룹 13"/>
          <p:cNvGrpSpPr/>
          <p:nvPr/>
        </p:nvGrpSpPr>
        <p:grpSpPr>
          <a:xfrm>
            <a:off x="4211960" y="3894132"/>
            <a:ext cx="625462" cy="2048155"/>
            <a:chOff x="4130099" y="4829815"/>
            <a:chExt cx="450506" cy="1551935"/>
          </a:xfrm>
        </p:grpSpPr>
        <p:sp>
          <p:nvSpPr>
            <p:cNvPr id="15" name="양쪽 모서리가 둥근 사각형 14"/>
            <p:cNvSpPr/>
            <p:nvPr/>
          </p:nvSpPr>
          <p:spPr>
            <a:xfrm>
              <a:off x="4139952" y="5301630"/>
              <a:ext cx="432048" cy="1080120"/>
            </a:xfrm>
            <a:prstGeom prst="round2Same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눈물 방울 15"/>
            <p:cNvSpPr/>
            <p:nvPr/>
          </p:nvSpPr>
          <p:spPr>
            <a:xfrm rot="18849694">
              <a:off x="4130352" y="4829562"/>
              <a:ext cx="450000" cy="450506"/>
            </a:xfrm>
            <a:prstGeom prst="teardrop">
              <a:avLst>
                <a:gd name="adj" fmla="val 152586"/>
              </a:avLst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눈물 방울 17"/>
            <p:cNvSpPr>
              <a:spLocks noChangeAspect="1"/>
            </p:cNvSpPr>
            <p:nvPr/>
          </p:nvSpPr>
          <p:spPr>
            <a:xfrm rot="18849694">
              <a:off x="4273095" y="5100186"/>
              <a:ext cx="157500" cy="157677"/>
            </a:xfrm>
            <a:prstGeom prst="teardrop">
              <a:avLst>
                <a:gd name="adj" fmla="val 20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4353042" y="5232375"/>
              <a:ext cx="2934" cy="72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직사각형 22"/>
          <p:cNvSpPr/>
          <p:nvPr/>
        </p:nvSpPr>
        <p:spPr>
          <a:xfrm>
            <a:off x="5544498" y="5019899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촛대</a:t>
            </a:r>
            <a:endParaRPr lang="ko-KR" altLang="en-US" b="1" dirty="0"/>
          </a:p>
        </p:txBody>
      </p:sp>
      <p:sp>
        <p:nvSpPr>
          <p:cNvPr id="25" name="직사각형 24"/>
          <p:cNvSpPr/>
          <p:nvPr/>
        </p:nvSpPr>
        <p:spPr>
          <a:xfrm>
            <a:off x="5544498" y="3870683"/>
            <a:ext cx="54373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불꽃</a:t>
            </a:r>
            <a:endParaRPr lang="ko-KR" altLang="en-US" b="1" dirty="0"/>
          </a:p>
        </p:txBody>
      </p:sp>
      <p:cxnSp>
        <p:nvCxnSpPr>
          <p:cNvPr id="28" name="꺾인 연결선 27"/>
          <p:cNvCxnSpPr/>
          <p:nvPr/>
        </p:nvCxnSpPr>
        <p:spPr>
          <a:xfrm flipV="1">
            <a:off x="5038392" y="4055212"/>
            <a:ext cx="499808" cy="475107"/>
          </a:xfrm>
          <a:prstGeom prst="bentConnector3">
            <a:avLst>
              <a:gd name="adj1" fmla="val 600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꺾인 연결선 28"/>
          <p:cNvCxnSpPr/>
          <p:nvPr/>
        </p:nvCxnSpPr>
        <p:spPr>
          <a:xfrm>
            <a:off x="5038392" y="3573016"/>
            <a:ext cx="499808" cy="475107"/>
          </a:xfrm>
          <a:prstGeom prst="bentConnector3">
            <a:avLst>
              <a:gd name="adj1" fmla="val 600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꺾인 연결선 29"/>
          <p:cNvCxnSpPr/>
          <p:nvPr/>
        </p:nvCxnSpPr>
        <p:spPr>
          <a:xfrm flipV="1">
            <a:off x="5038392" y="5191260"/>
            <a:ext cx="499808" cy="712661"/>
          </a:xfrm>
          <a:prstGeom prst="bentConnector3">
            <a:avLst>
              <a:gd name="adj1" fmla="val 600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꺾인 연결선 30"/>
          <p:cNvCxnSpPr/>
          <p:nvPr/>
        </p:nvCxnSpPr>
        <p:spPr>
          <a:xfrm>
            <a:off x="5038392" y="4573472"/>
            <a:ext cx="499808" cy="617640"/>
          </a:xfrm>
          <a:prstGeom prst="bentConnector3">
            <a:avLst>
              <a:gd name="adj1" fmla="val 600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“</a:t>
            </a:r>
            <a:r>
              <a:rPr lang="ko-KR" altLang="en-US" sz="1600" dirty="0" smtClean="0"/>
              <a:t>상장을 받아서 </a:t>
            </a:r>
            <a:r>
              <a:rPr lang="ko-KR" altLang="en-US" sz="1600" dirty="0" smtClean="0"/>
              <a:t>기쁘다</a:t>
            </a:r>
            <a:r>
              <a:rPr lang="en-US" altLang="ko-KR" sz="1600" dirty="0" smtClean="0"/>
              <a:t>.”</a:t>
            </a:r>
            <a:endParaRPr lang="ko-KR" altLang="en-US" sz="1600" dirty="0" smtClean="0"/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3654997" cy="395536"/>
            <a:chOff x="1619672" y="1832197"/>
            <a:chExt cx="365499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334258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정보는 촛대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,</a:t>
              </a:r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 감정은 불꽃으로 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4" name="그룹 13"/>
          <p:cNvGrpSpPr/>
          <p:nvPr/>
        </p:nvGrpSpPr>
        <p:grpSpPr>
          <a:xfrm>
            <a:off x="3467923" y="3973133"/>
            <a:ext cx="625462" cy="2048155"/>
            <a:chOff x="4130099" y="4829815"/>
            <a:chExt cx="450506" cy="1551935"/>
          </a:xfrm>
        </p:grpSpPr>
        <p:sp>
          <p:nvSpPr>
            <p:cNvPr id="15" name="양쪽 모서리가 둥근 사각형 14"/>
            <p:cNvSpPr/>
            <p:nvPr/>
          </p:nvSpPr>
          <p:spPr>
            <a:xfrm>
              <a:off x="4139952" y="5301630"/>
              <a:ext cx="432048" cy="1080120"/>
            </a:xfrm>
            <a:prstGeom prst="round2Same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눈물 방울 15"/>
            <p:cNvSpPr/>
            <p:nvPr/>
          </p:nvSpPr>
          <p:spPr>
            <a:xfrm rot="18849694">
              <a:off x="4130352" y="4829562"/>
              <a:ext cx="450000" cy="450506"/>
            </a:xfrm>
            <a:prstGeom prst="teardrop">
              <a:avLst>
                <a:gd name="adj" fmla="val 152586"/>
              </a:avLst>
            </a:prstGeom>
            <a:solidFill>
              <a:srgbClr val="FFC000"/>
            </a:solidFill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눈물 방울 17"/>
            <p:cNvSpPr>
              <a:spLocks noChangeAspect="1"/>
            </p:cNvSpPr>
            <p:nvPr/>
          </p:nvSpPr>
          <p:spPr>
            <a:xfrm rot="18849694">
              <a:off x="4273095" y="5100186"/>
              <a:ext cx="157500" cy="157677"/>
            </a:xfrm>
            <a:prstGeom prst="teardrop">
              <a:avLst>
                <a:gd name="adj" fmla="val 20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2" name="직선 연결선 21"/>
            <p:cNvCxnSpPr/>
            <p:nvPr/>
          </p:nvCxnSpPr>
          <p:spPr>
            <a:xfrm>
              <a:off x="4353042" y="5232375"/>
              <a:ext cx="2934" cy="7200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꺾인 연결선 27"/>
          <p:cNvCxnSpPr/>
          <p:nvPr/>
        </p:nvCxnSpPr>
        <p:spPr>
          <a:xfrm flipV="1">
            <a:off x="4294355" y="4134213"/>
            <a:ext cx="499808" cy="475107"/>
          </a:xfrm>
          <a:prstGeom prst="bentConnector3">
            <a:avLst>
              <a:gd name="adj1" fmla="val 600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꺾인 연결선 28"/>
          <p:cNvCxnSpPr/>
          <p:nvPr/>
        </p:nvCxnSpPr>
        <p:spPr>
          <a:xfrm>
            <a:off x="4294355" y="3652017"/>
            <a:ext cx="499808" cy="475107"/>
          </a:xfrm>
          <a:prstGeom prst="bentConnector3">
            <a:avLst>
              <a:gd name="adj1" fmla="val 600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꺾인 연결선 29"/>
          <p:cNvCxnSpPr/>
          <p:nvPr/>
        </p:nvCxnSpPr>
        <p:spPr>
          <a:xfrm flipV="1">
            <a:off x="4294355" y="5270261"/>
            <a:ext cx="499808" cy="712661"/>
          </a:xfrm>
          <a:prstGeom prst="bentConnector3">
            <a:avLst>
              <a:gd name="adj1" fmla="val 600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꺾인 연결선 30"/>
          <p:cNvCxnSpPr/>
          <p:nvPr/>
        </p:nvCxnSpPr>
        <p:spPr>
          <a:xfrm>
            <a:off x="4294355" y="4652473"/>
            <a:ext cx="499808" cy="617640"/>
          </a:xfrm>
          <a:prstGeom prst="bentConnector3">
            <a:avLst>
              <a:gd name="adj1" fmla="val 60078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5041940" y="5145021"/>
            <a:ext cx="7938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kern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촛대 </a:t>
            </a:r>
            <a:r>
              <a:rPr lang="en-US" altLang="ko-KR" sz="1600" b="1" kern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endParaRPr lang="ko-KR" altLang="en-US" sz="2000" b="1" dirty="0"/>
          </a:p>
        </p:txBody>
      </p:sp>
      <p:sp>
        <p:nvSpPr>
          <p:cNvPr id="34" name="직사각형 33"/>
          <p:cNvSpPr/>
          <p:nvPr/>
        </p:nvSpPr>
        <p:spPr>
          <a:xfrm>
            <a:off x="5041940" y="3868041"/>
            <a:ext cx="7938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불꽃 </a:t>
            </a:r>
            <a:r>
              <a:rPr lang="en-US" altLang="ko-KR" sz="16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endParaRPr lang="ko-KR" altLang="en-US" sz="2000" b="1" dirty="0"/>
          </a:p>
        </p:txBody>
      </p:sp>
      <p:sp>
        <p:nvSpPr>
          <p:cNvPr id="35" name="직사각형 34"/>
          <p:cNvSpPr/>
          <p:nvPr/>
        </p:nvSpPr>
        <p:spPr>
          <a:xfrm>
            <a:off x="5609320" y="5145021"/>
            <a:ext cx="1816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상장을 받아서 </a:t>
            </a:r>
            <a:endParaRPr lang="en-US" altLang="ko-KR" sz="16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6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정보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의견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생각</a:t>
            </a:r>
            <a:r>
              <a:rPr lang="en-US" altLang="ko-KR" sz="16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000" b="1" dirty="0"/>
          </a:p>
        </p:txBody>
      </p:sp>
      <p:sp>
        <p:nvSpPr>
          <p:cNvPr id="36" name="직사각형 35"/>
          <p:cNvSpPr/>
          <p:nvPr/>
        </p:nvSpPr>
        <p:spPr>
          <a:xfrm>
            <a:off x="5526679" y="3864100"/>
            <a:ext cx="12795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6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기쁘다 </a:t>
            </a:r>
            <a:endParaRPr lang="en-US" altLang="ko-KR" sz="1600" b="1" kern="0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16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느낌</a:t>
            </a:r>
            <a:r>
              <a:rPr lang="en-US" altLang="ko-KR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16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감정</a:t>
            </a:r>
            <a:r>
              <a:rPr lang="en-US" altLang="ko-KR" sz="1600" b="1" kern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)</a:t>
            </a:r>
            <a:endParaRPr lang="ko-KR" altLang="en-US" sz="2000" b="1" dirty="0"/>
          </a:p>
        </p:txBody>
      </p:sp>
      <p:grpSp>
        <p:nvGrpSpPr>
          <p:cNvPr id="25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32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통을 위한 표현법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37" name="이등변 삼각형 36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38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촛대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불꽃 표현법이란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?</a:t>
              </a:r>
              <a:endParaRPr lang="ko-KR" altLang="en-US" sz="2800" b="1" dirty="0" smtClean="0">
                <a:solidFill>
                  <a:srgbClr val="008000"/>
                </a:solidFill>
                <a:latin typeface="+mn-ea"/>
              </a:endParaRPr>
            </a:p>
          </p:txBody>
        </p:sp>
        <p:sp>
          <p:nvSpPr>
            <p:cNvPr id="39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15"/>
          <p:cNvGrpSpPr/>
          <p:nvPr/>
        </p:nvGrpSpPr>
        <p:grpSpPr>
          <a:xfrm>
            <a:off x="1619672" y="1832197"/>
            <a:ext cx="1712157" cy="395536"/>
            <a:chOff x="1619672" y="1832197"/>
            <a:chExt cx="1712157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139974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참고하세요</a:t>
              </a:r>
              <a:r>
                <a:rPr kumimoji="1" lang="en-US" altLang="ko-KR" b="1" kern="0" dirty="0" smtClean="0">
                  <a:solidFill>
                    <a:srgbClr val="008000"/>
                  </a:solidFill>
                  <a:latin typeface="+mn-ea"/>
                </a:rPr>
                <a:t>.</a:t>
              </a:r>
              <a:endParaRPr kumimoji="1" lang="en-US" altLang="ko-KR" b="1" kern="0" dirty="0" smtClean="0">
                <a:solidFill>
                  <a:srgbClr val="008000"/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11" name="모서리가 둥근 직사각형 10"/>
          <p:cNvSpPr/>
          <p:nvPr/>
        </p:nvSpPr>
        <p:spPr bwMode="auto">
          <a:xfrm>
            <a:off x="2114550" y="2348880"/>
            <a:ext cx="6129858" cy="4104456"/>
          </a:xfrm>
          <a:prstGeom prst="roundRect">
            <a:avLst/>
          </a:prstGeom>
          <a:solidFill>
            <a:schemeClr val="bg1"/>
          </a:solidFill>
          <a:ln w="38100" cap="rnd">
            <a:gradFill>
              <a:gsLst>
                <a:gs pos="0">
                  <a:srgbClr val="DDEBCF"/>
                </a:gs>
                <a:gs pos="50000">
                  <a:srgbClr val="9CB86E"/>
                </a:gs>
                <a:gs pos="100000">
                  <a:srgbClr val="156B13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71475" lvl="0" indent="-19050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ko-KR" altLang="en-US" sz="16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2377732" y="3000723"/>
            <a:ext cx="5506636" cy="3380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/>
              <a:t>많은 심리학자들과 신경학자들은 망처럼 연결된 수 많은 신경세포들을 통해 뇌 속의 사고 영역과 감정 영역이 서로 끊임없이 연락하고 영향을 주고 받는다는 것을 </a:t>
            </a:r>
            <a:r>
              <a:rPr lang="en-US" altLang="ko-KR" sz="1200" dirty="0" err="1" smtClean="0"/>
              <a:t>fMRI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기능적 자기 공명 영상</a:t>
            </a:r>
            <a:r>
              <a:rPr lang="en-US" altLang="ko-KR" sz="1200" dirty="0" smtClean="0"/>
              <a:t>)</a:t>
            </a:r>
            <a:r>
              <a:rPr lang="ko-KR" altLang="en-US" sz="1200" dirty="0" smtClean="0"/>
              <a:t>기법으로 추적해 증명했다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사고 영역과 감정 영역은 따로 작동하는 시스템이 아니며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뇌에서 일어나는 모든 과정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상태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각각의 학습과 행위는 인지와 정서가 서로 조건을 만들고 영향을 미친다</a:t>
            </a:r>
            <a:r>
              <a:rPr lang="en-US" altLang="ko-KR" sz="1200" dirty="0" smtClean="0"/>
              <a:t>. </a:t>
            </a:r>
            <a:endParaRPr lang="en-US" altLang="ko-KR" sz="1200" dirty="0"/>
          </a:p>
          <a:p>
            <a:pPr algn="just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/>
              <a:t>감정은 사고과정에 영향을 미친다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주의를 집중하고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대상을 인지하며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어떤 주제를 생각하고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세상을 이해하며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의미를 부여하는 모든 활동이 사고 과정이며 이러한 과정에 감정이 관여한다</a:t>
            </a:r>
            <a:r>
              <a:rPr lang="en-US" altLang="ko-KR" sz="1200" dirty="0" smtClean="0"/>
              <a:t>. </a:t>
            </a:r>
          </a:p>
          <a:p>
            <a:pPr algn="just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</a:pPr>
            <a:r>
              <a:rPr lang="ko-KR" altLang="en-US" sz="1200" dirty="0" smtClean="0"/>
              <a:t>감정은 우리의 동기 과정에도 영향을 미치는데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동기는 행동을 일으키거나 가속하거나 제동을 걸도록 만든다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감정은 어느 정도로 강렬한 동기가 어떤 방향으로 일어날지에 대해 큰 영향을 미친다고 할 수 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감정은 말 그대로 행동을 일으키는 진정한 </a:t>
            </a:r>
            <a:r>
              <a:rPr lang="ko-KR" altLang="en-US" sz="1200" dirty="0" err="1" smtClean="0"/>
              <a:t>동기부여자이다</a:t>
            </a:r>
            <a:r>
              <a:rPr lang="en-US" altLang="ko-KR" sz="1200" dirty="0" smtClean="0"/>
              <a:t>. </a:t>
            </a:r>
          </a:p>
        </p:txBody>
      </p:sp>
      <p:grpSp>
        <p:nvGrpSpPr>
          <p:cNvPr id="1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통을 위한 표현법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14" name="이등변 삼각형 1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촛대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불꽃 표현법의 중요성</a:t>
              </a:r>
            </a:p>
          </p:txBody>
        </p:sp>
        <p:sp>
          <p:nvSpPr>
            <p:cNvPr id="16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  <p:sp>
        <p:nvSpPr>
          <p:cNvPr id="22" name="모서리가 둥근 직사각형 21"/>
          <p:cNvSpPr/>
          <p:nvPr/>
        </p:nvSpPr>
        <p:spPr bwMode="auto">
          <a:xfrm>
            <a:off x="2484438" y="2492936"/>
            <a:ext cx="3743746" cy="360000"/>
          </a:xfrm>
          <a:prstGeom prst="roundRect">
            <a:avLst>
              <a:gd name="adj" fmla="val 50000"/>
            </a:avLst>
          </a:prstGeom>
          <a:solidFill>
            <a:schemeClr val="accent3">
              <a:lumMod val="60000"/>
              <a:lumOff val="40000"/>
              <a:alpha val="7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marL="0" lvl="1" algn="ctr" defTabSz="966788" latinLnBrk="0">
              <a:buClr>
                <a:srgbClr val="285DA6"/>
              </a:buClr>
            </a:pP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사고</a:t>
            </a:r>
            <a:r>
              <a:rPr lang="en-US" altLang="ko-KR" sz="1400" b="1" dirty="0" smtClean="0">
                <a:solidFill>
                  <a:srgbClr val="008000"/>
                </a:solidFill>
                <a:latin typeface="+mn-ea"/>
              </a:rPr>
              <a:t>-</a:t>
            </a:r>
            <a:r>
              <a:rPr lang="ko-KR" altLang="en-US" sz="1400" b="1" dirty="0" smtClean="0">
                <a:solidFill>
                  <a:srgbClr val="008000"/>
                </a:solidFill>
                <a:latin typeface="+mn-ea"/>
              </a:rPr>
              <a:t>감정의 중요성에 대한 신경학적 연구</a:t>
            </a:r>
            <a:endParaRPr lang="en-US" altLang="ko-KR" sz="1400" b="1" dirty="0" smtClean="0">
              <a:solidFill>
                <a:srgbClr val="008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35425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어린아이들일수록 감정 표현이 자연스럽지만 나이가 들수록 감정 표현을 잘 하지 않게 됨</a:t>
            </a:r>
            <a:endParaRPr lang="en-US" altLang="ko-KR" sz="1600" dirty="0" smtClean="0"/>
          </a:p>
          <a:p>
            <a:pPr marL="263525" lvl="1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>
                <a:latin typeface="+mn-ea"/>
              </a:rPr>
              <a:t>많은 경우에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불꽃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감정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)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은 표현하지 않고 </a:t>
            </a:r>
            <a:r>
              <a:rPr lang="ko-KR" altLang="en-US" sz="1600" dirty="0" smtClean="0">
                <a:latin typeface="+mn-ea"/>
              </a:rPr>
              <a:t>불꽃을 일으키게 만든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촛대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(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생각</a:t>
            </a:r>
            <a:r>
              <a:rPr lang="en-US" altLang="ko-KR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)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만을 </a:t>
            </a:r>
            <a:r>
              <a:rPr lang="ko-KR" altLang="en-US" sz="1600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표현함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endParaRPr lang="en-US" altLang="ko-KR" sz="1600" dirty="0" smtClean="0"/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2589000" cy="395536"/>
            <a:chOff x="1619672" y="1832197"/>
            <a:chExt cx="2589000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227658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rgbClr val="008000"/>
                  </a:solidFill>
                  <a:latin typeface="+mn-ea"/>
                </a:rPr>
                <a:t>감정 표현의 중요성 </a:t>
              </a:r>
              <a:endParaRPr kumimoji="1" lang="en-US" altLang="ko-KR" b="1" kern="0" dirty="0" smtClean="0">
                <a:solidFill>
                  <a:schemeClr val="accent6">
                    <a:lumMod val="75000"/>
                  </a:schemeClr>
                </a:solidFill>
                <a:latin typeface="+mn-ea"/>
              </a:endParaRP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5" name="직사각형 24"/>
          <p:cNvSpPr/>
          <p:nvPr/>
        </p:nvSpPr>
        <p:spPr>
          <a:xfrm>
            <a:off x="2124075" y="4653136"/>
            <a:ext cx="6719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  <a:buBlip>
                <a:blip r:embed="rId3"/>
              </a:buBlip>
            </a:pPr>
            <a:r>
              <a:rPr lang="ko-KR" altLang="en-US" b="1" dirty="0" smtClean="0">
                <a:solidFill>
                  <a:schemeClr val="accent6">
                    <a:lumMod val="75000"/>
                  </a:schemeClr>
                </a:solidFill>
                <a:latin typeface="+mn-ea"/>
              </a:rPr>
              <a:t>머리와 가슴이 어우러진 표현</a:t>
            </a:r>
            <a:r>
              <a:rPr lang="ko-KR" altLang="en-US" sz="1600" dirty="0" smtClean="0">
                <a:latin typeface="+mn-ea"/>
              </a:rPr>
              <a:t>을 쓰는 세상을 만들어야 </a:t>
            </a:r>
            <a:r>
              <a:rPr lang="ko-KR" altLang="en-US" sz="1600" dirty="0" smtClean="0">
                <a:latin typeface="+mn-ea"/>
              </a:rPr>
              <a:t>함</a:t>
            </a:r>
            <a:endParaRPr lang="en-US" altLang="ko-KR" dirty="0" smtClean="0">
              <a:latin typeface="+mn-ea"/>
            </a:endParaRPr>
          </a:p>
        </p:txBody>
      </p:sp>
      <p:grpSp>
        <p:nvGrpSpPr>
          <p:cNvPr id="12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3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통을 위한 표현법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14" name="이등변 삼각형 13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5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촛대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불꽃 표현법의 중요성</a:t>
              </a:r>
            </a:p>
          </p:txBody>
        </p:sp>
        <p:sp>
          <p:nvSpPr>
            <p:cNvPr id="16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초등학교 학생들이 일기 쓰듯이 이야기한다</a:t>
            </a:r>
            <a:r>
              <a:rPr lang="en-US" altLang="ko-KR" sz="1600" dirty="0" smtClean="0"/>
              <a:t>.</a:t>
            </a:r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5328592" cy="395536"/>
            <a:chOff x="1619672" y="1832197"/>
            <a:chExt cx="532859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01617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촛대와 불꽃을 모두 표현한다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sp>
        <p:nvSpPr>
          <p:cNvPr id="25" name="직사각형 24"/>
          <p:cNvSpPr/>
          <p:nvPr/>
        </p:nvSpPr>
        <p:spPr>
          <a:xfrm>
            <a:off x="2124075" y="3284984"/>
            <a:ext cx="6719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</a:pPr>
            <a:r>
              <a:rPr lang="ko-KR" altLang="en-US" sz="1600" dirty="0" smtClean="0">
                <a:latin typeface="+mn-ea"/>
              </a:rPr>
              <a:t>친구에게 선물을 받았다</a:t>
            </a:r>
            <a:r>
              <a:rPr lang="en-US" altLang="ko-KR" sz="1600" dirty="0" smtClean="0">
                <a:latin typeface="+mn-ea"/>
              </a:rPr>
              <a:t>. </a:t>
            </a:r>
          </a:p>
        </p:txBody>
      </p:sp>
      <p:sp>
        <p:nvSpPr>
          <p:cNvPr id="12" name="직사각형 11"/>
          <p:cNvSpPr/>
          <p:nvPr/>
        </p:nvSpPr>
        <p:spPr>
          <a:xfrm>
            <a:off x="2124075" y="4005064"/>
            <a:ext cx="671978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</a:pPr>
            <a:r>
              <a:rPr lang="ko-KR" altLang="en-US" sz="1600" dirty="0" smtClean="0">
                <a:latin typeface="+mn-ea"/>
              </a:rPr>
              <a:t>친구에게 선물을 받아서 무척 기뻤다</a:t>
            </a:r>
            <a:r>
              <a:rPr lang="en-US" altLang="ko-KR" sz="1600" dirty="0" smtClean="0">
                <a:latin typeface="+mn-ea"/>
              </a:rPr>
              <a:t>. 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5940152" y="4005064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</a:pPr>
            <a:r>
              <a:rPr lang="en-US" altLang="ko-KR" sz="1600" b="1" dirty="0" smtClean="0">
                <a:latin typeface="+mn-ea"/>
              </a:rPr>
              <a:t>( ○ )</a:t>
            </a:r>
          </a:p>
        </p:txBody>
      </p:sp>
      <p:sp>
        <p:nvSpPr>
          <p:cNvPr id="14" name="직사각형 13"/>
          <p:cNvSpPr/>
          <p:nvPr/>
        </p:nvSpPr>
        <p:spPr>
          <a:xfrm>
            <a:off x="5918886" y="3356992"/>
            <a:ext cx="1296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2925" lvl="1" indent="-180975" defTabSz="966788" latinLnBrk="0">
              <a:buClr>
                <a:srgbClr val="285DA6"/>
              </a:buClr>
            </a:pPr>
            <a:r>
              <a:rPr lang="en-US" altLang="ko-KR" sz="1600" b="1" dirty="0" smtClean="0">
                <a:latin typeface="+mn-ea"/>
              </a:rPr>
              <a:t>( Ⅹ )</a:t>
            </a:r>
          </a:p>
        </p:txBody>
      </p:sp>
      <p:sp>
        <p:nvSpPr>
          <p:cNvPr id="28" name="모서리가 둥근 직사각형 27"/>
          <p:cNvSpPr/>
          <p:nvPr/>
        </p:nvSpPr>
        <p:spPr bwMode="auto">
          <a:xfrm>
            <a:off x="2484437" y="4941168"/>
            <a:ext cx="5759451" cy="1296120"/>
          </a:xfrm>
          <a:prstGeom prst="roundRect">
            <a:avLst>
              <a:gd name="adj" fmla="val 17060"/>
            </a:avLst>
          </a:prstGeom>
          <a:solidFill>
            <a:schemeClr val="accent3">
              <a:lumMod val="60000"/>
              <a:lumOff val="40000"/>
            </a:schemeClr>
          </a:solidFill>
          <a:ln w="38100">
            <a:noFill/>
            <a:headEnd type="none" w="med" len="med"/>
            <a:tailEnd type="oval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36000" rIns="36000" rtlCol="0" anchor="ctr">
            <a:noAutofit/>
          </a:bodyPr>
          <a:lstStyle/>
          <a:p>
            <a:pPr lvl="0" indent="180975" eaLnBrk="0" latinLnBrk="0">
              <a:lnSpc>
                <a:spcPct val="150000"/>
              </a:lnSpc>
              <a:defRPr/>
            </a:pP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(</a:t>
            </a:r>
            <a:r>
              <a:rPr kumimoji="0" lang="ko-KR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예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) </a:t>
            </a:r>
          </a:p>
          <a:p>
            <a:pPr lvl="0" indent="180975" eaLnBrk="0" latinLnBrk="0">
              <a:lnSpc>
                <a:spcPct val="150000"/>
              </a:lnSpc>
              <a:defRPr/>
            </a:pPr>
            <a:r>
              <a:rPr kumimoji="0" lang="ko-KR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맛있는 음식을 먹으니 </a:t>
            </a:r>
            <a:r>
              <a:rPr kumimoji="0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기분이 좋다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0" indent="180975" eaLnBrk="0" latinLnBrk="0">
              <a:lnSpc>
                <a:spcPct val="150000"/>
              </a:lnSpc>
              <a:defRPr/>
            </a:pPr>
            <a:r>
              <a:rPr lang="ko-KR" altLang="en-US" sz="12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영희가 내가 말하는 것을 열심히 듣지 않아서 </a:t>
            </a:r>
            <a:r>
              <a:rPr lang="ko-KR" altLang="en-US" sz="12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조금</a:t>
            </a:r>
            <a:r>
              <a:rPr lang="ko-KR" altLang="en-US" sz="12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1200" b="1" kern="0" dirty="0" smtClean="0">
                <a:solidFill>
                  <a:schemeClr val="accent6">
                    <a:lumMod val="75000"/>
                  </a:schemeClr>
                </a:solidFill>
                <a:latin typeface="맑은 고딕" pitchFamily="50" charset="-127"/>
                <a:ea typeface="맑은 고딕" pitchFamily="50" charset="-127"/>
              </a:rPr>
              <a:t>서운했다</a:t>
            </a:r>
            <a:r>
              <a:rPr lang="en-US" altLang="ko-KR" sz="1200" kern="0" dirty="0" smtClean="0">
                <a:solidFill>
                  <a:sysClr val="windowText" lastClr="000000"/>
                </a:solidFill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lvl="0" indent="180975" eaLnBrk="0" latinLnBrk="0">
              <a:lnSpc>
                <a:spcPct val="150000"/>
              </a:lnSpc>
              <a:defRPr/>
            </a:pPr>
            <a:r>
              <a:rPr kumimoji="0" lang="ko-KR" alt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기대했던 결과가 나와서 </a:t>
            </a:r>
            <a:r>
              <a:rPr kumimoji="0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날아갈 듯이 기뻤다</a:t>
            </a:r>
            <a:r>
              <a:rPr kumimoji="0" lang="en-US" altLang="ko-KR" sz="12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itchFamily="50" charset="-127"/>
                <a:ea typeface="맑은 고딕" pitchFamily="50" charset="-127"/>
              </a:rPr>
              <a:t>. </a:t>
            </a:r>
          </a:p>
        </p:txBody>
      </p:sp>
      <p:grpSp>
        <p:nvGrpSpPr>
          <p:cNvPr id="21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24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통을 위한 표현법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6" name="이등변 삼각형 25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7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촛대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불꽃 표현하기</a:t>
              </a:r>
            </a:p>
          </p:txBody>
        </p:sp>
        <p:sp>
          <p:nvSpPr>
            <p:cNvPr id="29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느낌을 놓치지 말고 강조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en-US" altLang="ko-KR" sz="1600" dirty="0" smtClean="0"/>
              <a:t>‘</a:t>
            </a:r>
            <a:r>
              <a:rPr lang="ko-KR" altLang="ko-KR" sz="1600" dirty="0" smtClean="0"/>
              <a:t>액센트를 불꽃</a:t>
            </a:r>
            <a:r>
              <a:rPr lang="en-US" altLang="ko-KR" sz="1600" dirty="0" smtClean="0"/>
              <a:t> </a:t>
            </a:r>
            <a:r>
              <a:rPr lang="ko-KR" altLang="en-US" sz="1600" dirty="0" smtClean="0"/>
              <a:t>즉 </a:t>
            </a:r>
            <a:r>
              <a:rPr lang="ko-KR" altLang="ko-KR" sz="1600" dirty="0" smtClean="0"/>
              <a:t>느낌에</a:t>
            </a:r>
            <a:r>
              <a:rPr lang="ko-KR" altLang="en-US" sz="1600" dirty="0" smtClean="0"/>
              <a:t> 찍는</a:t>
            </a:r>
            <a:r>
              <a:rPr lang="ko-KR" altLang="ko-KR" sz="1600" dirty="0" smtClean="0"/>
              <a:t>다</a:t>
            </a:r>
            <a:r>
              <a:rPr lang="en-US" altLang="ko-KR" sz="1600" dirty="0" smtClean="0"/>
              <a:t>’</a:t>
            </a:r>
            <a:r>
              <a:rPr lang="ko-KR" altLang="ko-KR" sz="1600" dirty="0" smtClean="0"/>
              <a:t>라는 신념이 </a:t>
            </a:r>
            <a:r>
              <a:rPr lang="ko-KR" altLang="en-US" sz="1600" dirty="0" smtClean="0"/>
              <a:t>뚜</a:t>
            </a:r>
            <a:r>
              <a:rPr lang="ko-KR" altLang="ko-KR" sz="1600" dirty="0" smtClean="0"/>
              <a:t>렷해야 느낌을 놓치</a:t>
            </a:r>
            <a:r>
              <a:rPr lang="ko-KR" altLang="en-US" sz="1600" dirty="0" smtClean="0"/>
              <a:t>지 않게 </a:t>
            </a:r>
            <a:r>
              <a:rPr lang="ko-KR" altLang="en-US" sz="1600" dirty="0" smtClean="0"/>
              <a:t>됨</a:t>
            </a:r>
            <a:endParaRPr lang="en-US" altLang="ko-KR" sz="1600" dirty="0" smtClean="0"/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5328592" cy="395536"/>
            <a:chOff x="1619672" y="1832197"/>
            <a:chExt cx="532859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01617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불꽃에 방점을 찍는다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16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8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통을 위한 표현법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1" name="이등변 삼각형 20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촛대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불꽃 표현하기</a:t>
              </a:r>
            </a:p>
          </p:txBody>
        </p:sp>
        <p:sp>
          <p:nvSpPr>
            <p:cNvPr id="23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직사각형 16"/>
          <p:cNvSpPr/>
          <p:nvPr/>
        </p:nvSpPr>
        <p:spPr>
          <a:xfrm>
            <a:off x="2016225" y="2527156"/>
            <a:ext cx="62276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ko-KR" sz="1600" dirty="0" smtClean="0">
                <a:solidFill>
                  <a:prstClr val="black"/>
                </a:solidFill>
              </a:rPr>
              <a:t>정보나 의견</a:t>
            </a:r>
            <a:r>
              <a:rPr lang="en-US" altLang="ko-KR" sz="1600" dirty="0" smtClean="0">
                <a:solidFill>
                  <a:prstClr val="black"/>
                </a:solidFill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</a:rPr>
              <a:t>등에</a:t>
            </a:r>
            <a:r>
              <a:rPr lang="en-US" altLang="ko-KR" sz="1600" dirty="0" smtClean="0">
                <a:solidFill>
                  <a:prstClr val="black"/>
                </a:solidFill>
              </a:rPr>
              <a:t> </a:t>
            </a:r>
            <a:r>
              <a:rPr lang="ko-KR" altLang="ko-KR" sz="1600" dirty="0" smtClean="0">
                <a:solidFill>
                  <a:prstClr val="black"/>
                </a:solidFill>
              </a:rPr>
              <a:t>해당이 되는 것은 가능한 작게</a:t>
            </a:r>
            <a:r>
              <a:rPr lang="en-US" altLang="ko-KR" sz="1600" dirty="0" smtClean="0">
                <a:solidFill>
                  <a:prstClr val="black"/>
                </a:solidFill>
              </a:rPr>
              <a:t> </a:t>
            </a:r>
            <a:r>
              <a:rPr lang="ko-KR" altLang="en-US" sz="1600" dirty="0" smtClean="0">
                <a:solidFill>
                  <a:prstClr val="black"/>
                </a:solidFill>
              </a:rPr>
              <a:t>하는 것이 좋음</a:t>
            </a:r>
            <a:endParaRPr lang="en-US" altLang="ko-KR" sz="1600" dirty="0" smtClean="0"/>
          </a:p>
          <a:p>
            <a:pPr marL="263525" indent="-263525" latinLnBrk="0">
              <a:lnSpc>
                <a:spcPct val="150000"/>
              </a:lnSpc>
              <a:buClr>
                <a:schemeClr val="tx1">
                  <a:lumMod val="65000"/>
                  <a:lumOff val="35000"/>
                </a:schemeClr>
              </a:buClr>
              <a:buFont typeface="Arial" pitchFamily="34" charset="0"/>
              <a:buChar char="•"/>
            </a:pPr>
            <a:r>
              <a:rPr lang="ko-KR" altLang="en-US" sz="1600" dirty="0" smtClean="0"/>
              <a:t>촛대에 해당되는 부분은 명료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간단</a:t>
            </a:r>
            <a:r>
              <a:rPr lang="en-US" altLang="ko-KR" sz="1600" dirty="0" smtClean="0"/>
              <a:t>, </a:t>
            </a:r>
            <a:r>
              <a:rPr lang="ko-KR" altLang="en-US" sz="1600" dirty="0" smtClean="0"/>
              <a:t>적절하게 표현</a:t>
            </a:r>
            <a:endParaRPr lang="en-US" altLang="ko-KR" sz="1600" dirty="0" smtClean="0"/>
          </a:p>
        </p:txBody>
      </p:sp>
      <p:grpSp>
        <p:nvGrpSpPr>
          <p:cNvPr id="3" name="그룹 15"/>
          <p:cNvGrpSpPr/>
          <p:nvPr/>
        </p:nvGrpSpPr>
        <p:grpSpPr>
          <a:xfrm>
            <a:off x="1619672" y="1832197"/>
            <a:ext cx="5328592" cy="395536"/>
            <a:chOff x="1619672" y="1832197"/>
            <a:chExt cx="5328592" cy="395536"/>
          </a:xfrm>
        </p:grpSpPr>
        <p:sp>
          <p:nvSpPr>
            <p:cNvPr id="19" name="직사각형 18"/>
            <p:cNvSpPr/>
            <p:nvPr/>
          </p:nvSpPr>
          <p:spPr>
            <a:xfrm>
              <a:off x="1932087" y="1835532"/>
              <a:ext cx="5016177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kumimoji="1" lang="ko-KR" altLang="en-US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촛대는 가능한 한 작게 한다</a:t>
              </a:r>
              <a:r>
                <a:rPr kumimoji="1" lang="en-US" altLang="ko-KR" b="1" kern="0" dirty="0" smtClean="0">
                  <a:solidFill>
                    <a:schemeClr val="accent6">
                      <a:lumMod val="75000"/>
                    </a:schemeClr>
                  </a:solidFill>
                  <a:latin typeface="+mn-ea"/>
                </a:rPr>
                <a:t>.</a:t>
              </a:r>
            </a:p>
          </p:txBody>
        </p:sp>
        <p:pic>
          <p:nvPicPr>
            <p:cNvPr id="20" name="Picture 2" descr="Y:\동사섭_동영상\03_원고\03_pdf용 탬플릿\참고자료_김미형\블릿s_green.pn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1619672" y="1832197"/>
              <a:ext cx="360040" cy="395536"/>
            </a:xfrm>
            <a:prstGeom prst="rect">
              <a:avLst/>
            </a:prstGeom>
            <a:noFill/>
            <a:ln w="88900" cap="sq">
              <a:noFill/>
              <a:miter lim="800000"/>
            </a:ln>
            <a:effectLst/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</p:grpSp>
      <p:grpSp>
        <p:nvGrpSpPr>
          <p:cNvPr id="16" name="그룹 17"/>
          <p:cNvGrpSpPr/>
          <p:nvPr/>
        </p:nvGrpSpPr>
        <p:grpSpPr>
          <a:xfrm>
            <a:off x="-4613" y="-171400"/>
            <a:ext cx="9148613" cy="1296144"/>
            <a:chOff x="-4613" y="-171400"/>
            <a:chExt cx="9148613" cy="1296144"/>
          </a:xfrm>
        </p:grpSpPr>
        <p:sp>
          <p:nvSpPr>
            <p:cNvPr id="18" name="제목 15"/>
            <p:cNvSpPr txBox="1">
              <a:spLocks/>
            </p:cNvSpPr>
            <p:nvPr/>
          </p:nvSpPr>
          <p:spPr>
            <a:xfrm>
              <a:off x="0" y="127265"/>
              <a:ext cx="9144000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107315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3600" b="1" kern="0" dirty="0" smtClean="0">
                  <a:latin typeface="+mn-ea"/>
                </a:rPr>
                <a:t>통을 위한 표현법</a:t>
              </a:r>
              <a:endParaRPr kumimoji="1" lang="en-US" altLang="ko-KR" sz="3600" b="1" kern="0" dirty="0" smtClean="0">
                <a:latin typeface="+mn-ea"/>
              </a:endParaRPr>
            </a:p>
          </p:txBody>
        </p:sp>
        <p:sp>
          <p:nvSpPr>
            <p:cNvPr id="21" name="이등변 삼각형 20"/>
            <p:cNvSpPr/>
            <p:nvPr/>
          </p:nvSpPr>
          <p:spPr>
            <a:xfrm>
              <a:off x="1331640" y="-171400"/>
              <a:ext cx="72008" cy="72008"/>
            </a:xfrm>
            <a:prstGeom prst="triangle">
              <a:avLst/>
            </a:prstGeom>
          </p:spPr>
          <p:txBody>
            <a:bodyPr wrap="square" rtlCol="0" anchor="ctr">
              <a:spAutoFit/>
            </a:bodyPr>
            <a:lstStyle/>
            <a:p>
              <a:pPr marL="263525" indent="-263525" algn="ctr" latinLnBrk="0">
                <a:lnSpc>
                  <a:spcPct val="150000"/>
                </a:lnSpc>
                <a:buClr>
                  <a:srgbClr val="265DAA"/>
                </a:buClr>
                <a:buFont typeface="Arial" pitchFamily="34" charset="0"/>
                <a:buChar char="•"/>
              </a:pPr>
              <a:endParaRPr lang="ko-KR" altLang="en-US" sz="1600" dirty="0" smtClean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22" name="제목 15"/>
            <p:cNvSpPr txBox="1">
              <a:spLocks/>
            </p:cNvSpPr>
            <p:nvPr/>
          </p:nvSpPr>
          <p:spPr>
            <a:xfrm>
              <a:off x="1187624" y="764704"/>
              <a:ext cx="7452320" cy="360040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촛대</a:t>
              </a:r>
              <a:r>
                <a:rPr lang="en-US" altLang="ko-KR" sz="2800" b="1" dirty="0" smtClean="0">
                  <a:solidFill>
                    <a:srgbClr val="008000"/>
                  </a:solidFill>
                  <a:latin typeface="+mn-ea"/>
                </a:rPr>
                <a:t>-</a:t>
              </a:r>
              <a:r>
                <a:rPr lang="ko-KR" altLang="en-US" sz="2800" b="1" dirty="0" smtClean="0">
                  <a:solidFill>
                    <a:srgbClr val="008000"/>
                  </a:solidFill>
                  <a:latin typeface="+mn-ea"/>
                </a:rPr>
                <a:t>불꽃 표현하기</a:t>
              </a:r>
            </a:p>
          </p:txBody>
        </p:sp>
        <p:sp>
          <p:nvSpPr>
            <p:cNvPr id="23" name="제목 15"/>
            <p:cNvSpPr txBox="1">
              <a:spLocks/>
            </p:cNvSpPr>
            <p:nvPr/>
          </p:nvSpPr>
          <p:spPr>
            <a:xfrm>
              <a:off x="-4613" y="-27384"/>
              <a:ext cx="1187624" cy="648072"/>
            </a:xfrm>
            <a:prstGeom prst="rect">
              <a:avLst/>
            </a:prstGeom>
          </p:spPr>
          <p:txBody>
            <a:bodyPr>
              <a:noAutofit/>
            </a:bodyPr>
            <a:lstStyle/>
            <a:p>
              <a:pPr marL="533400" lvl="0" indent="-55563"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kumimoji="1" lang="ko-KR" altLang="en-US" sz="4800" b="1" kern="0" dirty="0" smtClean="0">
                  <a:solidFill>
                    <a:srgbClr val="FFFFFF"/>
                  </a:solidFill>
                  <a:latin typeface="+mn-ea"/>
                </a:rPr>
                <a:t>소</a:t>
              </a:r>
              <a:endParaRPr kumimoji="1" lang="ko-KR" altLang="en-US" sz="3600" b="1" kern="0" dirty="0">
                <a:solidFill>
                  <a:srgbClr val="FFFFFF"/>
                </a:solidFill>
                <a:latin typeface="+mn-ea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263525" indent="-263525" latinLnBrk="0">
          <a:buClr>
            <a:schemeClr val="tx1">
              <a:lumMod val="65000"/>
              <a:lumOff val="35000"/>
            </a:schemeClr>
          </a:buClr>
          <a:buFont typeface="Arial" pitchFamily="34" charset="0"/>
          <a:buChar char="•"/>
          <a:defRPr sz="1600" dirty="0" smtClean="0">
            <a:solidFill>
              <a:srgbClr val="000000"/>
            </a:solidFill>
            <a:latin typeface="+mn-ea"/>
          </a:defRPr>
        </a:defPPr>
      </a:lstStyle>
    </a:spDef>
    <a:lnDef>
      <a:spPr>
        <a:ln w="12700">
          <a:solidFill>
            <a:srgbClr val="23AC38"/>
          </a:solidFill>
          <a:prstDash val="sysDot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effectLst>
          <a:outerShdw blurRad="76200" dist="12700" dir="2700000" algn="tl" rotWithShape="0">
            <a:prstClr val="black">
              <a:alpha val="40000"/>
            </a:prstClr>
          </a:outerShdw>
        </a:effectLst>
      </a:spPr>
      <a:bodyPr vert="horz" lIns="91440" tIns="45720" rIns="91440" bIns="45720" rtlCol="0" anchor="ctr">
        <a:noAutofit/>
      </a:bodyPr>
      <a:lstStyle>
        <a:defPPr marL="0" marR="0" indent="0" algn="r" defTabSz="914400" rtl="0" eaLnBrk="1" fontAlgn="auto" latinLnBrk="1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나눔고딕" pitchFamily="50" charset="-127"/>
            <a:ea typeface="나눔고딕" pitchFamily="50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2092</TotalTime>
  <Words>449</Words>
  <Application>Microsoft Office PowerPoint</Application>
  <PresentationFormat>화면 슬라이드 쇼(4:3)</PresentationFormat>
  <Paragraphs>70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Office 테마</vt:lpstr>
      <vt:lpstr>디자인 사용자 지정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lovin</dc:creator>
  <cp:lastModifiedBy>USER</cp:lastModifiedBy>
  <cp:revision>259</cp:revision>
  <dcterms:created xsi:type="dcterms:W3CDTF">2013-07-26T07:32:19Z</dcterms:created>
  <dcterms:modified xsi:type="dcterms:W3CDTF">2014-01-28T04:43:22Z</dcterms:modified>
</cp:coreProperties>
</file>