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3"/>
  </p:notesMasterIdLst>
  <p:sldIdLst>
    <p:sldId id="300" r:id="rId3"/>
    <p:sldId id="283" r:id="rId4"/>
    <p:sldId id="299" r:id="rId5"/>
    <p:sldId id="292" r:id="rId6"/>
    <p:sldId id="293" r:id="rId7"/>
    <p:sldId id="294" r:id="rId8"/>
    <p:sldId id="296" r:id="rId9"/>
    <p:sldId id="297" r:id="rId10"/>
    <p:sldId id="298" r:id="rId11"/>
    <p:sldId id="295" r:id="rId12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5" autoAdjust="0"/>
    <p:restoredTop sz="99366" autoAdjust="0"/>
  </p:normalViewPr>
  <p:slideViewPr>
    <p:cSldViewPr>
      <p:cViewPr>
        <p:scale>
          <a:sx n="75" d="100"/>
          <a:sy n="75" d="100"/>
        </p:scale>
        <p:origin x="-1038" y="-156"/>
      </p:cViewPr>
      <p:guideLst>
        <p:guide orient="horz" pos="1389"/>
        <p:guide orient="horz" pos="799"/>
        <p:guide orient="horz" pos="482"/>
        <p:guide orient="horz" pos="1797"/>
        <p:guide orient="horz" pos="4110"/>
        <p:guide orient="horz" pos="2432"/>
        <p:guide pos="1020"/>
        <p:guide pos="793"/>
        <p:guide pos="1338"/>
        <p:guide pos="1565"/>
        <p:guide pos="5503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2014-01-28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083913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2014-01-28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5</a:t>
            </a: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대 악성 받기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제목 1"/>
          <p:cNvSpPr txBox="1">
            <a:spLocks/>
          </p:cNvSpPr>
          <p:nvPr/>
        </p:nvSpPr>
        <p:spPr>
          <a:xfrm>
            <a:off x="1115616" y="2191853"/>
            <a:ext cx="5688632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세상에 충고 받기 좋아하는 사람 드물다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+mj-cs"/>
              </a:rPr>
              <a:t>.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115616" y="2839925"/>
            <a:ext cx="6912768" cy="2245259"/>
          </a:xfrm>
          <a:prstGeom prst="roundRect">
            <a:avLst/>
          </a:prstGeom>
          <a:solidFill>
            <a:schemeClr val="accent3">
              <a:lumMod val="50000"/>
              <a:alpha val="69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marL="174625" lvl="1" latinLnBrk="0"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사람은 일반적으로 타인의 간섭이나 충고 등을 받기 싫어한다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</a:p>
          <a:p>
            <a:pPr marL="174625" lvl="1" latinLnBrk="0"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다소 미성숙하더라도 몸에 익은 습관대로 사는 것이 일단 편안하기 때문이다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그래서 자신의 모습을 있는 그대로 받아주는 사람이 있을 때 편안함과 행복감을 느낀다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원하지도 청하지도 않은 상황에서 충고를 하는 것은 곁에서 보기에도 불안하다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더구나 상대방이 고백적으로 마음을 표현한 자리에서까지 충고를 하고 나서는 것은 바람직하지 않다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고백을 받았다면 그 고백에 담긴 마음을 깊게 함께 해주는 것이 그 순간의 중도이다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1">
              <a:alpha val="25000"/>
            </a:schemeClr>
          </a:solidFill>
        </p:spPr>
        <p:txBody>
          <a:bodyPr wrap="square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endParaRPr lang="ko-KR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107504" y="116632"/>
            <a:ext cx="4096586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ko-KR" altLang="en-US" sz="4400" b="1" dirty="0" smtClean="0">
                <a:solidFill>
                  <a:schemeClr val="bg1"/>
                </a:solidFill>
                <a:latin typeface="+mn-ea"/>
              </a:rPr>
              <a:t>촌철</a:t>
            </a:r>
            <a:endParaRPr lang="ko-KR" altLang="en-US" sz="4400" b="1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4" y="2527156"/>
            <a:ext cx="6719789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받기를 통해 관계가 돈독해지고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latin typeface="+mn-ea"/>
              </a:rPr>
              <a:t>소통이 </a:t>
            </a:r>
            <a:r>
              <a:rPr lang="ko-KR" altLang="en-US" sz="1600" smtClean="0">
                <a:latin typeface="+mn-ea"/>
              </a:rPr>
              <a:t>잘 이루어짐</a:t>
            </a:r>
            <a:r>
              <a:rPr lang="en-US" altLang="ko-KR" sz="1600" b="1" smtClean="0">
                <a:latin typeface="+mn-ea"/>
              </a:rPr>
              <a:t>*</a:t>
            </a:r>
            <a:r>
              <a:rPr lang="ko-KR" altLang="en-US" sz="1600" b="1" smtClean="0">
                <a:solidFill>
                  <a:srgbClr val="FF0000"/>
                </a:solidFill>
                <a:latin typeface="+mn-ea"/>
              </a:rPr>
              <a:t> </a:t>
            </a:r>
            <a:endParaRPr lang="en-US" altLang="ko-KR" sz="1600" b="1" dirty="0" smtClean="0">
              <a:solidFill>
                <a:srgbClr val="FF0000"/>
              </a:solidFill>
              <a:latin typeface="+mn-ea"/>
            </a:endParaRPr>
          </a:p>
          <a:p>
            <a:pPr marL="720725" lvl="1" indent="-263525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소통을 통해 더 </a:t>
            </a:r>
            <a:r>
              <a:rPr lang="ko-KR" altLang="en-US" sz="1600" dirty="0" smtClean="0">
                <a:latin typeface="+mn-ea"/>
              </a:rPr>
              <a:t>창조적인 에너지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가 생겨나게 됨</a:t>
            </a:r>
            <a:endParaRPr lang="ko-KR" altLang="en-US" sz="1600" dirty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기의 중요성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소통과정으로서의 주기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,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받기 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err="1" smtClean="0">
                  <a:solidFill>
                    <a:srgbClr val="FFFFFF"/>
                  </a:solidFill>
                  <a:latin typeface="+mn-ea"/>
                </a:rPr>
                <a:t>받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5984160" cy="395536"/>
            <a:chOff x="1619672" y="1832197"/>
            <a:chExt cx="598416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567174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인간관계의 소통과정은 생각과 느낌을 주고받는 과정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3" name="타원 12"/>
          <p:cNvSpPr/>
          <p:nvPr/>
        </p:nvSpPr>
        <p:spPr bwMode="auto">
          <a:xfrm>
            <a:off x="4472761" y="4543902"/>
            <a:ext cx="949406" cy="88611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소통</a:t>
            </a:r>
          </a:p>
        </p:txBody>
      </p:sp>
      <p:sp>
        <p:nvSpPr>
          <p:cNvPr id="14" name="오른쪽 화살표 13"/>
          <p:cNvSpPr/>
          <p:nvPr/>
        </p:nvSpPr>
        <p:spPr bwMode="auto">
          <a:xfrm>
            <a:off x="4184729" y="4282426"/>
            <a:ext cx="1584176" cy="272823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132459" y="4221088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latinLnBrk="0"/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주기</a:t>
            </a:r>
            <a:endParaRPr lang="ko-KR" altLang="en-US" sz="16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오른쪽 화살표 15"/>
          <p:cNvSpPr/>
          <p:nvPr/>
        </p:nvSpPr>
        <p:spPr bwMode="auto">
          <a:xfrm flipH="1">
            <a:off x="4184729" y="5460433"/>
            <a:ext cx="1584176" cy="272823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241028" y="5390469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latinLnBrk="0"/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받기</a:t>
            </a:r>
            <a:endParaRPr lang="ko-KR" altLang="en-US" sz="1600" b="1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2" name="Group 407"/>
          <p:cNvGrpSpPr>
            <a:grpSpLocks/>
          </p:cNvGrpSpPr>
          <p:nvPr/>
        </p:nvGrpSpPr>
        <p:grpSpPr bwMode="auto">
          <a:xfrm>
            <a:off x="5926868" y="4480838"/>
            <a:ext cx="634788" cy="927160"/>
            <a:chOff x="876" y="2034"/>
            <a:chExt cx="300" cy="438"/>
          </a:xfrm>
          <a:solidFill>
            <a:schemeClr val="accent3"/>
          </a:solidFill>
        </p:grpSpPr>
        <p:sp>
          <p:nvSpPr>
            <p:cNvPr id="23" name="AutoShape 408"/>
            <p:cNvSpPr>
              <a:spLocks noChangeArrowheads="1"/>
            </p:cNvSpPr>
            <p:nvPr/>
          </p:nvSpPr>
          <p:spPr bwMode="auto">
            <a:xfrm>
              <a:off x="876" y="2196"/>
              <a:ext cx="78" cy="198"/>
            </a:xfrm>
            <a:prstGeom prst="can">
              <a:avLst>
                <a:gd name="adj" fmla="val 63462"/>
              </a:avLst>
            </a:prstGeom>
            <a:grpFill/>
            <a:ln w="12700">
              <a:noFill/>
              <a:round/>
              <a:headEnd/>
              <a:tailEnd/>
            </a:ln>
          </p:spPr>
          <p:txBody>
            <a:bodyPr wrap="none" lIns="36000" rIns="36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" name="AutoShape 409"/>
            <p:cNvSpPr>
              <a:spLocks noChangeArrowheads="1"/>
            </p:cNvSpPr>
            <p:nvPr/>
          </p:nvSpPr>
          <p:spPr bwMode="auto">
            <a:xfrm>
              <a:off x="1074" y="2202"/>
              <a:ext cx="102" cy="198"/>
            </a:xfrm>
            <a:prstGeom prst="can">
              <a:avLst>
                <a:gd name="adj" fmla="val 48529"/>
              </a:avLst>
            </a:prstGeom>
            <a:grpFill/>
            <a:ln w="12700">
              <a:noFill/>
              <a:round/>
              <a:headEnd/>
              <a:tailEnd/>
            </a:ln>
          </p:spPr>
          <p:txBody>
            <a:bodyPr wrap="none" lIns="36000" rIns="36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8" name="AutoShape 410"/>
            <p:cNvSpPr>
              <a:spLocks noChangeArrowheads="1"/>
            </p:cNvSpPr>
            <p:nvPr/>
          </p:nvSpPr>
          <p:spPr bwMode="auto">
            <a:xfrm>
              <a:off x="906" y="2178"/>
              <a:ext cx="234" cy="294"/>
            </a:xfrm>
            <a:prstGeom prst="can">
              <a:avLst>
                <a:gd name="adj" fmla="val 31410"/>
              </a:avLst>
            </a:prstGeom>
            <a:grpFill/>
            <a:ln w="12700">
              <a:noFill/>
              <a:round/>
              <a:headEnd/>
              <a:tailEnd/>
            </a:ln>
          </p:spPr>
          <p:txBody>
            <a:bodyPr wrap="none" lIns="36000" rIns="36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9" name="Oval 411"/>
            <p:cNvSpPr>
              <a:spLocks noChangeArrowheads="1"/>
            </p:cNvSpPr>
            <p:nvPr/>
          </p:nvSpPr>
          <p:spPr bwMode="auto">
            <a:xfrm>
              <a:off x="936" y="2034"/>
              <a:ext cx="180" cy="180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</p:spPr>
          <p:txBody>
            <a:bodyPr wrap="none" lIns="36000" rIns="36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30" name="Group 407"/>
          <p:cNvGrpSpPr>
            <a:grpSpLocks/>
          </p:cNvGrpSpPr>
          <p:nvPr/>
        </p:nvGrpSpPr>
        <p:grpSpPr bwMode="auto">
          <a:xfrm>
            <a:off x="3419872" y="4480838"/>
            <a:ext cx="634788" cy="927160"/>
            <a:chOff x="876" y="2034"/>
            <a:chExt cx="300" cy="438"/>
          </a:xfrm>
          <a:solidFill>
            <a:schemeClr val="accent3"/>
          </a:solidFill>
        </p:grpSpPr>
        <p:sp>
          <p:nvSpPr>
            <p:cNvPr id="31" name="AutoShape 408"/>
            <p:cNvSpPr>
              <a:spLocks noChangeArrowheads="1"/>
            </p:cNvSpPr>
            <p:nvPr/>
          </p:nvSpPr>
          <p:spPr bwMode="auto">
            <a:xfrm>
              <a:off x="876" y="2196"/>
              <a:ext cx="78" cy="198"/>
            </a:xfrm>
            <a:prstGeom prst="can">
              <a:avLst>
                <a:gd name="adj" fmla="val 63462"/>
              </a:avLst>
            </a:prstGeom>
            <a:grpFill/>
            <a:ln w="12700">
              <a:noFill/>
              <a:round/>
              <a:headEnd/>
              <a:tailEnd/>
            </a:ln>
          </p:spPr>
          <p:txBody>
            <a:bodyPr wrap="none" lIns="36000" rIns="36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2" name="AutoShape 409"/>
            <p:cNvSpPr>
              <a:spLocks noChangeArrowheads="1"/>
            </p:cNvSpPr>
            <p:nvPr/>
          </p:nvSpPr>
          <p:spPr bwMode="auto">
            <a:xfrm>
              <a:off x="1074" y="2202"/>
              <a:ext cx="102" cy="198"/>
            </a:xfrm>
            <a:prstGeom prst="can">
              <a:avLst>
                <a:gd name="adj" fmla="val 48529"/>
              </a:avLst>
            </a:prstGeom>
            <a:grpFill/>
            <a:ln w="12700">
              <a:noFill/>
              <a:round/>
              <a:headEnd/>
              <a:tailEnd/>
            </a:ln>
          </p:spPr>
          <p:txBody>
            <a:bodyPr wrap="none" lIns="36000" rIns="36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3" name="AutoShape 410"/>
            <p:cNvSpPr>
              <a:spLocks noChangeArrowheads="1"/>
            </p:cNvSpPr>
            <p:nvPr/>
          </p:nvSpPr>
          <p:spPr bwMode="auto">
            <a:xfrm>
              <a:off x="906" y="2178"/>
              <a:ext cx="234" cy="294"/>
            </a:xfrm>
            <a:prstGeom prst="can">
              <a:avLst>
                <a:gd name="adj" fmla="val 31410"/>
              </a:avLst>
            </a:prstGeom>
            <a:grpFill/>
            <a:ln w="12700">
              <a:noFill/>
              <a:round/>
              <a:headEnd/>
              <a:tailEnd/>
            </a:ln>
          </p:spPr>
          <p:txBody>
            <a:bodyPr wrap="none" lIns="36000" rIns="36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4" name="Oval 411"/>
            <p:cNvSpPr>
              <a:spLocks noChangeArrowheads="1"/>
            </p:cNvSpPr>
            <p:nvPr/>
          </p:nvSpPr>
          <p:spPr bwMode="auto">
            <a:xfrm>
              <a:off x="936" y="2034"/>
              <a:ext cx="180" cy="180"/>
            </a:xfrm>
            <a:prstGeom prst="ellipse">
              <a:avLst/>
            </a:prstGeom>
            <a:grpFill/>
            <a:ln w="12700" algn="ctr">
              <a:noFill/>
              <a:round/>
              <a:headEnd/>
              <a:tailEnd/>
            </a:ln>
          </p:spPr>
          <p:txBody>
            <a:bodyPr wrap="none" lIns="36000" rIns="36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37" name="직사각형 36"/>
          <p:cNvSpPr/>
          <p:nvPr/>
        </p:nvSpPr>
        <p:spPr>
          <a:xfrm>
            <a:off x="2123728" y="6247626"/>
            <a:ext cx="67197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200" dirty="0" smtClean="0">
                <a:latin typeface="+mn-ea"/>
              </a:rPr>
              <a:t>* </a:t>
            </a:r>
            <a:r>
              <a:rPr lang="ko-KR" altLang="en-US" sz="1200" dirty="0" smtClean="0">
                <a:latin typeface="+mn-ea"/>
              </a:rPr>
              <a:t>바람직한 받기 방법은 </a:t>
            </a:r>
            <a:r>
              <a:rPr lang="en-US" altLang="ko-KR" sz="1200" dirty="0" smtClean="0">
                <a:latin typeface="+mn-ea"/>
              </a:rPr>
              <a:t>『</a:t>
            </a:r>
            <a:r>
              <a:rPr lang="ko-KR" altLang="en-US" sz="1200" dirty="0" smtClean="0">
                <a:latin typeface="+mn-ea"/>
              </a:rPr>
              <a:t>받기 </a:t>
            </a:r>
            <a:r>
              <a:rPr lang="en-US" altLang="ko-KR" sz="1200" dirty="0" smtClean="0">
                <a:latin typeface="+mn-ea"/>
              </a:rPr>
              <a:t>3</a:t>
            </a:r>
            <a:r>
              <a:rPr lang="ko-KR" altLang="en-US" sz="1200" dirty="0" smtClean="0">
                <a:latin typeface="+mn-ea"/>
              </a:rPr>
              <a:t>박자</a:t>
            </a:r>
            <a:r>
              <a:rPr lang="en-US" altLang="ko-KR" sz="1200" dirty="0" smtClean="0">
                <a:latin typeface="+mn-ea"/>
              </a:rPr>
              <a:t>』 </a:t>
            </a:r>
            <a:r>
              <a:rPr lang="ko-KR" altLang="en-US" sz="1200" dirty="0" smtClean="0">
                <a:latin typeface="+mn-ea"/>
              </a:rPr>
              <a:t>참조</a:t>
            </a:r>
            <a:endParaRPr lang="ko-KR" altLang="en-US" sz="12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799799"/>
            <a:ext cx="6227663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5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대 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악성받기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*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는 우리가 흔히 범하는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5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가지의 잘못된 받기 유형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악성받기에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대해서 유념하고 타인과의 소통과정에서 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악성받기의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함정에 빠지지 말아야 함</a:t>
            </a: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성받기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악성받기란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악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286580" cy="395536"/>
            <a:chOff x="1619672" y="1832197"/>
            <a:chExt cx="428658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97416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소통과정에서 발생하는 잘못된 받기 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모서리가 둥근 직사각형 11"/>
          <p:cNvSpPr/>
          <p:nvPr/>
        </p:nvSpPr>
        <p:spPr bwMode="auto">
          <a:xfrm>
            <a:off x="2124074" y="5949280"/>
            <a:ext cx="6336357" cy="57606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lvl="0" indent="-177800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ko-KR" sz="1200" dirty="0" smtClean="0">
                <a:latin typeface="+mn-ea"/>
              </a:rPr>
              <a:t>* 5</a:t>
            </a:r>
            <a:r>
              <a:rPr lang="ko-KR" altLang="en-US" sz="1200" dirty="0" smtClean="0">
                <a:latin typeface="+mn-ea"/>
              </a:rPr>
              <a:t>대 </a:t>
            </a:r>
            <a:r>
              <a:rPr lang="ko-KR" altLang="en-US" sz="1200" dirty="0" err="1" smtClean="0">
                <a:latin typeface="+mn-ea"/>
              </a:rPr>
              <a:t>악성받기는</a:t>
            </a:r>
            <a:r>
              <a:rPr lang="ko-KR" altLang="en-US" sz="1200" dirty="0" smtClean="0">
                <a:latin typeface="+mn-ea"/>
              </a:rPr>
              <a:t> 무수히 많은 </a:t>
            </a:r>
            <a:r>
              <a:rPr lang="ko-KR" altLang="en-US" sz="1200" dirty="0" err="1" smtClean="0">
                <a:latin typeface="+mn-ea"/>
              </a:rPr>
              <a:t>악성받기</a:t>
            </a:r>
            <a:r>
              <a:rPr lang="ko-KR" altLang="en-US" sz="1200" dirty="0" smtClean="0">
                <a:latin typeface="+mn-ea"/>
              </a:rPr>
              <a:t> 유형 중 흔히 범하는 </a:t>
            </a:r>
            <a:r>
              <a:rPr lang="en-US" altLang="ko-KR" sz="1200" dirty="0" smtClean="0">
                <a:latin typeface="+mn-ea"/>
              </a:rPr>
              <a:t>5</a:t>
            </a:r>
            <a:r>
              <a:rPr lang="ko-KR" altLang="en-US" sz="1200" dirty="0" smtClean="0">
                <a:latin typeface="+mn-ea"/>
              </a:rPr>
              <a:t>가지 유형이며 더 많은 </a:t>
            </a:r>
            <a:r>
              <a:rPr lang="ko-KR" altLang="en-US" sz="1200" dirty="0" err="1" smtClean="0">
                <a:latin typeface="+mn-ea"/>
              </a:rPr>
              <a:t>악성받기가</a:t>
            </a:r>
            <a:r>
              <a:rPr lang="ko-KR" altLang="en-US" sz="1200" dirty="0" smtClean="0">
                <a:latin typeface="+mn-ea"/>
              </a:rPr>
              <a:t> 있을 수 있음</a:t>
            </a:r>
            <a:endParaRPr lang="ko-KR" altLang="en-US" sz="12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51720" y="3464770"/>
            <a:ext cx="6336704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관심을 기울이지 않고 경청을 하지 않는 받기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</a:p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우리가 일상생활에서 쉽게 범하는 실수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예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 A: “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우리 아들이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J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대에 들어가서 너무 좋아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.”</a:t>
            </a:r>
          </a:p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    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B: “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올해는 대학 입시가 언제지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?”</a:t>
            </a:r>
          </a:p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상대방 말에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집중하여</a:t>
            </a:r>
            <a:r>
              <a:rPr lang="ko-KR" altLang="en-US" sz="1600" dirty="0" smtClean="0">
                <a:solidFill>
                  <a:srgbClr val="000000"/>
                </a:solidFill>
              </a:rPr>
              <a:t> 의미와 감정을 충실하게 이해하며 받아야 함</a:t>
            </a:r>
          </a:p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600" dirty="0" smtClean="0">
              <a:latin typeface="+mn-ea"/>
            </a:endParaRPr>
          </a:p>
        </p:txBody>
      </p:sp>
      <p:sp useBgFill="1">
        <p:nvSpPr>
          <p:cNvPr id="35" name="타원 34"/>
          <p:cNvSpPr/>
          <p:nvPr/>
        </p:nvSpPr>
        <p:spPr>
          <a:xfrm>
            <a:off x="1907704" y="1844824"/>
            <a:ext cx="1080120" cy="108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불경청</a:t>
            </a: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받기</a:t>
            </a:r>
          </a:p>
        </p:txBody>
      </p:sp>
      <p:grpSp>
        <p:nvGrpSpPr>
          <p:cNvPr id="9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10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못된 받기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11" name="이등변 삼각형 10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5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대 악성 받기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13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타원 8"/>
          <p:cNvSpPr/>
          <p:nvPr/>
        </p:nvSpPr>
        <p:spPr>
          <a:xfrm>
            <a:off x="1907904" y="1844824"/>
            <a:ext cx="1079920" cy="108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한풀이 받기</a:t>
            </a:r>
          </a:p>
        </p:txBody>
      </p:sp>
      <p:grpSp>
        <p:nvGrpSpPr>
          <p:cNvPr id="10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1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못된 받기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12" name="이등변 삼각형 11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5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대 악성 받기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14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5" name="직사각형 14"/>
          <p:cNvSpPr/>
          <p:nvPr/>
        </p:nvSpPr>
        <p:spPr>
          <a:xfrm>
            <a:off x="2051720" y="3462734"/>
            <a:ext cx="6719789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상대방의 마음을 받아줘야 하는 순간에 오히려 자신의 한풀이에 집중하는 받기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예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A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: “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올해는 여름 휴가를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3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일 밖에 가지 못했어요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.”</a:t>
            </a:r>
          </a:p>
          <a:p>
            <a:pPr marL="723900" lvl="0" indent="-723900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    B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: “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말도 마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올해 난 여름 휴가 자체가 없었어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내가 이번 여름에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/>
            </a:r>
            <a:br>
              <a:rPr lang="en-US" altLang="ko-KR" sz="1600" dirty="0" smtClean="0">
                <a:solidFill>
                  <a:srgbClr val="000000"/>
                </a:solidFill>
                <a:latin typeface="+mn-ea"/>
              </a:rPr>
            </a:b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얼마나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힘들었는지 알아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?”</a:t>
            </a:r>
          </a:p>
          <a:p>
            <a:pPr marL="720725" lvl="1" indent="-263525" latinLnBrk="0"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상대방을 충분히 받아준 다음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내 차례에 얘기해야 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타원 34"/>
          <p:cNvSpPr/>
          <p:nvPr/>
        </p:nvSpPr>
        <p:spPr>
          <a:xfrm>
            <a:off x="1907704" y="1837799"/>
            <a:ext cx="1080120" cy="108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충고 받기</a:t>
            </a: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10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못된 받기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11" name="이등변 삼각형 10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5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대 악성 받기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13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9" name="직사각형 8"/>
          <p:cNvSpPr/>
          <p:nvPr/>
        </p:nvSpPr>
        <p:spPr>
          <a:xfrm>
            <a:off x="2051720" y="3455709"/>
            <a:ext cx="6719789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상대방의 마음을 있는 그대로 받아주기보다는 충고를 하는 받기</a:t>
            </a:r>
            <a:endParaRPr lang="en-US" altLang="ko-KR" sz="1600" dirty="0" smtClean="0">
              <a:latin typeface="+mn-ea"/>
            </a:endParaRPr>
          </a:p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우리가 가장 범하기 쉬운 악성 받기</a:t>
            </a:r>
            <a:endParaRPr lang="en-US" altLang="ko-KR" sz="1600" dirty="0" smtClean="0">
              <a:latin typeface="+mn-ea"/>
            </a:endParaRPr>
          </a:p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latin typeface="+mn-ea"/>
            </a:endParaRPr>
          </a:p>
          <a:p>
            <a:pPr marL="723900" lvl="0" indent="-723900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예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A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: “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여름 휴가에 제주도에 꼭 가고 싶었는데 예약을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못해서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못 가게  되었어요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.”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600" dirty="0">
                <a:solidFill>
                  <a:srgbClr val="000000"/>
                </a:solidFill>
                <a:latin typeface="+mn-ea"/>
              </a:rPr>
              <a:t>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    B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: “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그러니까 모든 일은 계획을 잘 세우고 미리미리 처리했어야죠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.”</a:t>
            </a:r>
            <a:endParaRPr lang="en-US" altLang="ko-KR" sz="1600" dirty="0" smtClean="0">
              <a:latin typeface="+mn-ea"/>
            </a:endParaRPr>
          </a:p>
          <a:p>
            <a:pPr marL="720725" lvl="1" indent="-263525" latinLnBrk="0"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충고는 일단 하지 않는다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고 생각할 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타원 8"/>
          <p:cNvSpPr/>
          <p:nvPr/>
        </p:nvSpPr>
        <p:spPr>
          <a:xfrm>
            <a:off x="1907904" y="1844824"/>
            <a:ext cx="1079920" cy="108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일반화 받기</a:t>
            </a: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1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못된 받기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12" name="이등변 삼각형 11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5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대 악성 받기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14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0" name="직사각형 9"/>
          <p:cNvSpPr/>
          <p:nvPr/>
        </p:nvSpPr>
        <p:spPr>
          <a:xfrm>
            <a:off x="2051720" y="3462734"/>
            <a:ext cx="6192168" cy="220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상대방의 이야기를 일반적인 것으로 만들어버리는 받기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예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A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: “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우리 아들이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J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대에 들어가서 너무 좋아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.”</a:t>
            </a:r>
          </a:p>
          <a:p>
            <a:pPr marL="723900" lvl="0" indent="-723900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    B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: “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그래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?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○○씨 딸도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J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대 들어가고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△△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씨 아들도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J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대 들어갔다던데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.”</a:t>
            </a:r>
          </a:p>
          <a:p>
            <a:pPr marL="720725" lvl="1" indent="-263525" latinLnBrk="0"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일반화로 희석시키지 말고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그것 자체에 박수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쳐주어야 함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타원 34"/>
          <p:cNvSpPr/>
          <p:nvPr/>
        </p:nvSpPr>
        <p:spPr>
          <a:xfrm>
            <a:off x="1907704" y="1835413"/>
            <a:ext cx="1080120" cy="108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비교 받기</a:t>
            </a: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10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못된 받기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11" name="이등변 삼각형 10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5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대 악성 받기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13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9" name="직사각형 8"/>
          <p:cNvSpPr/>
          <p:nvPr/>
        </p:nvSpPr>
        <p:spPr>
          <a:xfrm>
            <a:off x="2051720" y="3462734"/>
            <a:ext cx="6948264" cy="220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상대방이 이야기한 것을 다른 경우와 비교하는 받기</a:t>
            </a:r>
          </a:p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예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A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: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“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우리 아들이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J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대에 들어가서 너무 좋아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.”</a:t>
            </a:r>
          </a:p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    B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: “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그래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? □□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씨 아들은 더 좋은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S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대 들어갔다던데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.”</a:t>
            </a:r>
          </a:p>
          <a:p>
            <a:pPr marL="720725" lvl="1" indent="-263525" latinLnBrk="0"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latin typeface="+mn-ea"/>
            </a:endParaRPr>
          </a:p>
          <a:p>
            <a:pPr marL="533400" lvl="1" indent="-177800" latinLnBrk="0"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다른 사람과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비교하지 말고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우선적으로 상대방 이야기를 충분히 받아주어야 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946737"/>
            <a:chOff x="-4613" y="-171400"/>
            <a:chExt cx="9148613" cy="946737"/>
          </a:xfrm>
        </p:grpSpPr>
        <p:sp>
          <p:nvSpPr>
            <p:cNvPr id="10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심해야 할 </a:t>
              </a:r>
              <a:r>
                <a:rPr kumimoji="1" lang="en-US" altLang="ko-KR" sz="3600" b="1" kern="0" dirty="0" smtClean="0">
                  <a:latin typeface="+mn-ea"/>
                </a:rPr>
                <a:t>5</a:t>
              </a:r>
              <a:r>
                <a:rPr kumimoji="1" lang="ko-KR" altLang="en-US" sz="3600" b="1" kern="0" dirty="0" smtClean="0">
                  <a:latin typeface="+mn-ea"/>
                </a:rPr>
                <a:t>대 악성 받기</a:t>
              </a:r>
            </a:p>
          </p:txBody>
        </p:sp>
        <p:sp>
          <p:nvSpPr>
            <p:cNvPr id="11" name="이등변 삼각형 10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조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 useBgFill="1">
        <p:nvSpPr>
          <p:cNvPr id="9" name="타원 8"/>
          <p:cNvSpPr/>
          <p:nvPr/>
        </p:nvSpPr>
        <p:spPr>
          <a:xfrm>
            <a:off x="2412227" y="3140968"/>
            <a:ext cx="1080000" cy="108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한풀이 받기</a:t>
            </a:r>
          </a:p>
        </p:txBody>
      </p:sp>
      <p:sp useBgFill="1">
        <p:nvSpPr>
          <p:cNvPr id="14" name="타원 13"/>
          <p:cNvSpPr/>
          <p:nvPr/>
        </p:nvSpPr>
        <p:spPr>
          <a:xfrm>
            <a:off x="3419992" y="1665038"/>
            <a:ext cx="1080000" cy="108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불경청</a:t>
            </a: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받기</a:t>
            </a:r>
          </a:p>
        </p:txBody>
      </p:sp>
      <p:sp useBgFill="1">
        <p:nvSpPr>
          <p:cNvPr id="15" name="타원 14"/>
          <p:cNvSpPr/>
          <p:nvPr/>
        </p:nvSpPr>
        <p:spPr>
          <a:xfrm>
            <a:off x="5220192" y="1665038"/>
            <a:ext cx="1080000" cy="108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일반화 </a:t>
            </a: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받기</a:t>
            </a:r>
          </a:p>
        </p:txBody>
      </p:sp>
      <p:sp useBgFill="1">
        <p:nvSpPr>
          <p:cNvPr id="16" name="타원 15"/>
          <p:cNvSpPr/>
          <p:nvPr/>
        </p:nvSpPr>
        <p:spPr>
          <a:xfrm>
            <a:off x="4356269" y="3140968"/>
            <a:ext cx="1080000" cy="108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충고 받기</a:t>
            </a:r>
          </a:p>
        </p:txBody>
      </p:sp>
      <p:sp useBgFill="1">
        <p:nvSpPr>
          <p:cNvPr id="18" name="타원 17"/>
          <p:cNvSpPr/>
          <p:nvPr/>
        </p:nvSpPr>
        <p:spPr>
          <a:xfrm>
            <a:off x="6300312" y="3140968"/>
            <a:ext cx="1080000" cy="108000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비교 받기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1619250" y="4941168"/>
            <a:ext cx="67197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>
                <a:latin typeface="+mn-ea"/>
              </a:rPr>
              <a:t>받기는 상대방을 위한 것입니다</a:t>
            </a:r>
            <a:r>
              <a:rPr lang="en-US" altLang="ko-KR" sz="1600" dirty="0" smtClean="0">
                <a:latin typeface="+mn-ea"/>
              </a:rPr>
              <a:t>. 5</a:t>
            </a:r>
            <a:r>
              <a:rPr lang="ko-KR" altLang="en-US" sz="1600" dirty="0" smtClean="0">
                <a:latin typeface="+mn-ea"/>
              </a:rPr>
              <a:t>대 악성 받기의 함정에 빠지지 않도록 주의하여 더 많은 소통과 나눔이 이루어지도록 합시다</a:t>
            </a:r>
            <a:r>
              <a:rPr lang="en-US" altLang="ko-KR" sz="1600" dirty="0" smtClean="0">
                <a:latin typeface="+mn-ea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1828</TotalTime>
  <Words>490</Words>
  <Application>Microsoft Office PowerPoint</Application>
  <PresentationFormat>화면 슬라이드 쇼(4:3)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12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USER</cp:lastModifiedBy>
  <cp:revision>248</cp:revision>
  <dcterms:created xsi:type="dcterms:W3CDTF">2013-07-26T07:32:19Z</dcterms:created>
  <dcterms:modified xsi:type="dcterms:W3CDTF">2014-01-28T05:09:01Z</dcterms:modified>
</cp:coreProperties>
</file>