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6" r:id="rId2"/>
  </p:sldMasterIdLst>
  <p:notesMasterIdLst>
    <p:notesMasterId r:id="rId13"/>
  </p:notesMasterIdLst>
  <p:sldIdLst>
    <p:sldId id="329" r:id="rId3"/>
    <p:sldId id="327" r:id="rId4"/>
    <p:sldId id="326" r:id="rId5"/>
    <p:sldId id="328" r:id="rId6"/>
    <p:sldId id="319" r:id="rId7"/>
    <p:sldId id="320" r:id="rId8"/>
    <p:sldId id="321" r:id="rId9"/>
    <p:sldId id="322" r:id="rId10"/>
    <p:sldId id="323" r:id="rId11"/>
    <p:sldId id="324" r:id="rId12"/>
  </p:sldIdLst>
  <p:sldSz cx="9144000" cy="6858000" type="screen4x3"/>
  <p:notesSz cx="6805613" cy="99393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FFFF"/>
    <a:srgbClr val="265DAA"/>
    <a:srgbClr val="285DA6"/>
    <a:srgbClr val="0066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706" autoAdjust="0"/>
    <p:restoredTop sz="99366" autoAdjust="0"/>
  </p:normalViewPr>
  <p:slideViewPr>
    <p:cSldViewPr>
      <p:cViewPr>
        <p:scale>
          <a:sx n="90" d="100"/>
          <a:sy n="90" d="100"/>
        </p:scale>
        <p:origin x="-1056" y="360"/>
      </p:cViewPr>
      <p:guideLst>
        <p:guide orient="horz" pos="1389"/>
        <p:guide orient="horz" pos="799"/>
        <p:guide orient="horz" pos="482"/>
        <p:guide orient="horz" pos="1797"/>
        <p:guide orient="horz" pos="3929"/>
        <p:guide orient="horz" pos="1071"/>
        <p:guide orient="horz" pos="2160"/>
        <p:guide pos="1020"/>
        <p:guide pos="793"/>
        <p:guide pos="1338"/>
        <p:guide pos="5511"/>
        <p:guide pos="5193"/>
        <p:guide pos="115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2354F3-8F41-4B51-BBD1-E6051CB59C1E}" type="datetimeFigureOut">
              <a:rPr lang="ko-KR" altLang="en-US" smtClean="0"/>
              <a:pPr/>
              <a:t>2014-02-11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3537" cy="4471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445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F73A51-6D75-4D58-ADD8-F815416056F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19878039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Y:\동사섭_동영상\03_원고\03_pdf용 탬플릿\원고-디자인-템플릿_130729_01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 userDrawn="1"/>
        </p:nvSpPr>
        <p:spPr>
          <a:xfrm>
            <a:off x="0" y="2276872"/>
            <a:ext cx="9144000" cy="93610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>
            <a:noAutofit/>
          </a:bodyPr>
          <a:lstStyle/>
          <a:p>
            <a:pPr marL="0" marR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ko-KR" altLang="en-US" sz="8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맑은 고딕" pitchFamily="50" charset="-127"/>
              <a:ea typeface="맑은 고딕" pitchFamily="50" charset="-127"/>
              <a:cs typeface="+mj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Y:\동사섭_동영상\03_원고\03_pdf용 탬플릿\imgs\원고-디자인-템플릿_130802_02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9F29EBA-8062-49BD-A293-9CC9B65F99BA}" type="datetimeFigureOut">
              <a:rPr lang="ko-KR" altLang="en-US" smtClean="0">
                <a:solidFill>
                  <a:prstClr val="black"/>
                </a:solidFill>
              </a:rPr>
              <a:pPr/>
              <a:t>2014-02-11</a:t>
            </a:fld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25E8D0C-0CD6-4C1C-8165-DB4630E5EFDD}" type="slidenum">
              <a:rPr lang="ko-KR" altLang="en-US" smtClean="0">
                <a:solidFill>
                  <a:prstClr val="black"/>
                </a:solidFill>
              </a:rPr>
              <a:pPr/>
              <a:t>‹#›</a:t>
            </a:fld>
            <a:endParaRPr lang="ko-KR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Y:\동사섭_동영상\03_원고\03_pdf용 탬플릿\원고-디자인-템플릿_130729_04.jp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5" r:id="rId4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Y:\동사섭_동영상\03_원고\03_pdf용 탬플릿\140120\sample2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204864"/>
            <a:ext cx="9144000" cy="93610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</a:pPr>
            <a:r>
              <a:rPr lang="ko-KR" altLang="en-US" sz="8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표현이 활로다</a:t>
            </a:r>
            <a:endParaRPr lang="en-US" altLang="ko-KR" sz="8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제목 1"/>
          <p:cNvSpPr txBox="1">
            <a:spLocks/>
          </p:cNvSpPr>
          <p:nvPr/>
        </p:nvSpPr>
        <p:spPr>
          <a:xfrm>
            <a:off x="1115616" y="1268760"/>
            <a:ext cx="5472608" cy="57606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spcBef>
                <a:spcPct val="0"/>
              </a:spcBef>
              <a:defRPr/>
            </a:pPr>
            <a:r>
              <a:rPr lang="ko-KR" altLang="en-US" sz="2400" b="1" dirty="0" err="1" smtClean="0">
                <a:solidFill>
                  <a:schemeClr val="bg1"/>
                </a:solidFill>
                <a:latin typeface="+mn-ea"/>
                <a:cs typeface="+mj-cs"/>
              </a:rPr>
              <a:t>비표현이</a:t>
            </a:r>
            <a:r>
              <a:rPr lang="ko-KR" altLang="en-US" sz="2400" b="1" dirty="0" smtClean="0">
                <a:solidFill>
                  <a:schemeClr val="bg1"/>
                </a:solidFill>
                <a:latin typeface="+mn-ea"/>
                <a:cs typeface="+mj-cs"/>
              </a:rPr>
              <a:t> 최고의 표현일 때가 있다</a:t>
            </a:r>
            <a:r>
              <a:rPr lang="en-US" altLang="ko-KR" sz="2400" b="1" dirty="0" smtClean="0">
                <a:solidFill>
                  <a:schemeClr val="bg1"/>
                </a:solidFill>
                <a:latin typeface="+mn-ea"/>
                <a:cs typeface="+mj-cs"/>
              </a:rPr>
              <a:t>.</a:t>
            </a:r>
            <a:endParaRPr kumimoji="0" lang="ko-KR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ea"/>
              <a:cs typeface="+mj-cs"/>
            </a:endParaRPr>
          </a:p>
        </p:txBody>
      </p:sp>
      <p:sp>
        <p:nvSpPr>
          <p:cNvPr id="14" name="모서리가 둥근 직사각형 13"/>
          <p:cNvSpPr/>
          <p:nvPr/>
        </p:nvSpPr>
        <p:spPr>
          <a:xfrm>
            <a:off x="1115616" y="1772816"/>
            <a:ext cx="6912768" cy="1008000"/>
          </a:xfrm>
          <a:prstGeom prst="roundRect">
            <a:avLst/>
          </a:prstGeom>
          <a:solidFill>
            <a:schemeClr val="accent3">
              <a:lumMod val="50000"/>
              <a:alpha val="69000"/>
            </a:schemeClr>
          </a:solidFill>
          <a:ln w="12700" algn="ctr">
            <a:noFill/>
            <a:round/>
            <a:headEnd/>
            <a:tailEnd/>
          </a:ln>
        </p:spPr>
        <p:txBody>
          <a:bodyPr wrap="square" lIns="36000" rIns="36000" rtlCol="0" anchor="ctr">
            <a:noAutofit/>
          </a:bodyPr>
          <a:lstStyle/>
          <a:p>
            <a:pPr marL="174625" lvl="1" latinLnBrk="0">
              <a:defRPr/>
            </a:pPr>
            <a:r>
              <a:rPr lang="ko-KR" altLang="en-US" sz="1600" b="1" kern="0" dirty="0" smtClean="0">
                <a:solidFill>
                  <a:schemeClr val="bg1"/>
                </a:solidFill>
                <a:latin typeface="+mn-ea"/>
              </a:rPr>
              <a:t>표현하지 않고 있는 것이 가장 적절한 순간이 얼마든지 있을 수 있습니다</a:t>
            </a:r>
            <a:r>
              <a:rPr lang="en-US" altLang="ko-KR" sz="1600" b="1" kern="0" dirty="0" smtClean="0">
                <a:solidFill>
                  <a:schemeClr val="bg1"/>
                </a:solidFill>
                <a:latin typeface="+mn-ea"/>
              </a:rPr>
              <a:t>. </a:t>
            </a:r>
            <a:r>
              <a:rPr lang="ko-KR" altLang="en-US" sz="1600" b="1" kern="0" dirty="0" smtClean="0">
                <a:solidFill>
                  <a:schemeClr val="bg1"/>
                </a:solidFill>
                <a:latin typeface="+mn-ea"/>
              </a:rPr>
              <a:t>이렇게 침묵이 최선이라고 여기는 순간에는 침묵을 지키고</a:t>
            </a:r>
            <a:r>
              <a:rPr lang="en-US" altLang="ko-KR" sz="1600" b="1" kern="0" dirty="0" smtClean="0">
                <a:solidFill>
                  <a:schemeClr val="bg1"/>
                </a:solidFill>
                <a:latin typeface="+mn-ea"/>
              </a:rPr>
              <a:t>, </a:t>
            </a:r>
            <a:r>
              <a:rPr lang="ko-KR" altLang="en-US" sz="1600" b="1" kern="0" dirty="0" smtClean="0">
                <a:solidFill>
                  <a:schemeClr val="bg1"/>
                </a:solidFill>
                <a:latin typeface="+mn-ea"/>
              </a:rPr>
              <a:t>표현을 하여야 할 때는 깨어있는 마음으로 표현하여야 합니다</a:t>
            </a:r>
            <a:r>
              <a:rPr lang="en-US" altLang="ko-KR" sz="1600" b="1" kern="0" dirty="0" smtClean="0">
                <a:solidFill>
                  <a:schemeClr val="bg1"/>
                </a:solidFill>
                <a:latin typeface="+mn-ea"/>
              </a:rPr>
              <a:t>. </a:t>
            </a:r>
          </a:p>
        </p:txBody>
      </p:sp>
      <p:sp>
        <p:nvSpPr>
          <p:cNvPr id="15" name="제목 1"/>
          <p:cNvSpPr txBox="1">
            <a:spLocks/>
          </p:cNvSpPr>
          <p:nvPr/>
        </p:nvSpPr>
        <p:spPr>
          <a:xfrm>
            <a:off x="1115616" y="2996952"/>
            <a:ext cx="5472608" cy="57606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spcBef>
                <a:spcPct val="0"/>
              </a:spcBef>
              <a:defRPr/>
            </a:pPr>
            <a:r>
              <a:rPr lang="ko-KR" altLang="en-US" sz="2400" b="1" dirty="0" smtClean="0">
                <a:solidFill>
                  <a:schemeClr val="bg1"/>
                </a:solidFill>
                <a:latin typeface="+mn-ea"/>
                <a:cs typeface="+mj-cs"/>
              </a:rPr>
              <a:t>표현이 활로</a:t>
            </a:r>
            <a:r>
              <a:rPr lang="en-US" altLang="ko-KR" sz="2400" b="1" dirty="0" smtClean="0">
                <a:solidFill>
                  <a:schemeClr val="bg1"/>
                </a:solidFill>
                <a:latin typeface="+mn-ea"/>
                <a:cs typeface="+mj-cs"/>
              </a:rPr>
              <a:t>(</a:t>
            </a:r>
            <a:r>
              <a:rPr lang="ko-KR" altLang="en-US" sz="2400" b="1" dirty="0" smtClean="0">
                <a:solidFill>
                  <a:schemeClr val="bg1"/>
                </a:solidFill>
                <a:latin typeface="+mn-ea"/>
                <a:cs typeface="+mj-cs"/>
              </a:rPr>
              <a:t>活路</a:t>
            </a:r>
            <a:r>
              <a:rPr lang="en-US" altLang="ko-KR" sz="2400" b="1" dirty="0" smtClean="0">
                <a:solidFill>
                  <a:schemeClr val="bg1"/>
                </a:solidFill>
                <a:latin typeface="+mn-ea"/>
                <a:cs typeface="+mj-cs"/>
              </a:rPr>
              <a:t>)</a:t>
            </a:r>
            <a:r>
              <a:rPr lang="ko-KR" altLang="en-US" sz="2400" b="1" dirty="0" smtClean="0">
                <a:solidFill>
                  <a:schemeClr val="bg1"/>
                </a:solidFill>
                <a:latin typeface="+mn-ea"/>
                <a:cs typeface="+mj-cs"/>
              </a:rPr>
              <a:t>다</a:t>
            </a:r>
            <a:r>
              <a:rPr lang="en-US" altLang="ko-KR" sz="2400" b="1" dirty="0" smtClean="0">
                <a:solidFill>
                  <a:schemeClr val="bg1"/>
                </a:solidFill>
                <a:latin typeface="+mn-ea"/>
                <a:cs typeface="+mj-cs"/>
              </a:rPr>
              <a:t>.</a:t>
            </a:r>
            <a:endParaRPr kumimoji="0" lang="ko-KR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ea"/>
              <a:cs typeface="+mj-cs"/>
            </a:endParaRPr>
          </a:p>
        </p:txBody>
      </p:sp>
      <p:sp>
        <p:nvSpPr>
          <p:cNvPr id="16" name="모서리가 둥근 직사각형 15"/>
          <p:cNvSpPr/>
          <p:nvPr/>
        </p:nvSpPr>
        <p:spPr>
          <a:xfrm>
            <a:off x="1115616" y="3501008"/>
            <a:ext cx="6912768" cy="1008000"/>
          </a:xfrm>
          <a:prstGeom prst="roundRect">
            <a:avLst/>
          </a:prstGeom>
          <a:solidFill>
            <a:schemeClr val="accent3">
              <a:lumMod val="50000"/>
              <a:alpha val="69000"/>
            </a:schemeClr>
          </a:solidFill>
          <a:ln w="12700" algn="ctr">
            <a:noFill/>
            <a:round/>
            <a:headEnd/>
            <a:tailEnd/>
          </a:ln>
        </p:spPr>
        <p:txBody>
          <a:bodyPr wrap="square" lIns="36000" rIns="36000" rtlCol="0" anchor="ctr">
            <a:noAutofit/>
          </a:bodyPr>
          <a:lstStyle/>
          <a:p>
            <a:pPr marL="174625" lvl="1" latinLnBrk="0">
              <a:defRPr/>
            </a:pPr>
            <a:r>
              <a:rPr lang="ko-KR" altLang="en-US" sz="1600" b="1" kern="0" dirty="0" smtClean="0">
                <a:solidFill>
                  <a:schemeClr val="bg1"/>
                </a:solidFill>
                <a:latin typeface="+mn-ea"/>
              </a:rPr>
              <a:t>우리는 표현을 통해 자신의 뜻과 감정을 드러냄으로써 세상과 교류하게 되는 것입니다</a:t>
            </a:r>
            <a:r>
              <a:rPr lang="en-US" altLang="ko-KR" sz="1600" b="1" kern="0" dirty="0" smtClean="0">
                <a:solidFill>
                  <a:schemeClr val="bg1"/>
                </a:solidFill>
                <a:latin typeface="+mn-ea"/>
              </a:rPr>
              <a:t>. </a:t>
            </a:r>
            <a:r>
              <a:rPr lang="ko-KR" altLang="en-US" sz="1600" b="1" kern="0" dirty="0" smtClean="0">
                <a:solidFill>
                  <a:schemeClr val="bg1"/>
                </a:solidFill>
                <a:latin typeface="+mn-ea"/>
              </a:rPr>
              <a:t>표현하지 않는다면 세상과 어떤 교류도 이루어질 수 없습니다</a:t>
            </a:r>
            <a:r>
              <a:rPr lang="en-US" altLang="ko-KR" sz="1600" b="1" kern="0" dirty="0" smtClean="0">
                <a:solidFill>
                  <a:schemeClr val="bg1"/>
                </a:solidFill>
                <a:latin typeface="+mn-ea"/>
              </a:rPr>
              <a:t>.</a:t>
            </a:r>
            <a:endParaRPr lang="en-US" altLang="ko-KR" b="1" kern="0" dirty="0" smtClean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0" y="0"/>
            <a:ext cx="9144000" cy="908720"/>
          </a:xfrm>
          <a:prstGeom prst="rect">
            <a:avLst/>
          </a:prstGeom>
          <a:solidFill>
            <a:schemeClr val="tx1">
              <a:alpha val="25000"/>
            </a:schemeClr>
          </a:solidFill>
        </p:spPr>
        <p:txBody>
          <a:bodyPr wrap="square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endParaRPr lang="ko-KR" altLang="en-US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11" name="제목 1"/>
          <p:cNvSpPr txBox="1">
            <a:spLocks/>
          </p:cNvSpPr>
          <p:nvPr/>
        </p:nvSpPr>
        <p:spPr>
          <a:xfrm>
            <a:off x="107504" y="116632"/>
            <a:ext cx="4096586" cy="57606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spcBef>
                <a:spcPct val="0"/>
              </a:spcBef>
              <a:defRPr/>
            </a:pPr>
            <a:r>
              <a:rPr lang="ko-KR" altLang="en-US" sz="4400" b="1" dirty="0" smtClean="0">
                <a:solidFill>
                  <a:schemeClr val="bg1"/>
                </a:solidFill>
                <a:latin typeface="+mn-ea"/>
              </a:rPr>
              <a:t>촌철</a:t>
            </a:r>
            <a:endParaRPr lang="ko-KR" altLang="en-US" sz="44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17" name="제목 1"/>
          <p:cNvSpPr txBox="1">
            <a:spLocks/>
          </p:cNvSpPr>
          <p:nvPr/>
        </p:nvSpPr>
        <p:spPr>
          <a:xfrm>
            <a:off x="1115616" y="4663889"/>
            <a:ext cx="6048672" cy="57606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spcBef>
                <a:spcPct val="0"/>
              </a:spcBef>
              <a:defRPr/>
            </a:pPr>
            <a:r>
              <a:rPr lang="ko-KR" altLang="en-US" sz="2400" b="1" dirty="0" smtClean="0">
                <a:solidFill>
                  <a:schemeClr val="bg1"/>
                </a:solidFill>
                <a:latin typeface="+mn-ea"/>
                <a:cs typeface="+mj-cs"/>
              </a:rPr>
              <a:t>표현의 부재는 실체</a:t>
            </a:r>
            <a:r>
              <a:rPr lang="en-US" altLang="ko-KR" sz="2400" b="1" dirty="0" smtClean="0">
                <a:solidFill>
                  <a:schemeClr val="bg1"/>
                </a:solidFill>
                <a:latin typeface="+mn-ea"/>
                <a:cs typeface="+mj-cs"/>
              </a:rPr>
              <a:t>(</a:t>
            </a:r>
            <a:r>
              <a:rPr lang="ko-KR" altLang="en-US" sz="2400" b="1" dirty="0" smtClean="0">
                <a:solidFill>
                  <a:schemeClr val="bg1"/>
                </a:solidFill>
                <a:latin typeface="+mn-ea"/>
                <a:cs typeface="+mj-cs"/>
              </a:rPr>
              <a:t>實體</a:t>
            </a:r>
            <a:r>
              <a:rPr lang="en-US" altLang="ko-KR" sz="2400" b="1" dirty="0" smtClean="0">
                <a:solidFill>
                  <a:schemeClr val="bg1"/>
                </a:solidFill>
                <a:latin typeface="+mn-ea"/>
                <a:cs typeface="+mj-cs"/>
              </a:rPr>
              <a:t>)</a:t>
            </a:r>
            <a:r>
              <a:rPr lang="ko-KR" altLang="en-US" sz="2400" b="1" dirty="0" smtClean="0">
                <a:solidFill>
                  <a:schemeClr val="bg1"/>
                </a:solidFill>
                <a:latin typeface="+mn-ea"/>
                <a:cs typeface="+mj-cs"/>
              </a:rPr>
              <a:t>의 부재</a:t>
            </a:r>
            <a:r>
              <a:rPr lang="en-US" altLang="ko-KR" sz="2400" b="1" dirty="0" smtClean="0">
                <a:solidFill>
                  <a:schemeClr val="bg1"/>
                </a:solidFill>
                <a:latin typeface="+mn-ea"/>
                <a:cs typeface="+mj-cs"/>
              </a:rPr>
              <a:t>(</a:t>
            </a:r>
            <a:r>
              <a:rPr lang="ko-KR" altLang="en-US" sz="2400" b="1" dirty="0" smtClean="0">
                <a:solidFill>
                  <a:schemeClr val="bg1"/>
                </a:solidFill>
                <a:latin typeface="+mn-ea"/>
                <a:cs typeface="+mj-cs"/>
              </a:rPr>
              <a:t>不在</a:t>
            </a:r>
            <a:r>
              <a:rPr lang="en-US" altLang="ko-KR" sz="2400" b="1" dirty="0" smtClean="0">
                <a:solidFill>
                  <a:schemeClr val="bg1"/>
                </a:solidFill>
                <a:latin typeface="+mn-ea"/>
                <a:cs typeface="+mj-cs"/>
              </a:rPr>
              <a:t>)</a:t>
            </a:r>
            <a:r>
              <a:rPr lang="ko-KR" altLang="en-US" sz="2400" b="1" dirty="0" smtClean="0">
                <a:solidFill>
                  <a:schemeClr val="bg1"/>
                </a:solidFill>
                <a:latin typeface="+mn-ea"/>
                <a:cs typeface="+mj-cs"/>
              </a:rPr>
              <a:t>다</a:t>
            </a:r>
            <a:r>
              <a:rPr lang="en-US" altLang="ko-KR" sz="2400" b="1" dirty="0" smtClean="0">
                <a:solidFill>
                  <a:schemeClr val="bg1"/>
                </a:solidFill>
                <a:latin typeface="+mn-ea"/>
                <a:cs typeface="+mj-cs"/>
              </a:rPr>
              <a:t>.</a:t>
            </a:r>
            <a:endParaRPr kumimoji="0" lang="ko-KR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ea"/>
              <a:cs typeface="+mj-cs"/>
            </a:endParaRPr>
          </a:p>
        </p:txBody>
      </p:sp>
      <p:sp>
        <p:nvSpPr>
          <p:cNvPr id="18" name="모서리가 둥근 직사각형 17"/>
          <p:cNvSpPr/>
          <p:nvPr/>
        </p:nvSpPr>
        <p:spPr>
          <a:xfrm>
            <a:off x="1115616" y="5167945"/>
            <a:ext cx="6912768" cy="1008000"/>
          </a:xfrm>
          <a:prstGeom prst="roundRect">
            <a:avLst/>
          </a:prstGeom>
          <a:solidFill>
            <a:schemeClr val="accent3">
              <a:lumMod val="50000"/>
              <a:alpha val="69000"/>
            </a:schemeClr>
          </a:solidFill>
          <a:ln w="12700" algn="ctr">
            <a:noFill/>
            <a:round/>
            <a:headEnd/>
            <a:tailEnd/>
          </a:ln>
        </p:spPr>
        <p:txBody>
          <a:bodyPr wrap="square" lIns="36000" rIns="36000" rtlCol="0" anchor="ctr">
            <a:noAutofit/>
          </a:bodyPr>
          <a:lstStyle/>
          <a:p>
            <a:pPr marL="174625" lvl="1" latinLnBrk="0">
              <a:defRPr/>
            </a:pPr>
            <a:r>
              <a:rPr lang="ko-KR" altLang="en-US" sz="1600" b="1" kern="0" dirty="0" smtClean="0">
                <a:solidFill>
                  <a:schemeClr val="bg1"/>
                </a:solidFill>
                <a:latin typeface="+mn-ea"/>
              </a:rPr>
              <a:t>삶은 곧 표현입니다</a:t>
            </a:r>
            <a:r>
              <a:rPr lang="en-US" altLang="ko-KR" sz="1600" b="1" kern="0" dirty="0" smtClean="0">
                <a:solidFill>
                  <a:schemeClr val="bg1"/>
                </a:solidFill>
                <a:latin typeface="+mn-ea"/>
              </a:rPr>
              <a:t>. </a:t>
            </a:r>
            <a:r>
              <a:rPr lang="ko-KR" altLang="en-US" sz="1600" b="1" kern="0" dirty="0" smtClean="0">
                <a:solidFill>
                  <a:schemeClr val="bg1"/>
                </a:solidFill>
                <a:latin typeface="+mn-ea"/>
              </a:rPr>
              <a:t>그러므로 표현의 부재는 곧 삶의 부재입니다</a:t>
            </a:r>
            <a:r>
              <a:rPr lang="en-US" altLang="ko-KR" sz="1600" b="1" kern="0" dirty="0" smtClean="0">
                <a:solidFill>
                  <a:schemeClr val="bg1"/>
                </a:solidFill>
                <a:latin typeface="+mn-ea"/>
              </a:rPr>
              <a:t>. </a:t>
            </a:r>
            <a:r>
              <a:rPr lang="ko-KR" altLang="en-US" sz="1600" b="1" kern="0" dirty="0" smtClean="0">
                <a:solidFill>
                  <a:schemeClr val="bg1"/>
                </a:solidFill>
                <a:latin typeface="+mn-ea"/>
              </a:rPr>
              <a:t>표현하십시오</a:t>
            </a:r>
            <a:r>
              <a:rPr lang="en-US" altLang="ko-KR" sz="1600" b="1" kern="0" dirty="0" smtClean="0">
                <a:solidFill>
                  <a:schemeClr val="bg1"/>
                </a:solidFill>
                <a:latin typeface="+mn-ea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모서리가 둥근 직사각형 34"/>
          <p:cNvSpPr/>
          <p:nvPr/>
        </p:nvSpPr>
        <p:spPr>
          <a:xfrm>
            <a:off x="3563888" y="2010400"/>
            <a:ext cx="2808312" cy="743433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rgbClr val="008000"/>
            </a:solidFill>
            <a:prstDash val="dash"/>
          </a:ln>
        </p:spPr>
        <p:txBody>
          <a:bodyPr wrap="square" rtlCol="0" anchor="ctr">
            <a:noAutofit/>
          </a:bodyPr>
          <a:lstStyle/>
          <a:p>
            <a:pPr marL="263525" indent="-263525" algn="ctr" latinLnBrk="0"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ko-KR" altLang="en-US" sz="1600" dirty="0" smtClean="0">
              <a:solidFill>
                <a:srgbClr val="000000"/>
              </a:solidFill>
              <a:latin typeface="+mn-ea"/>
            </a:endParaRPr>
          </a:p>
        </p:txBody>
      </p:sp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현이란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무엇을 표현하는가</a:t>
              </a:r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? </a:t>
              </a: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표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>
        <p:nvSpPr>
          <p:cNvPr id="14" name="직사각형 13"/>
          <p:cNvSpPr/>
          <p:nvPr/>
        </p:nvSpPr>
        <p:spPr>
          <a:xfrm>
            <a:off x="4139952" y="2129081"/>
            <a:ext cx="1626435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93663" eaLnBrk="0" latinLnBrk="0">
              <a:lnSpc>
                <a:spcPct val="150000"/>
              </a:lnSpc>
            </a:pPr>
            <a:r>
              <a:rPr lang="en-US" altLang="ko-KR" b="1" dirty="0" smtClean="0"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~ </a:t>
            </a:r>
            <a:r>
              <a:rPr lang="ko-KR" altLang="en-US" b="1" dirty="0" smtClean="0"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을 표현한다</a:t>
            </a:r>
            <a:r>
              <a:rPr lang="en-US" altLang="ko-KR" b="1" dirty="0" smtClean="0"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. </a:t>
            </a:r>
          </a:p>
        </p:txBody>
      </p:sp>
      <p:grpSp>
        <p:nvGrpSpPr>
          <p:cNvPr id="3" name="그룹 15"/>
          <p:cNvGrpSpPr/>
          <p:nvPr/>
        </p:nvGrpSpPr>
        <p:grpSpPr>
          <a:xfrm>
            <a:off x="1619672" y="3356992"/>
            <a:ext cx="4911751" cy="395536"/>
            <a:chOff x="1619672" y="1832197"/>
            <a:chExt cx="4911751" cy="395536"/>
          </a:xfrm>
        </p:grpSpPr>
        <p:sp>
          <p:nvSpPr>
            <p:cNvPr id="37" name="직사각형 36"/>
            <p:cNvSpPr/>
            <p:nvPr/>
          </p:nvSpPr>
          <p:spPr>
            <a:xfrm>
              <a:off x="1932087" y="1835532"/>
              <a:ext cx="459933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우리가 표현하는 것은 크게 두 가지가 있음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38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39" name="직사각형 38"/>
          <p:cNvSpPr/>
          <p:nvPr/>
        </p:nvSpPr>
        <p:spPr>
          <a:xfrm>
            <a:off x="3635896" y="4221088"/>
            <a:ext cx="34563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머리</a:t>
            </a:r>
            <a:r>
              <a:rPr lang="ko-KR" altLang="en-US" sz="1600" dirty="0" smtClean="0"/>
              <a:t>로 생각하는 것들</a:t>
            </a:r>
          </a:p>
        </p:txBody>
      </p:sp>
      <p:sp useBgFill="1">
        <p:nvSpPr>
          <p:cNvPr id="23" name="타원 22"/>
          <p:cNvSpPr/>
          <p:nvPr/>
        </p:nvSpPr>
        <p:spPr>
          <a:xfrm>
            <a:off x="2483768" y="4077072"/>
            <a:ext cx="792000" cy="792000"/>
          </a:xfrm>
          <a:prstGeom prst="ellipse">
            <a:avLst/>
          </a:prstGeom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뜻</a:t>
            </a:r>
          </a:p>
        </p:txBody>
      </p:sp>
      <p:sp useBgFill="1">
        <p:nvSpPr>
          <p:cNvPr id="25" name="타원 24"/>
          <p:cNvSpPr/>
          <p:nvPr/>
        </p:nvSpPr>
        <p:spPr>
          <a:xfrm>
            <a:off x="2483768" y="5301208"/>
            <a:ext cx="792000" cy="792000"/>
          </a:xfrm>
          <a:prstGeom prst="ellipse">
            <a:avLst/>
          </a:prstGeom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감정</a:t>
            </a:r>
          </a:p>
        </p:txBody>
      </p:sp>
      <p:sp>
        <p:nvSpPr>
          <p:cNvPr id="32" name="직사각형 31"/>
          <p:cNvSpPr/>
          <p:nvPr/>
        </p:nvSpPr>
        <p:spPr>
          <a:xfrm>
            <a:off x="3635896" y="5559623"/>
            <a:ext cx="34563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가슴</a:t>
            </a:r>
            <a:r>
              <a:rPr lang="ko-KR" altLang="en-US" sz="1600" dirty="0" smtClean="0"/>
              <a:t>으로 느끼는 것들</a:t>
            </a:r>
            <a:endParaRPr lang="en-US" altLang="ko-KR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현이란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표현의 중요성</a:t>
              </a:r>
              <a:endParaRPr lang="en-US" altLang="ko-KR" sz="2800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표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772816"/>
            <a:ext cx="3050665" cy="395536"/>
            <a:chOff x="1619672" y="1832197"/>
            <a:chExt cx="3050665" cy="395536"/>
          </a:xfrm>
        </p:grpSpPr>
        <p:sp>
          <p:nvSpPr>
            <p:cNvPr id="37" name="직사각형 36"/>
            <p:cNvSpPr/>
            <p:nvPr/>
          </p:nvSpPr>
          <p:spPr>
            <a:xfrm>
              <a:off x="1932087" y="1835532"/>
              <a:ext cx="273825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뜻과 감정은 살아있는 것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38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32" name="직사각형 31"/>
          <p:cNvSpPr/>
          <p:nvPr/>
        </p:nvSpPr>
        <p:spPr>
          <a:xfrm>
            <a:off x="2088752" y="2784410"/>
            <a:ext cx="6227664" cy="18928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뜻이나 감정은 살아있는 동물과 같아서 정체되고 싶지 않은 욕구가 있음</a:t>
            </a:r>
            <a:endParaRPr lang="en-US" altLang="ko-KR" sz="1600" dirty="0" smtClean="0"/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en-US" altLang="ko-KR" sz="1600" dirty="0" smtClean="0"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buClr>
                <a:srgbClr val="285DA6"/>
              </a:buClr>
              <a:buBlip>
                <a:blip r:embed="rId3"/>
              </a:buBlip>
            </a:pPr>
            <a:r>
              <a:rPr lang="ko-KR" altLang="en-US" sz="1600" dirty="0" smtClean="0"/>
              <a:t>세상과 소통하면서 여러 사람들과 공유되고 싶어함</a:t>
            </a:r>
            <a:endParaRPr lang="en-US" altLang="ko-KR" sz="1600" dirty="0" smtClean="0"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buClr>
                <a:srgbClr val="285DA6"/>
              </a:buClr>
              <a:buBlip>
                <a:blip r:embed="rId3"/>
              </a:buBlip>
            </a:pPr>
            <a:endParaRPr lang="en-US" altLang="ko-KR" sz="1400" dirty="0" smtClean="0">
              <a:solidFill>
                <a:srgbClr val="000000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현의 중요성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왜 표현해야 하는가</a:t>
              </a:r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? </a:t>
              </a: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표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 useBgFill="1">
        <p:nvSpPr>
          <p:cNvPr id="16" name="타원 15"/>
          <p:cNvSpPr/>
          <p:nvPr/>
        </p:nvSpPr>
        <p:spPr>
          <a:xfrm>
            <a:off x="2987824" y="1989014"/>
            <a:ext cx="900000" cy="900000"/>
          </a:xfrm>
          <a:prstGeom prst="ellipse">
            <a:avLst/>
          </a:prstGeom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감정</a:t>
            </a:r>
          </a:p>
        </p:txBody>
      </p:sp>
      <p:sp useBgFill="1">
        <p:nvSpPr>
          <p:cNvPr id="17" name="타원 16"/>
          <p:cNvSpPr/>
          <p:nvPr/>
        </p:nvSpPr>
        <p:spPr>
          <a:xfrm>
            <a:off x="6336296" y="1988840"/>
            <a:ext cx="900000" cy="900000"/>
          </a:xfrm>
          <a:prstGeom prst="ellipse">
            <a:avLst/>
          </a:prstGeom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뜻</a:t>
            </a:r>
          </a:p>
        </p:txBody>
      </p:sp>
      <p:sp>
        <p:nvSpPr>
          <p:cNvPr id="18" name="직사각형 17"/>
          <p:cNvSpPr/>
          <p:nvPr/>
        </p:nvSpPr>
        <p:spPr>
          <a:xfrm>
            <a:off x="3563888" y="3573016"/>
            <a:ext cx="144016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atinLnBrk="0"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400" dirty="0" smtClean="0"/>
              <a:t>덩어리가 되어 </a:t>
            </a:r>
            <a:r>
              <a:rPr lang="ko-KR" altLang="en-US" sz="1400" b="1" dirty="0" smtClean="0">
                <a:solidFill>
                  <a:schemeClr val="accent6">
                    <a:lumMod val="75000"/>
                  </a:schemeClr>
                </a:solidFill>
              </a:rPr>
              <a:t>스트레스</a:t>
            </a:r>
            <a:r>
              <a:rPr lang="ko-KR" altLang="en-US" sz="1400" dirty="0" smtClean="0"/>
              <a:t>가 됨</a:t>
            </a:r>
            <a:endParaRPr lang="en-US" altLang="ko-KR" sz="1400" dirty="0" smtClean="0"/>
          </a:p>
        </p:txBody>
      </p:sp>
      <p:sp>
        <p:nvSpPr>
          <p:cNvPr id="22" name="직사각형 21"/>
          <p:cNvSpPr/>
          <p:nvPr/>
        </p:nvSpPr>
        <p:spPr>
          <a:xfrm>
            <a:off x="1835150" y="3573016"/>
            <a:ext cx="144070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atinLnBrk="0"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400" dirty="0" smtClean="0"/>
              <a:t>흩어져 버리고 내면이 </a:t>
            </a:r>
            <a:r>
              <a:rPr lang="ko-KR" altLang="en-US" sz="1400" b="1" dirty="0" smtClean="0">
                <a:solidFill>
                  <a:schemeClr val="accent6">
                    <a:lumMod val="75000"/>
                  </a:schemeClr>
                </a:solidFill>
              </a:rPr>
              <a:t>정화</a:t>
            </a:r>
            <a:r>
              <a:rPr lang="ko-KR" altLang="en-US" sz="1400" dirty="0" smtClean="0"/>
              <a:t>됨</a:t>
            </a:r>
            <a:endParaRPr lang="en-US" altLang="ko-KR" sz="1400" dirty="0" smtClean="0"/>
          </a:p>
        </p:txBody>
      </p:sp>
      <p:sp>
        <p:nvSpPr>
          <p:cNvPr id="25" name="직사각형 24"/>
          <p:cNvSpPr/>
          <p:nvPr/>
        </p:nvSpPr>
        <p:spPr>
          <a:xfrm>
            <a:off x="5148064" y="3573016"/>
            <a:ext cx="151216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atinLnBrk="0"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400" dirty="0" smtClean="0"/>
              <a:t>진화하고 </a:t>
            </a:r>
            <a:r>
              <a:rPr lang="ko-KR" altLang="en-US" sz="1400" b="1" dirty="0" smtClean="0">
                <a:solidFill>
                  <a:schemeClr val="accent6">
                    <a:lumMod val="75000"/>
                  </a:schemeClr>
                </a:solidFill>
              </a:rPr>
              <a:t>성숙</a:t>
            </a:r>
            <a:r>
              <a:rPr lang="ko-KR" altLang="en-US" sz="1400" dirty="0" smtClean="0"/>
              <a:t>해짐</a:t>
            </a:r>
            <a:endParaRPr lang="en-US" altLang="ko-KR" sz="1400" dirty="0" smtClean="0"/>
          </a:p>
        </p:txBody>
      </p:sp>
      <p:sp>
        <p:nvSpPr>
          <p:cNvPr id="28" name="직사각형 27"/>
          <p:cNvSpPr/>
          <p:nvPr/>
        </p:nvSpPr>
        <p:spPr>
          <a:xfrm>
            <a:off x="6948264" y="3573016"/>
            <a:ext cx="14396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atinLnBrk="0"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400" dirty="0" smtClean="0"/>
              <a:t>성숙하지 못하고 </a:t>
            </a:r>
            <a:r>
              <a:rPr lang="ko-KR" altLang="en-US" sz="1400" b="1" dirty="0" smtClean="0">
                <a:solidFill>
                  <a:schemeClr val="accent6">
                    <a:lumMod val="75000"/>
                  </a:schemeClr>
                </a:solidFill>
              </a:rPr>
              <a:t>정체</a:t>
            </a:r>
            <a:r>
              <a:rPr lang="ko-KR" altLang="en-US" sz="1400" dirty="0" smtClean="0"/>
              <a:t>됨</a:t>
            </a:r>
            <a:endParaRPr lang="en-US" altLang="ko-KR" sz="1400" dirty="0" smtClean="0"/>
          </a:p>
        </p:txBody>
      </p:sp>
      <p:cxnSp>
        <p:nvCxnSpPr>
          <p:cNvPr id="30" name="직선 연결선 29"/>
          <p:cNvCxnSpPr>
            <a:endCxn id="22" idx="0"/>
          </p:cNvCxnSpPr>
          <p:nvPr/>
        </p:nvCxnSpPr>
        <p:spPr>
          <a:xfrm flipH="1">
            <a:off x="2555503" y="2924944"/>
            <a:ext cx="648346" cy="648072"/>
          </a:xfrm>
          <a:prstGeom prst="line">
            <a:avLst/>
          </a:prstGeom>
          <a:ln w="28575">
            <a:solidFill>
              <a:srgbClr val="008000"/>
            </a:solidFill>
            <a:prstDash val="solid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직선 연결선 31"/>
          <p:cNvCxnSpPr/>
          <p:nvPr/>
        </p:nvCxnSpPr>
        <p:spPr>
          <a:xfrm>
            <a:off x="3707904" y="2924944"/>
            <a:ext cx="648072" cy="648072"/>
          </a:xfrm>
          <a:prstGeom prst="line">
            <a:avLst/>
          </a:prstGeom>
          <a:ln w="28575">
            <a:solidFill>
              <a:srgbClr val="008000"/>
            </a:solidFill>
            <a:prstDash val="sysDot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직사각형 35"/>
          <p:cNvSpPr/>
          <p:nvPr/>
        </p:nvSpPr>
        <p:spPr>
          <a:xfrm>
            <a:off x="2051174" y="2905199"/>
            <a:ext cx="86464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400" b="1" smtClean="0"/>
              <a:t>표현</a:t>
            </a:r>
            <a:endParaRPr lang="en-US" altLang="ko-KR" sz="1400" b="1" dirty="0" smtClean="0"/>
          </a:p>
        </p:txBody>
      </p:sp>
      <p:sp>
        <p:nvSpPr>
          <p:cNvPr id="37" name="직사각형 36"/>
          <p:cNvSpPr/>
          <p:nvPr/>
        </p:nvSpPr>
        <p:spPr>
          <a:xfrm>
            <a:off x="4139952" y="2905199"/>
            <a:ext cx="10081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400" b="1" smtClean="0"/>
              <a:t>표현하지 않음</a:t>
            </a:r>
            <a:endParaRPr lang="en-US" altLang="ko-KR" sz="1400" b="1" dirty="0" smtClean="0"/>
          </a:p>
        </p:txBody>
      </p:sp>
      <p:cxnSp>
        <p:nvCxnSpPr>
          <p:cNvPr id="38" name="직선 연결선 37"/>
          <p:cNvCxnSpPr/>
          <p:nvPr/>
        </p:nvCxnSpPr>
        <p:spPr>
          <a:xfrm flipH="1">
            <a:off x="5900316" y="2944689"/>
            <a:ext cx="648345" cy="648072"/>
          </a:xfrm>
          <a:prstGeom prst="line">
            <a:avLst/>
          </a:prstGeom>
          <a:ln w="28575">
            <a:solidFill>
              <a:srgbClr val="008000"/>
            </a:solidFill>
            <a:prstDash val="solid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직선 연결선 38"/>
          <p:cNvCxnSpPr/>
          <p:nvPr/>
        </p:nvCxnSpPr>
        <p:spPr>
          <a:xfrm>
            <a:off x="7052717" y="2944689"/>
            <a:ext cx="648072" cy="648072"/>
          </a:xfrm>
          <a:prstGeom prst="line">
            <a:avLst/>
          </a:prstGeom>
          <a:ln w="28575">
            <a:solidFill>
              <a:srgbClr val="008000"/>
            </a:solidFill>
            <a:prstDash val="sysDot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직사각형 39"/>
          <p:cNvSpPr/>
          <p:nvPr/>
        </p:nvSpPr>
        <p:spPr>
          <a:xfrm>
            <a:off x="5395987" y="2924944"/>
            <a:ext cx="86464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400" b="1" smtClean="0"/>
              <a:t>표현</a:t>
            </a:r>
            <a:endParaRPr lang="en-US" altLang="ko-KR" sz="1400" b="1" dirty="0" smtClean="0"/>
          </a:p>
        </p:txBody>
      </p:sp>
      <p:sp>
        <p:nvSpPr>
          <p:cNvPr id="41" name="직사각형 40"/>
          <p:cNvSpPr/>
          <p:nvPr/>
        </p:nvSpPr>
        <p:spPr>
          <a:xfrm>
            <a:off x="7484765" y="2924944"/>
            <a:ext cx="10081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400" b="1" smtClean="0"/>
              <a:t>표현하지 않음</a:t>
            </a:r>
            <a:endParaRPr lang="en-US" altLang="ko-KR" sz="1400" b="1" dirty="0" smtClean="0"/>
          </a:p>
        </p:txBody>
      </p:sp>
      <p:sp>
        <p:nvSpPr>
          <p:cNvPr id="42" name="모서리가 둥근 직사각형 41"/>
          <p:cNvSpPr/>
          <p:nvPr/>
        </p:nvSpPr>
        <p:spPr bwMode="auto">
          <a:xfrm>
            <a:off x="2124074" y="4797152"/>
            <a:ext cx="2807965" cy="1296144"/>
          </a:xfrm>
          <a:prstGeom prst="roundRect">
            <a:avLst>
              <a:gd name="adj" fmla="val 12517"/>
            </a:avLst>
          </a:prstGeom>
          <a:solidFill>
            <a:schemeClr val="accent3">
              <a:lumMod val="60000"/>
              <a:lumOff val="4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lvl="0" algn="ctr" eaLnBrk="0" latinLnBrk="0">
              <a:defRPr/>
            </a:pPr>
            <a:r>
              <a:rPr lang="ko-KR" altLang="en-US" sz="1400" kern="0" dirty="0" smtClean="0">
                <a:solidFill>
                  <a:sysClr val="windowText" lastClr="000000"/>
                </a:solidFill>
                <a:latin typeface="맑은 고딕" pitchFamily="50" charset="-127"/>
                <a:ea typeface="맑은 고딕" pitchFamily="50" charset="-127"/>
              </a:rPr>
              <a:t>감정의 표현은 자신 뿐 아니라 주변 사람들과의 관계 형성에도 도움을 줌</a:t>
            </a:r>
          </a:p>
        </p:txBody>
      </p:sp>
      <p:sp>
        <p:nvSpPr>
          <p:cNvPr id="43" name="모서리가 둥근 직사각형 42"/>
          <p:cNvSpPr/>
          <p:nvPr/>
        </p:nvSpPr>
        <p:spPr bwMode="auto">
          <a:xfrm>
            <a:off x="5508104" y="4797152"/>
            <a:ext cx="2807965" cy="1296144"/>
          </a:xfrm>
          <a:prstGeom prst="roundRect">
            <a:avLst>
              <a:gd name="adj" fmla="val 12517"/>
            </a:avLst>
          </a:prstGeom>
          <a:solidFill>
            <a:schemeClr val="accent3">
              <a:lumMod val="60000"/>
              <a:lumOff val="4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r>
              <a:rPr lang="ko-KR" altLang="en-US" sz="1400" dirty="0" smtClean="0"/>
              <a:t>뜻을 표현하는 과정에서 스스로 성찰 하게 되고 상대방으로부터 피드백을 받게 됨으로써 뜻이 점점 진화되고 성숙함</a:t>
            </a:r>
            <a:endParaRPr lang="ko-KR" altLang="en-US" sz="1400" kern="0" dirty="0" smtClean="0">
              <a:solidFill>
                <a:sysClr val="windowText" lastClr="00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현의 중요성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왜 표현해야 하는가</a:t>
              </a:r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? </a:t>
              </a: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표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>
        <p:nvSpPr>
          <p:cNvPr id="22" name="모서리가 둥근 직사각형 21"/>
          <p:cNvSpPr/>
          <p:nvPr/>
        </p:nvSpPr>
        <p:spPr bwMode="auto">
          <a:xfrm>
            <a:off x="2124075" y="2348880"/>
            <a:ext cx="6264349" cy="4176464"/>
          </a:xfrm>
          <a:prstGeom prst="roundRect">
            <a:avLst/>
          </a:prstGeom>
          <a:solidFill>
            <a:schemeClr val="bg1"/>
          </a:solidFill>
          <a:ln w="38100" cap="rnd">
            <a:gradFill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0975" lvl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endParaRPr lang="ko-KR" altLang="en-US" sz="1200" dirty="0" smtClean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8" name="모서리가 둥근 직사각형 7"/>
          <p:cNvSpPr/>
          <p:nvPr/>
        </p:nvSpPr>
        <p:spPr bwMode="auto">
          <a:xfrm>
            <a:off x="2630208" y="2492896"/>
            <a:ext cx="4032447" cy="360000"/>
          </a:xfrm>
          <a:prstGeom prst="roundRect">
            <a:avLst>
              <a:gd name="adj" fmla="val 50000"/>
            </a:avLst>
          </a:prstGeom>
          <a:solidFill>
            <a:schemeClr val="accent3">
              <a:lumMod val="60000"/>
              <a:lumOff val="40000"/>
              <a:alpha val="7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marL="0" lvl="1" algn="ctr" defTabSz="966788" latinLnBrk="0">
              <a:buClr>
                <a:srgbClr val="285DA6"/>
              </a:buClr>
            </a:pPr>
            <a:r>
              <a:rPr lang="ko-KR" altLang="en-US" sz="1400" b="1" dirty="0" smtClean="0">
                <a:solidFill>
                  <a:srgbClr val="008000"/>
                </a:solidFill>
                <a:latin typeface="+mn-ea"/>
              </a:rPr>
              <a:t>정서 표현의 중요성에 관한 심리학적 연구</a:t>
            </a:r>
            <a:endParaRPr lang="en-US" altLang="ko-KR" sz="1400" b="1" dirty="0" smtClean="0">
              <a:solidFill>
                <a:srgbClr val="008000"/>
              </a:solidFill>
              <a:latin typeface="+mn-ea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2342175" y="2922681"/>
            <a:ext cx="5832647" cy="34532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975" lvl="0">
              <a:lnSpc>
                <a:spcPct val="13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200" dirty="0" smtClean="0">
                <a:latin typeface="+mn-ea"/>
              </a:rPr>
              <a:t>우리는</a:t>
            </a:r>
            <a:r>
              <a:rPr lang="en-US" altLang="ko-KR" sz="1200" dirty="0" smtClean="0">
                <a:latin typeface="+mn-ea"/>
              </a:rPr>
              <a:t> </a:t>
            </a:r>
            <a:r>
              <a:rPr lang="ko-KR" altLang="en-US" sz="1200" dirty="0" smtClean="0">
                <a:latin typeface="+mn-ea"/>
              </a:rPr>
              <a:t>일상생활에서 다양한 정서를 경험한다</a:t>
            </a:r>
            <a:r>
              <a:rPr lang="en-US" altLang="ko-KR" sz="1200" dirty="0" smtClean="0">
                <a:latin typeface="+mn-ea"/>
              </a:rPr>
              <a:t>. </a:t>
            </a:r>
            <a:r>
              <a:rPr lang="ko-KR" altLang="en-US" sz="1200" dirty="0" smtClean="0">
                <a:latin typeface="+mn-ea"/>
              </a:rPr>
              <a:t>자신이 경험한 사건의 내용과 당시의 생각은 물론 그 상황에서 일어난</a:t>
            </a:r>
            <a:r>
              <a:rPr lang="en-US" altLang="ko-KR" sz="1200" dirty="0" smtClean="0">
                <a:latin typeface="+mn-ea"/>
              </a:rPr>
              <a:t> </a:t>
            </a:r>
            <a:r>
              <a:rPr lang="ko-KR" altLang="en-US" sz="1200" dirty="0" smtClean="0">
                <a:latin typeface="+mn-ea"/>
              </a:rPr>
              <a:t>느낌을 표현하는 것은 적응적인 삶의 중요한 요인이다</a:t>
            </a:r>
            <a:r>
              <a:rPr lang="en-US" altLang="ko-KR" sz="1200" dirty="0" smtClean="0">
                <a:latin typeface="+mn-ea"/>
              </a:rPr>
              <a:t>. </a:t>
            </a:r>
            <a:r>
              <a:rPr lang="ko-KR" altLang="en-US" sz="12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정서를 잘 이해하고 표현하는 일은 특히 사회적 상황에서 중요한 능력</a:t>
            </a:r>
            <a:r>
              <a:rPr lang="ko-KR" altLang="en-US" sz="1200" dirty="0" smtClean="0">
                <a:latin typeface="+mn-ea"/>
              </a:rPr>
              <a:t>으로 여겨지고 있다</a:t>
            </a:r>
            <a:r>
              <a:rPr lang="en-US" altLang="ko-KR" sz="1200" dirty="0" smtClean="0">
                <a:latin typeface="+mn-ea"/>
              </a:rPr>
              <a:t>. </a:t>
            </a:r>
            <a:r>
              <a:rPr lang="ko-KR" altLang="en-US" sz="1200" dirty="0" smtClean="0">
                <a:latin typeface="+mn-ea"/>
              </a:rPr>
              <a:t>예를 들면 미국의 사회 심리학자인 </a:t>
            </a:r>
            <a:r>
              <a:rPr lang="en-US" altLang="ko-KR" sz="1200" dirty="0" err="1" smtClean="0">
                <a:latin typeface="+mn-ea"/>
              </a:rPr>
              <a:t>Salovey</a:t>
            </a:r>
            <a:r>
              <a:rPr lang="ko-KR" altLang="en-US" sz="1200" dirty="0" smtClean="0">
                <a:latin typeface="+mn-ea"/>
              </a:rPr>
              <a:t>와 </a:t>
            </a:r>
            <a:r>
              <a:rPr lang="en-US" altLang="ko-KR" sz="1200" dirty="0" smtClean="0">
                <a:latin typeface="+mn-ea"/>
              </a:rPr>
              <a:t>Mayer</a:t>
            </a:r>
            <a:r>
              <a:rPr lang="ko-KR" altLang="en-US" sz="1200" dirty="0" smtClean="0">
                <a:latin typeface="+mn-ea"/>
              </a:rPr>
              <a:t>는</a:t>
            </a:r>
            <a:r>
              <a:rPr lang="en-US" altLang="ko-KR" sz="1200" dirty="0" smtClean="0">
                <a:latin typeface="+mn-ea"/>
              </a:rPr>
              <a:t> </a:t>
            </a:r>
            <a:r>
              <a:rPr lang="ko-KR" altLang="en-US" sz="12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정서지능</a:t>
            </a:r>
            <a:r>
              <a:rPr lang="en-US" altLang="ko-KR" sz="12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(Emotional Intelligence)</a:t>
            </a:r>
            <a:r>
              <a:rPr lang="ko-KR" altLang="en-US" sz="1200" dirty="0" smtClean="0">
                <a:latin typeface="+mn-ea"/>
              </a:rPr>
              <a:t>라는</a:t>
            </a:r>
            <a:r>
              <a:rPr lang="en-US" altLang="ko-KR" sz="1200" dirty="0" smtClean="0">
                <a:latin typeface="+mn-ea"/>
              </a:rPr>
              <a:t> </a:t>
            </a:r>
            <a:r>
              <a:rPr lang="ko-KR" altLang="en-US" sz="1200" dirty="0" smtClean="0">
                <a:latin typeface="+mn-ea"/>
              </a:rPr>
              <a:t>개념을 제안하면서</a:t>
            </a:r>
            <a:r>
              <a:rPr lang="en-US" altLang="ko-KR" sz="1200" dirty="0" smtClean="0">
                <a:latin typeface="+mn-ea"/>
              </a:rPr>
              <a:t> </a:t>
            </a:r>
            <a:r>
              <a:rPr lang="ko-KR" altLang="en-US" sz="1200" dirty="0" smtClean="0">
                <a:latin typeface="+mn-ea"/>
              </a:rPr>
              <a:t>정서 이해와 표현의 중요성을 강조하였다</a:t>
            </a:r>
            <a:r>
              <a:rPr lang="en-US" altLang="ko-KR" sz="1200" dirty="0" smtClean="0">
                <a:latin typeface="+mn-ea"/>
              </a:rPr>
              <a:t>. </a:t>
            </a:r>
            <a:r>
              <a:rPr lang="ko-KR" altLang="en-US" sz="1200" dirty="0" smtClean="0">
                <a:latin typeface="+mn-ea"/>
              </a:rPr>
              <a:t>정서적으로 유능한 사람은 자신의 정서를 명확히 자각하고 효과적으로 표현할 수 있다는 것이다</a:t>
            </a:r>
            <a:r>
              <a:rPr lang="en-US" altLang="ko-KR" sz="1200" dirty="0" smtClean="0">
                <a:latin typeface="+mn-ea"/>
              </a:rPr>
              <a:t>. </a:t>
            </a:r>
          </a:p>
          <a:p>
            <a:pPr marL="180975" lvl="0">
              <a:lnSpc>
                <a:spcPct val="13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200" dirty="0" smtClean="0">
                <a:latin typeface="+mn-ea"/>
              </a:rPr>
              <a:t>정서지능에서 언급되는 정서자각은 자신의 내적 느낌을 명확히 인식하고 규명하는 것을 의미하며 이러한 정서자각은 정서 표현에 영향을 준다</a:t>
            </a:r>
            <a:r>
              <a:rPr lang="en-US" altLang="ko-KR" sz="1200" dirty="0" smtClean="0">
                <a:latin typeface="+mn-ea"/>
              </a:rPr>
              <a:t>. </a:t>
            </a:r>
            <a:r>
              <a:rPr lang="ko-KR" altLang="en-US" sz="1200" dirty="0" smtClean="0">
                <a:latin typeface="+mn-ea"/>
              </a:rPr>
              <a:t>정서표현은 자기가 경험하는 정서를 외부로 표현하는 것인데 이는 효과적인 의사소통 수단이다</a:t>
            </a:r>
            <a:r>
              <a:rPr lang="en-US" altLang="ko-KR" sz="1200" dirty="0" smtClean="0">
                <a:latin typeface="+mn-ea"/>
              </a:rPr>
              <a:t>. </a:t>
            </a:r>
          </a:p>
          <a:p>
            <a:pPr marL="180975" lvl="0">
              <a:lnSpc>
                <a:spcPct val="13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200" dirty="0" smtClean="0">
                <a:latin typeface="+mn-ea"/>
              </a:rPr>
              <a:t>여러 연구자들의 연구 결과들을 통합적으로 보았을 때 </a:t>
            </a:r>
            <a:r>
              <a:rPr lang="ko-KR" altLang="en-US" sz="12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정서표현을 잘 하는 사람은 그렇지 못한 사람들보다 삶에 대한 만족도와 심리적 안정감이 높으며</a:t>
            </a:r>
            <a:r>
              <a:rPr lang="en-US" altLang="ko-KR" sz="1200" dirty="0" smtClean="0">
                <a:latin typeface="+mn-ea"/>
              </a:rPr>
              <a:t>, </a:t>
            </a:r>
            <a:r>
              <a:rPr lang="ko-KR" altLang="en-US" sz="1200" dirty="0" smtClean="0">
                <a:latin typeface="+mn-ea"/>
              </a:rPr>
              <a:t>객관적 자기 이해를 통해 당면 문제를 객관적 시각에서 볼 수 있기 때문에 </a:t>
            </a:r>
            <a:r>
              <a:rPr lang="ko-KR" altLang="en-US" sz="12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통찰이 우수</a:t>
            </a:r>
            <a:r>
              <a:rPr lang="ko-KR" altLang="en-US" sz="1200" dirty="0" smtClean="0">
                <a:latin typeface="+mn-ea"/>
              </a:rPr>
              <a:t>하다</a:t>
            </a:r>
            <a:r>
              <a:rPr lang="en-US" altLang="ko-KR" sz="1200" dirty="0" smtClean="0">
                <a:latin typeface="+mn-ea"/>
              </a:rPr>
              <a:t>. </a:t>
            </a:r>
            <a:r>
              <a:rPr lang="ko-KR" altLang="en-US" sz="1200" dirty="0" smtClean="0">
                <a:latin typeface="+mn-ea"/>
              </a:rPr>
              <a:t>또한 </a:t>
            </a:r>
            <a:r>
              <a:rPr lang="ko-KR" altLang="en-US" sz="12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신체건강의 증진에도 긍정적인 영향</a:t>
            </a:r>
            <a:r>
              <a:rPr lang="ko-KR" altLang="en-US" sz="1200" dirty="0" smtClean="0">
                <a:latin typeface="+mn-ea"/>
              </a:rPr>
              <a:t>을 미치는 것으로 나타나고 있다</a:t>
            </a:r>
            <a:r>
              <a:rPr lang="en-US" altLang="ko-KR" sz="1200" dirty="0" smtClean="0">
                <a:latin typeface="+mn-ea"/>
              </a:rPr>
              <a:t>. </a:t>
            </a:r>
            <a:endParaRPr lang="ko-KR" altLang="en-US" sz="1200" dirty="0" smtClean="0">
              <a:latin typeface="+mn-ea"/>
            </a:endParaRPr>
          </a:p>
        </p:txBody>
      </p:sp>
      <p:grpSp>
        <p:nvGrpSpPr>
          <p:cNvPr id="10" name="그룹 15"/>
          <p:cNvGrpSpPr/>
          <p:nvPr/>
        </p:nvGrpSpPr>
        <p:grpSpPr>
          <a:xfrm>
            <a:off x="1619672" y="1772816"/>
            <a:ext cx="1712157" cy="395536"/>
            <a:chOff x="1619672" y="1832197"/>
            <a:chExt cx="1712157" cy="395536"/>
          </a:xfrm>
        </p:grpSpPr>
        <p:sp>
          <p:nvSpPr>
            <p:cNvPr id="11" name="직사각형 10"/>
            <p:cNvSpPr/>
            <p:nvPr/>
          </p:nvSpPr>
          <p:spPr>
            <a:xfrm>
              <a:off x="1932087" y="1835532"/>
              <a:ext cx="139974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참고하세요</a:t>
              </a:r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.</a:t>
              </a:r>
            </a:p>
          </p:txBody>
        </p:sp>
        <p:pic>
          <p:nvPicPr>
            <p:cNvPr id="12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직사각형 16"/>
          <p:cNvSpPr/>
          <p:nvPr/>
        </p:nvSpPr>
        <p:spPr>
          <a:xfrm>
            <a:off x="2016225" y="2780928"/>
            <a:ext cx="6227664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표현을 하기 전에 내가 표현하고자 하는 것이 무엇인지 선명히 정리해야 함</a:t>
            </a:r>
            <a:r>
              <a:rPr lang="en-US" altLang="ko-KR" sz="1600" dirty="0" smtClean="0"/>
              <a:t>.</a:t>
            </a:r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느낌의 생각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질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양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진폭 등을 선명히 아는 것이 중요함</a:t>
            </a:r>
            <a:endParaRPr lang="en-US" altLang="ko-KR" sz="1600" dirty="0" smtClean="0"/>
          </a:p>
        </p:txBody>
      </p:sp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람직한</a:t>
              </a:r>
              <a:r>
                <a:rPr kumimoji="1" lang="ko-KR" altLang="en-US" sz="3600" b="1" kern="0" dirty="0" smtClean="0">
                  <a:latin typeface="+mn-ea"/>
                </a:rPr>
                <a:t> 표현방법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어떻게 표현할 것인가</a:t>
              </a:r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?</a:t>
              </a: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바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3960439" cy="395536"/>
            <a:chOff x="1619672" y="1832197"/>
            <a:chExt cx="3960439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6" y="1835532"/>
              <a:ext cx="3648025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나의 생각과 감정을 </a:t>
              </a:r>
              <a:r>
                <a:rPr kumimoji="1" lang="ko-KR" altLang="en-US" b="1" kern="0" dirty="0" smtClean="0">
                  <a:solidFill>
                    <a:schemeClr val="accent6">
                      <a:lumMod val="75000"/>
                    </a:schemeClr>
                  </a:solidFill>
                  <a:latin typeface="+mn-ea"/>
                </a:rPr>
                <a:t>선명히</a:t>
              </a:r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 한다</a:t>
              </a:r>
              <a:r>
                <a:rPr kumimoji="1" lang="en-US" altLang="ko-KR" b="1" kern="0" dirty="0" smtClean="0">
                  <a:solidFill>
                    <a:srgbClr val="008000"/>
                  </a:solidFill>
                  <a:latin typeface="+mn-ea"/>
                </a:rPr>
                <a:t>.</a:t>
              </a:r>
              <a:endParaRPr kumimoji="1" lang="ko-KR" altLang="en-US" b="1" kern="0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직사각형 16"/>
          <p:cNvSpPr/>
          <p:nvPr/>
        </p:nvSpPr>
        <p:spPr>
          <a:xfrm>
            <a:off x="2016225" y="2780928"/>
            <a:ext cx="622766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명료하게 표현 하고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되도록이면 간단하게 표현한다</a:t>
            </a:r>
            <a:r>
              <a:rPr lang="en-US" altLang="ko-KR" sz="1600" dirty="0" smtClean="0"/>
              <a:t>.</a:t>
            </a:r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그 상황에 가장 맞는 적절한 말로 표현한다</a:t>
            </a:r>
            <a:r>
              <a:rPr lang="en-US" altLang="ko-KR" sz="1600" dirty="0" smtClean="0"/>
              <a:t>.</a:t>
            </a:r>
          </a:p>
        </p:txBody>
      </p:sp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람직한</a:t>
              </a:r>
              <a:r>
                <a:rPr kumimoji="1" lang="ko-KR" altLang="en-US" sz="3600" b="1" kern="0" dirty="0" smtClean="0">
                  <a:latin typeface="+mn-ea"/>
                </a:rPr>
                <a:t> 표현방법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어떻게 표현할 것인가</a:t>
              </a:r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?</a:t>
              </a: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바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3960439" cy="395536"/>
            <a:chOff x="1619672" y="1832197"/>
            <a:chExt cx="3960439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6" y="1835532"/>
              <a:ext cx="3648025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kumimoji="1" lang="ko-KR" altLang="en-US" b="1" kern="0" dirty="0" smtClean="0">
                  <a:solidFill>
                    <a:schemeClr val="accent6">
                      <a:lumMod val="75000"/>
                    </a:schemeClr>
                  </a:solidFill>
                  <a:latin typeface="+mn-ea"/>
                </a:rPr>
                <a:t>명료</a:t>
              </a:r>
              <a:r>
                <a:rPr kumimoji="1" lang="en-US" altLang="ko-KR" b="1" kern="0" dirty="0" smtClean="0">
                  <a:solidFill>
                    <a:schemeClr val="accent6">
                      <a:lumMod val="75000"/>
                    </a:schemeClr>
                  </a:solidFill>
                  <a:latin typeface="+mn-ea"/>
                </a:rPr>
                <a:t>·</a:t>
              </a:r>
              <a:r>
                <a:rPr kumimoji="1" lang="ko-KR" altLang="en-US" b="1" kern="0" dirty="0" smtClean="0">
                  <a:solidFill>
                    <a:schemeClr val="accent6">
                      <a:lumMod val="75000"/>
                    </a:schemeClr>
                  </a:solidFill>
                  <a:latin typeface="+mn-ea"/>
                </a:rPr>
                <a:t>간단</a:t>
              </a:r>
              <a:r>
                <a:rPr kumimoji="1" lang="en-US" altLang="ko-KR" b="1" kern="0" dirty="0" smtClean="0">
                  <a:solidFill>
                    <a:schemeClr val="accent6">
                      <a:lumMod val="75000"/>
                    </a:schemeClr>
                  </a:solidFill>
                  <a:latin typeface="+mn-ea"/>
                </a:rPr>
                <a:t>·</a:t>
              </a:r>
              <a:r>
                <a:rPr kumimoji="1" lang="ko-KR" altLang="en-US" b="1" kern="0" dirty="0" smtClean="0">
                  <a:solidFill>
                    <a:schemeClr val="accent6">
                      <a:lumMod val="75000"/>
                    </a:schemeClr>
                  </a:solidFill>
                  <a:latin typeface="+mn-ea"/>
                </a:rPr>
                <a:t>적절</a:t>
              </a:r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하게 표현한다</a:t>
              </a:r>
              <a:r>
                <a:rPr kumimoji="1" lang="en-US" altLang="ko-KR" b="1" kern="0" dirty="0" smtClean="0">
                  <a:solidFill>
                    <a:srgbClr val="008000"/>
                  </a:solidFill>
                  <a:latin typeface="+mn-ea"/>
                </a:rPr>
                <a:t>.</a:t>
              </a:r>
              <a:endParaRPr kumimoji="1" lang="ko-KR" altLang="en-US" b="1" kern="0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람직한</a:t>
              </a:r>
              <a:r>
                <a:rPr kumimoji="1" lang="ko-KR" altLang="en-US" sz="3600" b="1" kern="0" dirty="0" smtClean="0">
                  <a:latin typeface="+mn-ea"/>
                </a:rPr>
                <a:t> 표현방법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어떻게 표현할 것인가</a:t>
              </a:r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?</a:t>
              </a: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바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4968552" cy="395536"/>
            <a:chOff x="1619672" y="1832197"/>
            <a:chExt cx="4968552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6" y="1835532"/>
              <a:ext cx="4656138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잘 갖추어진 </a:t>
              </a:r>
              <a:r>
                <a:rPr kumimoji="1" lang="ko-KR" altLang="en-US" b="1" kern="0" dirty="0" smtClean="0">
                  <a:solidFill>
                    <a:schemeClr val="accent6">
                      <a:lumMod val="75000"/>
                    </a:schemeClr>
                  </a:solidFill>
                  <a:latin typeface="+mn-ea"/>
                </a:rPr>
                <a:t>형식에 맞추어서 </a:t>
              </a:r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표현한다</a:t>
              </a: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1" name="모서리가 둥근 직사각형 10"/>
          <p:cNvSpPr/>
          <p:nvPr/>
        </p:nvSpPr>
        <p:spPr bwMode="auto">
          <a:xfrm>
            <a:off x="2124075" y="4941168"/>
            <a:ext cx="6119813" cy="1440160"/>
          </a:xfrm>
          <a:prstGeom prst="roundRect">
            <a:avLst/>
          </a:prstGeom>
          <a:solidFill>
            <a:schemeClr val="bg1"/>
          </a:solidFill>
          <a:ln w="38100" cap="rnd">
            <a:gradFill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71475" lvl="0" indent="-19050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b="1" dirty="0" smtClean="0">
                <a:solidFill>
                  <a:schemeClr val="tx1"/>
                </a:solidFill>
                <a:latin typeface="+mn-ea"/>
              </a:rPr>
              <a:t>예</a:t>
            </a:r>
            <a:r>
              <a:rPr lang="en-US" altLang="ko-KR" sz="1600" b="1" dirty="0" smtClean="0">
                <a:solidFill>
                  <a:schemeClr val="tx1"/>
                </a:solidFill>
                <a:latin typeface="+mn-ea"/>
              </a:rPr>
              <a:t>)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 </a:t>
            </a:r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나눔 공식 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(</a:t>
            </a:r>
            <a:r>
              <a:rPr lang="ko-KR" altLang="en-US" sz="1600" dirty="0" err="1" smtClean="0">
                <a:solidFill>
                  <a:schemeClr val="tx1"/>
                </a:solidFill>
                <a:latin typeface="+mn-ea"/>
              </a:rPr>
              <a:t>동사섭의</a:t>
            </a:r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 표현 형식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)</a:t>
            </a:r>
          </a:p>
          <a:p>
            <a:pPr marL="371475" lvl="0" indent="-19050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    - 『</a:t>
            </a:r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관심의 지평 위에 감지 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-</a:t>
            </a:r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 표현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공감 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- </a:t>
            </a:r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반응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』</a:t>
            </a:r>
            <a:endParaRPr lang="ko-KR" altLang="en-US" sz="1600" dirty="0" smtClean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2" name="직사각형 11"/>
          <p:cNvSpPr/>
          <p:nvPr/>
        </p:nvSpPr>
        <p:spPr>
          <a:xfrm>
            <a:off x="2016224" y="2780928"/>
            <a:ext cx="7127776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잘 표현된 말을 보면 어떤 형식을 갖추고 있는 경우가 많음</a:t>
            </a:r>
            <a:r>
              <a:rPr lang="en-US" altLang="ko-KR" sz="1600" dirty="0" smtClean="0"/>
              <a:t>. </a:t>
            </a:r>
          </a:p>
          <a:p>
            <a:pPr marL="720725" lvl="1" indent="-263525" latinLnBrk="0">
              <a:buClr>
                <a:srgbClr val="285DA6"/>
              </a:buClr>
              <a:buBlip>
                <a:blip r:embed="rId3"/>
              </a:buBlip>
            </a:pPr>
            <a:endParaRPr lang="en-US" altLang="ko-KR" sz="1600" dirty="0" smtClean="0">
              <a:latin typeface="+mn-ea"/>
            </a:endParaRPr>
          </a:p>
          <a:p>
            <a:pPr marL="358775" lvl="1" indent="184150" latinLnBrk="0">
              <a:buClr>
                <a:srgbClr val="285DA6"/>
              </a:buClr>
              <a:buBlip>
                <a:blip r:embed="rId3"/>
              </a:buBlip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그러한 잘 갖추어진 형식에 맞추어서 표현함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.</a:t>
            </a:r>
          </a:p>
          <a:p>
            <a:pPr marL="358775" lvl="1" indent="184150" latinLnBrk="0">
              <a:buClr>
                <a:srgbClr val="285DA6"/>
              </a:buClr>
              <a:buBlip>
                <a:blip r:embed="rId3"/>
              </a:buBlip>
            </a:pPr>
            <a:endParaRPr lang="en-US" altLang="ko-KR" sz="1400" dirty="0" smtClean="0">
              <a:solidFill>
                <a:srgbClr val="000000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람직한</a:t>
              </a:r>
              <a:r>
                <a:rPr kumimoji="1" lang="ko-KR" altLang="en-US" sz="3600" b="1" kern="0" dirty="0" smtClean="0">
                  <a:latin typeface="+mn-ea"/>
                </a:rPr>
                <a:t> 표현방법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어떻게 표현할 것인가</a:t>
              </a:r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?</a:t>
              </a: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바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5328592" cy="395536"/>
            <a:chOff x="1619672" y="1832197"/>
            <a:chExt cx="5328592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6" y="1835532"/>
              <a:ext cx="5016178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kumimoji="1" lang="ko-KR" altLang="en-US" b="1" kern="0" dirty="0" smtClean="0">
                  <a:solidFill>
                    <a:schemeClr val="accent6">
                      <a:lumMod val="75000"/>
                    </a:schemeClr>
                  </a:solidFill>
                  <a:latin typeface="+mn-ea"/>
                </a:rPr>
                <a:t>표현이 항상 능사는 아니라는 것</a:t>
              </a:r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을 유념한다</a:t>
              </a:r>
              <a:r>
                <a:rPr kumimoji="1" lang="en-US" altLang="ko-KR" b="1" kern="0" dirty="0" smtClean="0">
                  <a:solidFill>
                    <a:srgbClr val="008000"/>
                  </a:solidFill>
                  <a:latin typeface="+mn-ea"/>
                </a:rPr>
                <a:t>. </a:t>
              </a:r>
              <a:endParaRPr kumimoji="1" lang="ko-KR" altLang="en-US" b="1" kern="0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2" name="직사각형 11"/>
          <p:cNvSpPr/>
          <p:nvPr/>
        </p:nvSpPr>
        <p:spPr>
          <a:xfrm>
            <a:off x="2016224" y="2780928"/>
            <a:ext cx="7127776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표현하지 않고 있는 것이 가장 적절한 순간이 있음 </a:t>
            </a:r>
            <a:endParaRPr lang="en-US" altLang="ko-KR" sz="1600" dirty="0" smtClean="0"/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en-US" altLang="ko-KR" sz="1600" dirty="0" smtClean="0">
              <a:latin typeface="+mn-ea"/>
            </a:endParaRPr>
          </a:p>
          <a:p>
            <a:pPr marL="358775" lvl="1" indent="184150" latinLnBrk="0">
              <a:buClr>
                <a:srgbClr val="285DA6"/>
              </a:buClr>
              <a:buBlip>
                <a:blip r:embed="rId3"/>
              </a:buBlip>
            </a:pPr>
            <a:endParaRPr lang="en-US" altLang="ko-KR" sz="1400" dirty="0" smtClean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1884659" y="4077072"/>
            <a:ext cx="6719789" cy="7833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42925" lvl="1" indent="-180975" defTabSz="966788" latinLnBrk="0">
              <a:lnSpc>
                <a:spcPct val="150000"/>
              </a:lnSpc>
              <a:buClr>
                <a:srgbClr val="285DA6"/>
              </a:buClr>
              <a:buBlip>
                <a:blip r:embed="rId3"/>
              </a:buBlip>
            </a:pPr>
            <a:r>
              <a:rPr lang="ko-KR" altLang="en-US" sz="1600" dirty="0" smtClean="0"/>
              <a:t>침묵이 최선인 순간에는 침묵을 지키고</a:t>
            </a:r>
            <a:r>
              <a:rPr lang="en-US" altLang="ko-KR" sz="1600" dirty="0" smtClean="0"/>
              <a:t>, </a:t>
            </a:r>
            <a:endParaRPr lang="en-US" altLang="ko-KR" sz="4400" b="1" dirty="0" smtClean="0">
              <a:solidFill>
                <a:schemeClr val="accent6">
                  <a:lumMod val="75000"/>
                </a:schemeClr>
              </a:solidFill>
              <a:latin typeface="+mn-ea"/>
            </a:endParaRPr>
          </a:p>
          <a:p>
            <a:pPr marL="542925" lvl="1" indent="-180975" defTabSz="966788" latinLnBrk="0">
              <a:lnSpc>
                <a:spcPct val="150000"/>
              </a:lnSpc>
              <a:buClr>
                <a:srgbClr val="285DA6"/>
              </a:buClr>
            </a:pPr>
            <a:r>
              <a:rPr lang="ko-KR" altLang="en-US" sz="1600" dirty="0" smtClean="0"/>
              <a:t>   표현이 필요할 때는 깨어있는 마음으로 표현할 것</a:t>
            </a:r>
            <a:endParaRPr lang="en-US" altLang="ko-KR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wrap="square">
        <a:spAutoFit/>
      </a:bodyPr>
      <a:lstStyle>
        <a:defPPr marL="263525" indent="-263525" latinLnBrk="0">
          <a:buClr>
            <a:schemeClr val="tx1">
              <a:lumMod val="65000"/>
              <a:lumOff val="35000"/>
            </a:schemeClr>
          </a:buClr>
          <a:buFont typeface="Arial" pitchFamily="34" charset="0"/>
          <a:buChar char="•"/>
          <a:defRPr sz="1600" dirty="0" smtClean="0">
            <a:solidFill>
              <a:srgbClr val="000000"/>
            </a:solidFill>
            <a:latin typeface="+mn-ea"/>
          </a:defRPr>
        </a:defPPr>
      </a:lstStyle>
    </a:spDef>
    <a:lnDef>
      <a:spPr>
        <a:ln w="12700">
          <a:solidFill>
            <a:srgbClr val="23AC38"/>
          </a:solidFill>
          <a:prstDash val="sysDot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effectLst>
          <a:outerShdw blurRad="76200" dist="12700" dir="2700000" algn="tl" rotWithShape="0">
            <a:prstClr val="black">
              <a:alpha val="40000"/>
            </a:prstClr>
          </a:outerShdw>
        </a:effectLst>
      </a:spPr>
      <a:bodyPr vert="horz" lIns="91440" tIns="45720" rIns="91440" bIns="45720" rtlCol="0" anchor="ctr">
        <a:noAutofit/>
      </a:bodyPr>
      <a:lstStyle>
        <a:defPPr marL="0" marR="0" indent="0" algn="r" defTabSz="914400" rtl="0" eaLnBrk="1" fontAlgn="auto" latinLnBrk="1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kern="1200" cap="none" spc="0" normalizeH="0" baseline="0" noProof="0" dirty="0" smtClean="0">
            <a:ln>
              <a:noFill/>
            </a:ln>
            <a:solidFill>
              <a:schemeClr val="bg1"/>
            </a:solidFill>
            <a:effectLst/>
            <a:uLnTx/>
            <a:uFillTx/>
            <a:latin typeface="나눔고딕" pitchFamily="50" charset="-127"/>
            <a:ea typeface="나눔고딕" pitchFamily="50" charset="-127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2335</TotalTime>
  <Words>515</Words>
  <Application>Microsoft Office PowerPoint</Application>
  <PresentationFormat>화면 슬라이드 쇼(4:3)</PresentationFormat>
  <Paragraphs>75</Paragraphs>
  <Slides>10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2</vt:i4>
      </vt:variant>
      <vt:variant>
        <vt:lpstr>슬라이드 제목</vt:lpstr>
      </vt:variant>
      <vt:variant>
        <vt:i4>10</vt:i4>
      </vt:variant>
    </vt:vector>
  </HeadingPairs>
  <TitlesOfParts>
    <vt:vector size="12" baseType="lpstr">
      <vt:lpstr>Office 테마</vt:lpstr>
      <vt:lpstr>디자인 사용자 지정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lovin</dc:creator>
  <cp:lastModifiedBy>Dongwon</cp:lastModifiedBy>
  <cp:revision>284</cp:revision>
  <dcterms:created xsi:type="dcterms:W3CDTF">2013-07-26T07:32:19Z</dcterms:created>
  <dcterms:modified xsi:type="dcterms:W3CDTF">2014-02-11T07:16:37Z</dcterms:modified>
</cp:coreProperties>
</file>