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29" r:id="rId3"/>
    <p:sldId id="327" r:id="rId4"/>
    <p:sldId id="326" r:id="rId5"/>
    <p:sldId id="328" r:id="rId6"/>
    <p:sldId id="319" r:id="rId7"/>
    <p:sldId id="320" r:id="rId8"/>
    <p:sldId id="321" r:id="rId9"/>
    <p:sldId id="322" r:id="rId10"/>
    <p:sldId id="323" r:id="rId11"/>
    <p:sldId id="324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056" y="360"/>
      </p:cViewPr>
      <p:guideLst>
        <p:guide orient="horz" pos="1389"/>
        <p:guide orient="horz" pos="799"/>
        <p:guide orient="horz" pos="482"/>
        <p:guide orient="horz" pos="1797"/>
        <p:guide orient="horz" pos="3929"/>
        <p:guide orient="horz" pos="1071"/>
        <p:guide orient="horz" pos="2160"/>
        <p:guide pos="1020"/>
        <p:guide pos="793"/>
        <p:guide pos="1338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8780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2014-02-11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표현이 활로다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1268760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err="1" smtClean="0">
                <a:solidFill>
                  <a:schemeClr val="bg1"/>
                </a:solidFill>
                <a:latin typeface="+mn-ea"/>
                <a:cs typeface="+mj-cs"/>
              </a:rPr>
              <a:t>비표현이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 최고의 표현일 때가 있다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1772816"/>
            <a:ext cx="6912768" cy="1008000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표현하지 않고 있는 것이 가장 적절한 순간이 얼마든지 있을 수 있습니다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이렇게 침묵이 최선이라고 여기는 순간에는 침묵을 지키고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표현을 하여야 할 때는 깨어있는 마음으로 표현하여야 합니다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115616" y="2996952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표현이 활로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(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活路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)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15616" y="3501008"/>
            <a:ext cx="6912768" cy="1008000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우리는 표현을 통해 자신의 뜻과 감정을 드러냄으로써 세상과 교류하게 되는 것입니다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표현하지 않는다면 세상과 어떤 교류도 이루어질 수 없습니다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b="1" kern="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1115616" y="4663889"/>
            <a:ext cx="6048672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표현의 부재는 실체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(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實體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)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의 부재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(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不在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)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115616" y="5167945"/>
            <a:ext cx="6912768" cy="1008000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삶은 곧 표현입니다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그러므로 표현의 부재는 곧 삶의 부재입니다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표현하십시오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모서리가 둥근 직사각형 34"/>
          <p:cNvSpPr/>
          <p:nvPr/>
        </p:nvSpPr>
        <p:spPr>
          <a:xfrm>
            <a:off x="3563888" y="2010400"/>
            <a:ext cx="2808312" cy="743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8000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현이란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무엇을 표현하는가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표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4139952" y="2129081"/>
            <a:ext cx="162643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3663" eaLnBrk="0" latinLnBrk="0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00"/>
                </a:solidFill>
                <a:latin typeface="나눔고딕" pitchFamily="50" charset="-127"/>
                <a:ea typeface="나눔고딕" pitchFamily="50" charset="-127"/>
              </a:rPr>
              <a:t>~ </a:t>
            </a:r>
            <a:r>
              <a:rPr lang="ko-KR" altLang="en-US" b="1" dirty="0" smtClean="0">
                <a:solidFill>
                  <a:srgbClr val="000000"/>
                </a:solidFill>
                <a:latin typeface="나눔고딕" pitchFamily="50" charset="-127"/>
                <a:ea typeface="나눔고딕" pitchFamily="50" charset="-127"/>
              </a:rPr>
              <a:t>을 표현한다</a:t>
            </a:r>
            <a:r>
              <a:rPr lang="en-US" altLang="ko-KR" b="1" dirty="0" smtClean="0">
                <a:solidFill>
                  <a:srgbClr val="000000"/>
                </a:solidFill>
                <a:latin typeface="나눔고딕" pitchFamily="50" charset="-127"/>
                <a:ea typeface="나눔고딕" pitchFamily="50" charset="-127"/>
              </a:rPr>
              <a:t>. </a:t>
            </a:r>
          </a:p>
        </p:txBody>
      </p:sp>
      <p:grpSp>
        <p:nvGrpSpPr>
          <p:cNvPr id="3" name="그룹 15"/>
          <p:cNvGrpSpPr/>
          <p:nvPr/>
        </p:nvGrpSpPr>
        <p:grpSpPr>
          <a:xfrm>
            <a:off x="1619672" y="3356992"/>
            <a:ext cx="4911751" cy="395536"/>
            <a:chOff x="1619672" y="1832197"/>
            <a:chExt cx="4911751" cy="395536"/>
          </a:xfrm>
        </p:grpSpPr>
        <p:sp>
          <p:nvSpPr>
            <p:cNvPr id="37" name="직사각형 36"/>
            <p:cNvSpPr/>
            <p:nvPr/>
          </p:nvSpPr>
          <p:spPr>
            <a:xfrm>
              <a:off x="1932087" y="1835532"/>
              <a:ext cx="45993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우리가 표현하는 것은 크게 두 가지가 있음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8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9" name="직사각형 38"/>
          <p:cNvSpPr/>
          <p:nvPr/>
        </p:nvSpPr>
        <p:spPr>
          <a:xfrm>
            <a:off x="3635896" y="4221088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머리</a:t>
            </a:r>
            <a:r>
              <a:rPr lang="ko-KR" altLang="en-US" sz="1600" dirty="0" smtClean="0"/>
              <a:t>로 생각하는 것들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2483768" y="4077072"/>
            <a:ext cx="792000" cy="792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뜻</a:t>
            </a:r>
          </a:p>
        </p:txBody>
      </p:sp>
      <p:sp useBgFill="1">
        <p:nvSpPr>
          <p:cNvPr id="25" name="타원 24"/>
          <p:cNvSpPr/>
          <p:nvPr/>
        </p:nvSpPr>
        <p:spPr>
          <a:xfrm>
            <a:off x="2483768" y="5301208"/>
            <a:ext cx="792000" cy="792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감정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3635896" y="5559623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가슴</a:t>
            </a:r>
            <a:r>
              <a:rPr lang="ko-KR" altLang="en-US" sz="1600" dirty="0" smtClean="0"/>
              <a:t>으로 느끼는 것들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현이란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표현의 중요성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표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772816"/>
            <a:ext cx="3050665" cy="395536"/>
            <a:chOff x="1619672" y="1832197"/>
            <a:chExt cx="3050665" cy="395536"/>
          </a:xfrm>
        </p:grpSpPr>
        <p:sp>
          <p:nvSpPr>
            <p:cNvPr id="37" name="직사각형 36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뜻과 감정은 살아있는 것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8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2" name="직사각형 31"/>
          <p:cNvSpPr/>
          <p:nvPr/>
        </p:nvSpPr>
        <p:spPr>
          <a:xfrm>
            <a:off x="2088752" y="2784410"/>
            <a:ext cx="622766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뜻이나 감정은 살아있는 동물과 같아서 정체되고 싶지 않은 욕구가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세상과 소통하면서 여러 사람들과 공유되고 싶어함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현의 중요성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왜 표현해야 하는가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표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6" name="타원 15"/>
          <p:cNvSpPr/>
          <p:nvPr/>
        </p:nvSpPr>
        <p:spPr>
          <a:xfrm>
            <a:off x="2987824" y="1989014"/>
            <a:ext cx="900000" cy="90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감정</a:t>
            </a:r>
          </a:p>
        </p:txBody>
      </p:sp>
      <p:sp useBgFill="1">
        <p:nvSpPr>
          <p:cNvPr id="17" name="타원 16"/>
          <p:cNvSpPr/>
          <p:nvPr/>
        </p:nvSpPr>
        <p:spPr>
          <a:xfrm>
            <a:off x="6336296" y="1988840"/>
            <a:ext cx="900000" cy="90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뜻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563888" y="3573016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덩어리가 되어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스트레스</a:t>
            </a:r>
            <a:r>
              <a:rPr lang="ko-KR" altLang="en-US" sz="1400" dirty="0" smtClean="0"/>
              <a:t>가 됨</a:t>
            </a:r>
            <a:endParaRPr lang="en-US" altLang="ko-KR" sz="1400" dirty="0" smtClean="0"/>
          </a:p>
        </p:txBody>
      </p:sp>
      <p:sp>
        <p:nvSpPr>
          <p:cNvPr id="22" name="직사각형 21"/>
          <p:cNvSpPr/>
          <p:nvPr/>
        </p:nvSpPr>
        <p:spPr>
          <a:xfrm>
            <a:off x="1835150" y="3573016"/>
            <a:ext cx="1440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흩어져 버리고 내면이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정화</a:t>
            </a:r>
            <a:r>
              <a:rPr lang="ko-KR" altLang="en-US" sz="1400" dirty="0" smtClean="0"/>
              <a:t>됨</a:t>
            </a:r>
            <a:endParaRPr lang="en-US" altLang="ko-KR" sz="1400" dirty="0" smtClean="0"/>
          </a:p>
        </p:txBody>
      </p:sp>
      <p:sp>
        <p:nvSpPr>
          <p:cNvPr id="25" name="직사각형 24"/>
          <p:cNvSpPr/>
          <p:nvPr/>
        </p:nvSpPr>
        <p:spPr>
          <a:xfrm>
            <a:off x="5148064" y="3573016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진화하고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성숙</a:t>
            </a:r>
            <a:r>
              <a:rPr lang="ko-KR" altLang="en-US" sz="1400" dirty="0" smtClean="0"/>
              <a:t>해짐</a:t>
            </a:r>
            <a:endParaRPr lang="en-US" altLang="ko-KR" sz="14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6948264" y="3573016"/>
            <a:ext cx="1439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성숙하지 못하고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정체</a:t>
            </a:r>
            <a:r>
              <a:rPr lang="ko-KR" altLang="en-US" sz="1400" dirty="0" smtClean="0"/>
              <a:t>됨</a:t>
            </a:r>
            <a:endParaRPr lang="en-US" altLang="ko-KR" sz="1400" dirty="0" smtClean="0"/>
          </a:p>
        </p:txBody>
      </p:sp>
      <p:cxnSp>
        <p:nvCxnSpPr>
          <p:cNvPr id="30" name="직선 연결선 29"/>
          <p:cNvCxnSpPr>
            <a:endCxn id="22" idx="0"/>
          </p:cNvCxnSpPr>
          <p:nvPr/>
        </p:nvCxnSpPr>
        <p:spPr>
          <a:xfrm flipH="1">
            <a:off x="2555503" y="2924944"/>
            <a:ext cx="648346" cy="648072"/>
          </a:xfrm>
          <a:prstGeom prst="line">
            <a:avLst/>
          </a:prstGeom>
          <a:ln w="28575">
            <a:solidFill>
              <a:srgbClr val="008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3707904" y="2924944"/>
            <a:ext cx="648072" cy="648072"/>
          </a:xfrm>
          <a:prstGeom prst="line">
            <a:avLst/>
          </a:prstGeom>
          <a:ln w="28575">
            <a:solidFill>
              <a:srgbClr val="008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2051174" y="2905199"/>
            <a:ext cx="8646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b="1" smtClean="0"/>
              <a:t>표현</a:t>
            </a:r>
            <a:endParaRPr lang="en-US" altLang="ko-KR" sz="1400" b="1" dirty="0" smtClean="0"/>
          </a:p>
        </p:txBody>
      </p:sp>
      <p:sp>
        <p:nvSpPr>
          <p:cNvPr id="37" name="직사각형 36"/>
          <p:cNvSpPr/>
          <p:nvPr/>
        </p:nvSpPr>
        <p:spPr>
          <a:xfrm>
            <a:off x="4139952" y="2905199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b="1" smtClean="0"/>
              <a:t>표현하지 않음</a:t>
            </a:r>
            <a:endParaRPr lang="en-US" altLang="ko-KR" sz="1400" b="1" dirty="0" smtClean="0"/>
          </a:p>
        </p:txBody>
      </p:sp>
      <p:cxnSp>
        <p:nvCxnSpPr>
          <p:cNvPr id="38" name="직선 연결선 37"/>
          <p:cNvCxnSpPr/>
          <p:nvPr/>
        </p:nvCxnSpPr>
        <p:spPr>
          <a:xfrm flipH="1">
            <a:off x="5900316" y="2944689"/>
            <a:ext cx="648345" cy="648072"/>
          </a:xfrm>
          <a:prstGeom prst="line">
            <a:avLst/>
          </a:prstGeom>
          <a:ln w="28575">
            <a:solidFill>
              <a:srgbClr val="008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7052717" y="2944689"/>
            <a:ext cx="648072" cy="648072"/>
          </a:xfrm>
          <a:prstGeom prst="line">
            <a:avLst/>
          </a:prstGeom>
          <a:ln w="28575">
            <a:solidFill>
              <a:srgbClr val="008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5395987" y="2924944"/>
            <a:ext cx="8646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b="1" smtClean="0"/>
              <a:t>표현</a:t>
            </a:r>
            <a:endParaRPr lang="en-US" altLang="ko-KR" sz="1400" b="1" dirty="0" smtClean="0"/>
          </a:p>
        </p:txBody>
      </p:sp>
      <p:sp>
        <p:nvSpPr>
          <p:cNvPr id="41" name="직사각형 40"/>
          <p:cNvSpPr/>
          <p:nvPr/>
        </p:nvSpPr>
        <p:spPr>
          <a:xfrm>
            <a:off x="7484765" y="2924944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b="1" smtClean="0"/>
              <a:t>표현하지 않음</a:t>
            </a:r>
            <a:endParaRPr lang="en-US" altLang="ko-KR" sz="1400" b="1" dirty="0" smtClean="0"/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2124074" y="4797152"/>
            <a:ext cx="2807965" cy="1296144"/>
          </a:xfrm>
          <a:prstGeom prst="roundRect">
            <a:avLst>
              <a:gd name="adj" fmla="val 12517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감정의 표현은 자신 뿐 아니라 주변 사람들과의 관계 형성에도 도움을 줌</a:t>
            </a: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508104" y="4797152"/>
            <a:ext cx="2807965" cy="1296144"/>
          </a:xfrm>
          <a:prstGeom prst="roundRect">
            <a:avLst>
              <a:gd name="adj" fmla="val 12517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r>
              <a:rPr lang="ko-KR" altLang="en-US" sz="1400" dirty="0" smtClean="0"/>
              <a:t>뜻을 표현하는 과정에서 스스로 성찰 하게 되고 상대방으로부터 피드백을 받게 됨으로써 뜻이 점점 진화되고 성숙함</a:t>
            </a:r>
            <a:endParaRPr lang="ko-KR" altLang="en-US" sz="14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현의 중요성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왜 표현해야 하는가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표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모서리가 둥근 직사각형 21"/>
          <p:cNvSpPr/>
          <p:nvPr/>
        </p:nvSpPr>
        <p:spPr bwMode="auto">
          <a:xfrm>
            <a:off x="2124075" y="2348880"/>
            <a:ext cx="6264349" cy="4176464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2630208" y="2492896"/>
            <a:ext cx="4032447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정서 표현의 중요성에 관한 심리학적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342175" y="2922681"/>
            <a:ext cx="5832647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우리는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일상생활에서 다양한 정서를 경험한다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자신이 경험한 사건의 내용과 당시의 생각은 물론 그 상황에서 일어난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느낌을 표현하는 것은 적응적인 삶의 중요한 요인이다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정서를 잘 이해하고 표현하는 일은 특히 사회적 상황에서 중요한 능력</a:t>
            </a:r>
            <a:r>
              <a:rPr lang="ko-KR" altLang="en-US" sz="1200" dirty="0" smtClean="0">
                <a:latin typeface="+mn-ea"/>
              </a:rPr>
              <a:t>으로 여겨지고 있다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예를 들면 미국의 사회 심리학자인 </a:t>
            </a:r>
            <a:r>
              <a:rPr lang="en-US" altLang="ko-KR" sz="1200" dirty="0" err="1" smtClean="0">
                <a:latin typeface="+mn-ea"/>
              </a:rPr>
              <a:t>Salovey</a:t>
            </a:r>
            <a:r>
              <a:rPr lang="ko-KR" altLang="en-US" sz="1200" dirty="0" smtClean="0">
                <a:latin typeface="+mn-ea"/>
              </a:rPr>
              <a:t>와 </a:t>
            </a:r>
            <a:r>
              <a:rPr lang="en-US" altLang="ko-KR" sz="1200" dirty="0" smtClean="0">
                <a:latin typeface="+mn-ea"/>
              </a:rPr>
              <a:t>Mayer</a:t>
            </a:r>
            <a:r>
              <a:rPr lang="ko-KR" altLang="en-US" sz="1200" dirty="0" smtClean="0">
                <a:latin typeface="+mn-ea"/>
              </a:rPr>
              <a:t>는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정서지능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(Emotional Intelligence)</a:t>
            </a:r>
            <a:r>
              <a:rPr lang="ko-KR" altLang="en-US" sz="1200" dirty="0" smtClean="0">
                <a:latin typeface="+mn-ea"/>
              </a:rPr>
              <a:t>라는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개념을 제안하면서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정서 이해와 표현의 중요성을 강조하였다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정서적으로 유능한 사람은 자신의 정서를 명확히 자각하고 효과적으로 표현할 수 있다는 것이다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180975" lvl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정서지능에서 언급되는 정서자각은 자신의 내적 느낌을 명확히 인식하고 규명하는 것을 의미하며 이러한 정서자각은 정서 표현에 영향을 준다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정서표현은 자기가 경험하는 정서를 외부로 표현하는 것인데 이는 효과적인 의사소통 수단이다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180975" lvl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여러 연구자들의 연구 결과들을 통합적으로 보았을 때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정서표현을 잘 하는 사람은 그렇지 못한 사람들보다 삶에 대한 만족도와 심리적 안정감이 높으며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객관적 자기 이해를 통해 당면 문제를 객관적 시각에서 볼 수 있기 때문에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통찰이 우수</a:t>
            </a:r>
            <a:r>
              <a:rPr lang="ko-KR" altLang="en-US" sz="1200" dirty="0" smtClean="0">
                <a:latin typeface="+mn-ea"/>
              </a:rPr>
              <a:t>하다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또한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신체건강의 증진에도 긍정적인 영향</a:t>
            </a:r>
            <a:r>
              <a:rPr lang="ko-KR" altLang="en-US" sz="1200" dirty="0" smtClean="0">
                <a:latin typeface="+mn-ea"/>
              </a:rPr>
              <a:t>을 미치는 것으로 나타나고 있다</a:t>
            </a:r>
            <a:r>
              <a:rPr lang="en-US" altLang="ko-KR" sz="1200" dirty="0" smtClean="0">
                <a:latin typeface="+mn-ea"/>
              </a:rPr>
              <a:t>. </a:t>
            </a:r>
            <a:endParaRPr lang="ko-KR" altLang="en-US" sz="1200" dirty="0" smtClean="0">
              <a:latin typeface="+mn-ea"/>
            </a:endParaRPr>
          </a:p>
        </p:txBody>
      </p:sp>
      <p:grpSp>
        <p:nvGrpSpPr>
          <p:cNvPr id="10" name="그룹 15"/>
          <p:cNvGrpSpPr/>
          <p:nvPr/>
        </p:nvGrpSpPr>
        <p:grpSpPr>
          <a:xfrm>
            <a:off x="1619672" y="1772816"/>
            <a:ext cx="1712157" cy="395536"/>
            <a:chOff x="1619672" y="1832197"/>
            <a:chExt cx="1712157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780928"/>
            <a:ext cx="62276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표현을 하기 전에 내가 표현하고자 하는 것이 무엇인지 선명히 정리해야 함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느낌의 생각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양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진폭 등을 선명히 아는 것이 중요함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람직한</a:t>
              </a:r>
              <a:r>
                <a:rPr kumimoji="1" lang="ko-KR" altLang="en-US" sz="3600" b="1" kern="0" dirty="0" smtClean="0">
                  <a:latin typeface="+mn-ea"/>
                </a:rPr>
                <a:t> 표현방법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어떻게 표현할 것인가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60439" cy="395536"/>
            <a:chOff x="1619672" y="1832197"/>
            <a:chExt cx="396043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6480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나의 생각과 감정을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선명히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780928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명료하게 표현 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되도록이면 간단하게 표현한다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그 상황에 가장 맞는 적절한 말로 표현한다</a:t>
            </a:r>
            <a:r>
              <a:rPr lang="en-US" altLang="ko-KR" sz="1600" dirty="0" smtClean="0"/>
              <a:t>.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람직한</a:t>
              </a:r>
              <a:r>
                <a:rPr kumimoji="1" lang="ko-KR" altLang="en-US" sz="3600" b="1" kern="0" dirty="0" smtClean="0">
                  <a:latin typeface="+mn-ea"/>
                </a:rPr>
                <a:t> 표현방법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어떻게 표현할 것인가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60439" cy="395536"/>
            <a:chOff x="1619672" y="1832197"/>
            <a:chExt cx="396043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6480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명료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·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간단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·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적절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하게 표현한다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람직한</a:t>
              </a:r>
              <a:r>
                <a:rPr kumimoji="1" lang="ko-KR" altLang="en-US" sz="3600" b="1" kern="0" dirty="0" smtClean="0">
                  <a:latin typeface="+mn-ea"/>
                </a:rPr>
                <a:t> 표현방법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어떻게 표현할 것인가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968552" cy="395536"/>
            <a:chOff x="1619672" y="1832197"/>
            <a:chExt cx="496855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46561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잘 갖추어진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형식에 맞추어서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표현한다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24075" y="4941168"/>
            <a:ext cx="6119813" cy="1440160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예</a:t>
            </a:r>
            <a:r>
              <a:rPr lang="en-US" altLang="ko-KR" sz="1600" b="1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나눔 공식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동사섭의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표현 형식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   - 『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관심의 지평 위에 감지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-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표현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공감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반응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』</a:t>
            </a:r>
            <a:endParaRPr lang="ko-KR" altLang="en-US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16224" y="2780928"/>
            <a:ext cx="71277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잘 표현된 말을 보면 어떤 형식을 갖추고 있는 경우가 많음</a:t>
            </a:r>
            <a:r>
              <a:rPr lang="en-US" altLang="ko-KR" sz="1600" dirty="0" smtClean="0"/>
              <a:t>. </a:t>
            </a:r>
          </a:p>
          <a:p>
            <a:pPr marL="720725" lvl="1" indent="-263525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그러한 잘 갖추어진 형식에 맞추어서 표현함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람직한</a:t>
              </a:r>
              <a:r>
                <a:rPr kumimoji="1" lang="ko-KR" altLang="en-US" sz="3600" b="1" kern="0" dirty="0" smtClean="0">
                  <a:latin typeface="+mn-ea"/>
                </a:rPr>
                <a:t> 표현방법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어떻게 표현할 것인가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328592" cy="395536"/>
            <a:chOff x="1619672" y="1832197"/>
            <a:chExt cx="532859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50161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표현이 항상 능사는 아니라는 것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을 유념한다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016224" y="2780928"/>
            <a:ext cx="71277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표현하지 않고 있는 것이 가장 적절한 순간이 있음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884659" y="4077072"/>
            <a:ext cx="6719789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침묵이 최선인 순간에는 침묵을 지키고</a:t>
            </a:r>
            <a:r>
              <a:rPr lang="en-US" altLang="ko-KR" sz="1600" dirty="0" smtClean="0"/>
              <a:t>, 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dirty="0" smtClean="0"/>
              <a:t>   표현이 필요할 때는 깨어있는 마음으로 표현할 것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515</Words>
  <Application>Microsoft Office PowerPoint</Application>
  <PresentationFormat>화면 슬라이드 쇼(4:3)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Dongwon</cp:lastModifiedBy>
  <cp:revision>284</cp:revision>
  <dcterms:created xsi:type="dcterms:W3CDTF">2013-07-26T07:32:19Z</dcterms:created>
  <dcterms:modified xsi:type="dcterms:W3CDTF">2014-02-11T07:16:37Z</dcterms:modified>
</cp:coreProperties>
</file>