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58" r:id="rId2"/>
  </p:sldMasterIdLst>
  <p:notesMasterIdLst>
    <p:notesMasterId r:id="rId13"/>
  </p:notesMasterIdLst>
  <p:sldIdLst>
    <p:sldId id="332" r:id="rId3"/>
    <p:sldId id="333" r:id="rId4"/>
    <p:sldId id="334" r:id="rId5"/>
    <p:sldId id="335" r:id="rId6"/>
    <p:sldId id="336" r:id="rId7"/>
    <p:sldId id="337" r:id="rId8"/>
    <p:sldId id="338" r:id="rId9"/>
    <p:sldId id="339" r:id="rId10"/>
    <p:sldId id="340" r:id="rId11"/>
    <p:sldId id="341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>
        <p:scale>
          <a:sx n="75" d="100"/>
          <a:sy n="75" d="100"/>
        </p:scale>
        <p:origin x="-1236" y="-156"/>
      </p:cViewPr>
      <p:guideLst>
        <p:guide orient="horz" pos="28"/>
        <p:guide orient="horz" pos="799"/>
        <p:guide orient="horz" pos="482"/>
        <p:guide orient="horz" pos="1888"/>
        <p:guide orient="horz" pos="1071"/>
        <p:guide orient="horz" pos="2069"/>
        <p:guide pos="1020"/>
        <p:guide pos="793"/>
        <p:guide pos="1338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821870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2014-01-28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endParaRPr lang="ko-KR" altLang="en-US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보시</a:t>
            </a:r>
            <a:r>
              <a:rPr lang="en-US" altLang="ko-KR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감사</a:t>
            </a:r>
            <a:endParaRPr lang="en-US" altLang="ko-KR" sz="8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 txBox="1">
            <a:spLocks/>
          </p:cNvSpPr>
          <p:nvPr/>
        </p:nvSpPr>
        <p:spPr>
          <a:xfrm>
            <a:off x="1115616" y="2420888"/>
            <a:ext cx="5472608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prstClr val="white"/>
                </a:solidFill>
              </a:rPr>
              <a:t>입은 은혜에 깨어 있어라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.</a:t>
            </a:r>
            <a:endParaRPr lang="ko-KR" altLang="en-US" sz="2800" b="1" dirty="0">
              <a:solidFill>
                <a:prstClr val="white"/>
              </a:solidFill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115616" y="2997398"/>
            <a:ext cx="6912768" cy="1511722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prstClr val="white"/>
                </a:solidFill>
              </a:rPr>
              <a:t>타인으로부터 받은 도움에 대해 항상 감사의 마음을 일으키고</a:t>
            </a:r>
            <a:r>
              <a:rPr lang="en-US" altLang="ko-KR" sz="1600" b="1" kern="0" dirty="0" smtClean="0">
                <a:solidFill>
                  <a:prstClr val="white"/>
                </a:solidFill>
              </a:rPr>
              <a:t>(</a:t>
            </a:r>
            <a:r>
              <a:rPr lang="ko-KR" altLang="en-US" sz="1600" b="1" kern="0" dirty="0" smtClean="0">
                <a:solidFill>
                  <a:prstClr val="white"/>
                </a:solidFill>
              </a:rPr>
              <a:t>起</a:t>
            </a:r>
            <a:r>
              <a:rPr lang="en-US" altLang="ko-KR" sz="1600" b="1" kern="0" dirty="0" smtClean="0">
                <a:solidFill>
                  <a:prstClr val="white"/>
                </a:solidFill>
              </a:rPr>
              <a:t>), </a:t>
            </a:r>
            <a:r>
              <a:rPr lang="ko-KR" altLang="en-US" sz="1600" b="1" kern="0" dirty="0" smtClean="0">
                <a:solidFill>
                  <a:prstClr val="white"/>
                </a:solidFill>
              </a:rPr>
              <a:t>감사의 마음을 전</a:t>
            </a:r>
            <a:r>
              <a:rPr lang="en-US" altLang="ko-KR" sz="1600" b="1" kern="0" dirty="0" smtClean="0">
                <a:solidFill>
                  <a:prstClr val="white"/>
                </a:solidFill>
              </a:rPr>
              <a:t>(</a:t>
            </a:r>
            <a:r>
              <a:rPr lang="ko-KR" altLang="en-US" sz="1600" b="1" kern="0" dirty="0" smtClean="0">
                <a:solidFill>
                  <a:prstClr val="white"/>
                </a:solidFill>
              </a:rPr>
              <a:t>轉</a:t>
            </a:r>
            <a:r>
              <a:rPr lang="en-US" altLang="ko-KR" sz="1600" b="1" kern="0" dirty="0" smtClean="0">
                <a:solidFill>
                  <a:prstClr val="white"/>
                </a:solidFill>
              </a:rPr>
              <a:t>)</a:t>
            </a:r>
            <a:r>
              <a:rPr lang="ko-KR" altLang="en-US" sz="1600" b="1" kern="0" dirty="0" smtClean="0">
                <a:solidFill>
                  <a:prstClr val="white"/>
                </a:solidFill>
              </a:rPr>
              <a:t>하고</a:t>
            </a:r>
            <a:r>
              <a:rPr lang="en-US" altLang="ko-KR" sz="1600" b="1" kern="0" dirty="0" smtClean="0">
                <a:solidFill>
                  <a:prstClr val="white"/>
                </a:solidFill>
              </a:rPr>
              <a:t>, </a:t>
            </a:r>
            <a:r>
              <a:rPr lang="ko-KR" altLang="en-US" sz="1600" b="1" kern="0" dirty="0" smtClean="0">
                <a:solidFill>
                  <a:prstClr val="white"/>
                </a:solidFill>
              </a:rPr>
              <a:t>그의 복덕이 향상</a:t>
            </a:r>
            <a:r>
              <a:rPr lang="en-US" altLang="ko-KR" sz="1600" b="1" kern="0" dirty="0" smtClean="0">
                <a:solidFill>
                  <a:prstClr val="white"/>
                </a:solidFill>
              </a:rPr>
              <a:t>(</a:t>
            </a:r>
            <a:r>
              <a:rPr lang="ko-KR" altLang="en-US" sz="1600" b="1" kern="0" dirty="0" smtClean="0">
                <a:solidFill>
                  <a:prstClr val="white"/>
                </a:solidFill>
              </a:rPr>
              <a:t>向</a:t>
            </a:r>
            <a:r>
              <a:rPr lang="en-US" altLang="ko-KR" sz="1600" b="1" kern="0" dirty="0" smtClean="0">
                <a:solidFill>
                  <a:prstClr val="white"/>
                </a:solidFill>
              </a:rPr>
              <a:t>)</a:t>
            </a:r>
            <a:r>
              <a:rPr lang="ko-KR" altLang="en-US" sz="1600" b="1" kern="0" dirty="0" smtClean="0">
                <a:solidFill>
                  <a:prstClr val="white"/>
                </a:solidFill>
              </a:rPr>
              <a:t>되기를 기원하라</a:t>
            </a:r>
            <a:endParaRPr lang="en-US" altLang="ko-KR" sz="1600" b="1" kern="0" dirty="0" smtClean="0">
              <a:solidFill>
                <a:prstClr val="white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algn="r">
              <a:spcBef>
                <a:spcPct val="0"/>
              </a:spcBef>
              <a:defRPr/>
            </a:pPr>
            <a:endParaRPr lang="ko-KR" altLang="en-US" b="1" dirty="0">
              <a:solidFill>
                <a:prstClr val="white"/>
              </a:solidFill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prstClr val="white"/>
                </a:solidFill>
              </a:rPr>
              <a:t>촌철</a:t>
            </a:r>
            <a:endParaRPr lang="ko-KR" altLang="en-US" sz="4400" b="1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solidFill>
                    <a:prstClr val="black"/>
                  </a:solidFill>
                </a:rPr>
                <a:t>류사덕</a:t>
              </a:r>
              <a:r>
                <a:rPr kumimoji="1" lang="en-US" altLang="ko-KR" sz="3600" b="1" kern="0" dirty="0" smtClean="0">
                  <a:solidFill>
                    <a:prstClr val="black"/>
                  </a:solidFill>
                </a:rPr>
                <a:t>(</a:t>
              </a:r>
              <a:r>
                <a:rPr kumimoji="1" lang="ko-KR" altLang="en-US" sz="3600" b="1" kern="0" dirty="0" err="1" smtClean="0">
                  <a:solidFill>
                    <a:prstClr val="black"/>
                  </a:solidFill>
                </a:rPr>
                <a:t>交流四德</a:t>
              </a:r>
              <a:r>
                <a:rPr kumimoji="1" lang="en-US" altLang="ko-KR" sz="3600" b="1" kern="0" dirty="0" smtClean="0">
                  <a:solidFill>
                    <a:prstClr val="black"/>
                  </a:solidFill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</a:rPr>
                <a:t>교류사덕이란</a:t>
              </a:r>
              <a:r>
                <a:rPr lang="en-US" altLang="ko-KR" sz="2800" b="1" dirty="0" smtClean="0">
                  <a:solidFill>
                    <a:srgbClr val="008000"/>
                  </a:solidFill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22" name="직사각형 21"/>
          <p:cNvSpPr/>
          <p:nvPr/>
        </p:nvSpPr>
        <p:spPr>
          <a:xfrm>
            <a:off x="2016225" y="2708920"/>
            <a:ext cx="6227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600" dirty="0" err="1" smtClean="0">
                <a:solidFill>
                  <a:prstClr val="black"/>
                </a:solidFill>
              </a:rPr>
              <a:t>교류사덕은</a:t>
            </a:r>
            <a:r>
              <a:rPr lang="ko-KR" altLang="en-US" sz="1600" dirty="0" smtClean="0">
                <a:solidFill>
                  <a:prstClr val="black"/>
                </a:solidFill>
              </a:rPr>
              <a:t> 인간관계 어떻게 할 것이냐에 대한 네 가지 답</a:t>
            </a:r>
            <a:endParaRPr lang="en-US" altLang="ko-KR" sz="1600" dirty="0" smtClean="0">
              <a:solidFill>
                <a:prstClr val="black"/>
              </a:solidFill>
            </a:endParaRPr>
          </a:p>
          <a:p>
            <a:pPr marL="263525" indent="-26352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prstClr val="black"/>
              </a:solidFill>
            </a:endParaRPr>
          </a:p>
          <a:p>
            <a:pPr marL="263525" indent="-26352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prstClr val="black"/>
                </a:solidFill>
              </a:rPr>
              <a:t>인간관계는 주기</a:t>
            </a:r>
            <a:r>
              <a:rPr lang="en-US" altLang="ko-KR" sz="1600" dirty="0" smtClean="0">
                <a:solidFill>
                  <a:prstClr val="black"/>
                </a:solidFill>
              </a:rPr>
              <a:t>-</a:t>
            </a:r>
            <a:r>
              <a:rPr lang="ko-KR" altLang="en-US" sz="1600" smtClean="0">
                <a:solidFill>
                  <a:prstClr val="black"/>
                </a:solidFill>
              </a:rPr>
              <a:t>받기가 전부이다</a:t>
            </a:r>
            <a:r>
              <a:rPr lang="en-US" altLang="ko-KR" sz="1600" smtClean="0">
                <a:solidFill>
                  <a:prstClr val="black"/>
                </a:solidFill>
              </a:rPr>
              <a:t>.</a:t>
            </a:r>
            <a:r>
              <a:rPr lang="ko-KR" altLang="en-US" sz="1600" smtClean="0">
                <a:solidFill>
                  <a:prstClr val="black"/>
                </a:solidFill>
              </a:rPr>
              <a:t> </a:t>
            </a:r>
            <a:endParaRPr lang="en-US" altLang="ko-KR" sz="1600" dirty="0" smtClean="0">
              <a:solidFill>
                <a:prstClr val="black"/>
              </a:solidFill>
            </a:endParaRPr>
          </a:p>
          <a:p>
            <a:pPr marL="720725" lvl="1" indent="-26352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</a:pPr>
            <a:r>
              <a:rPr lang="en-US" altLang="ko-KR" sz="1600" dirty="0" smtClean="0">
                <a:solidFill>
                  <a:prstClr val="black"/>
                </a:solidFill>
              </a:rPr>
              <a:t>- </a:t>
            </a:r>
            <a:r>
              <a:rPr lang="ko-KR" altLang="en-US" sz="1600" dirty="0" smtClean="0">
                <a:solidFill>
                  <a:prstClr val="black"/>
                </a:solidFill>
              </a:rPr>
              <a:t>관계는 서로 주고 </a:t>
            </a:r>
            <a:r>
              <a:rPr lang="ko-KR" altLang="en-US" sz="1600" smtClean="0">
                <a:solidFill>
                  <a:prstClr val="black"/>
                </a:solidFill>
              </a:rPr>
              <a:t>받으면서 형성됨</a:t>
            </a:r>
            <a:r>
              <a:rPr lang="en-US" altLang="ko-KR" sz="1600" smtClean="0">
                <a:solidFill>
                  <a:prstClr val="black"/>
                </a:solidFill>
              </a:rPr>
              <a:t> </a:t>
            </a:r>
            <a:endParaRPr lang="en-US" altLang="ko-KR" sz="1600" dirty="0" smtClean="0">
              <a:solidFill>
                <a:prstClr val="black"/>
              </a:solidFill>
            </a:endParaRPr>
          </a:p>
          <a:p>
            <a:pPr marL="263525" indent="-26352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endParaRPr lang="en-US" altLang="ko-KR" sz="1600" dirty="0" smtClean="0">
              <a:solidFill>
                <a:prstClr val="black"/>
              </a:solidFill>
            </a:endParaRPr>
          </a:p>
        </p:txBody>
      </p: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28" name="직사각형 27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</a:rPr>
                <a:t>인간관계</a:t>
              </a:r>
              <a:r>
                <a:rPr kumimoji="1" lang="en-US" altLang="ko-KR" b="1" kern="0" dirty="0" smtClean="0">
                  <a:solidFill>
                    <a:srgbClr val="008000"/>
                  </a:solidFill>
                </a:rPr>
                <a:t>, </a:t>
              </a:r>
              <a:r>
                <a:rPr kumimoji="1" lang="ko-KR" altLang="en-US" b="1" kern="0" dirty="0" smtClean="0">
                  <a:solidFill>
                    <a:srgbClr val="008000"/>
                  </a:solidFill>
                </a:rPr>
                <a:t>모를 때 복잡하지만 알면 간단하다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</a:endParaRPr>
            </a:p>
          </p:txBody>
        </p:sp>
        <p:pic>
          <p:nvPicPr>
            <p:cNvPr id="2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4" name="그룹 10"/>
          <p:cNvGrpSpPr/>
          <p:nvPr/>
        </p:nvGrpSpPr>
        <p:grpSpPr>
          <a:xfrm>
            <a:off x="2843808" y="4905223"/>
            <a:ext cx="936104" cy="1170453"/>
            <a:chOff x="2843113" y="3789040"/>
            <a:chExt cx="720775" cy="927160"/>
          </a:xfrm>
        </p:grpSpPr>
        <p:grpSp>
          <p:nvGrpSpPr>
            <p:cNvPr id="5" name="Group 407"/>
            <p:cNvGrpSpPr>
              <a:grpSpLocks/>
            </p:cNvGrpSpPr>
            <p:nvPr/>
          </p:nvGrpSpPr>
          <p:grpSpPr bwMode="auto">
            <a:xfrm>
              <a:off x="2914426" y="3789040"/>
              <a:ext cx="634788" cy="927160"/>
              <a:chOff x="876" y="2034"/>
              <a:chExt cx="300" cy="438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14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5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3" name="직사각형 12"/>
            <p:cNvSpPr/>
            <p:nvPr/>
          </p:nvSpPr>
          <p:spPr>
            <a:xfrm>
              <a:off x="2843113" y="4272607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>
                  <a:solidFill>
                    <a:prstClr val="black"/>
                  </a:solidFill>
                </a:rPr>
                <a:t>나</a:t>
              </a:r>
              <a:endParaRPr lang="ko-KR" altLang="en-US" sz="14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" name="그룹 17"/>
          <p:cNvGrpSpPr/>
          <p:nvPr/>
        </p:nvGrpSpPr>
        <p:grpSpPr>
          <a:xfrm>
            <a:off x="6372200" y="4905223"/>
            <a:ext cx="936104" cy="1170453"/>
            <a:chOff x="6227489" y="3789040"/>
            <a:chExt cx="720775" cy="927160"/>
          </a:xfrm>
        </p:grpSpPr>
        <p:grpSp>
          <p:nvGrpSpPr>
            <p:cNvPr id="7" name="Group 407"/>
            <p:cNvGrpSpPr>
              <a:grpSpLocks/>
            </p:cNvGrpSpPr>
            <p:nvPr/>
          </p:nvGrpSpPr>
          <p:grpSpPr bwMode="auto">
            <a:xfrm>
              <a:off x="6285518" y="3789040"/>
              <a:ext cx="634788" cy="927160"/>
              <a:chOff x="876" y="2034"/>
              <a:chExt cx="300" cy="438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23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0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1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2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0" name="직사각형 19"/>
            <p:cNvSpPr/>
            <p:nvPr/>
          </p:nvSpPr>
          <p:spPr>
            <a:xfrm>
              <a:off x="6227489" y="4292352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>
                  <a:solidFill>
                    <a:prstClr val="black"/>
                  </a:solidFill>
                </a:rPr>
                <a:t>너</a:t>
              </a:r>
              <a:endParaRPr lang="ko-KR" altLang="en-US" sz="14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35" name="오른쪽 화살표 34"/>
          <p:cNvSpPr/>
          <p:nvPr/>
        </p:nvSpPr>
        <p:spPr bwMode="auto">
          <a:xfrm flipH="1">
            <a:off x="4211960" y="5553296"/>
            <a:ext cx="1728192" cy="540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r>
              <a:rPr lang="ko-KR" altLang="en-US" sz="1400" b="1" dirty="0" smtClean="0">
                <a:solidFill>
                  <a:prstClr val="white"/>
                </a:solidFill>
              </a:rPr>
              <a:t>받기</a:t>
            </a:r>
          </a:p>
        </p:txBody>
      </p:sp>
      <p:sp>
        <p:nvSpPr>
          <p:cNvPr id="36" name="오른쪽 화살표 35"/>
          <p:cNvSpPr/>
          <p:nvPr/>
        </p:nvSpPr>
        <p:spPr bwMode="auto">
          <a:xfrm>
            <a:off x="4355976" y="5013296"/>
            <a:ext cx="1728192" cy="540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r>
              <a:rPr lang="ko-KR" altLang="en-US" sz="1400" b="1" dirty="0" smtClean="0">
                <a:solidFill>
                  <a:prstClr val="white"/>
                </a:solidFill>
              </a:rPr>
              <a:t>주기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solidFill>
                    <a:prstClr val="black"/>
                  </a:solidFill>
                </a:rPr>
                <a:t>류사덕</a:t>
              </a:r>
              <a:r>
                <a:rPr kumimoji="1" lang="en-US" altLang="ko-KR" sz="3600" b="1" kern="0" dirty="0" smtClean="0">
                  <a:solidFill>
                    <a:prstClr val="black"/>
                  </a:solidFill>
                </a:rPr>
                <a:t>(</a:t>
              </a:r>
              <a:r>
                <a:rPr kumimoji="1" lang="ko-KR" altLang="en-US" sz="3600" b="1" kern="0" dirty="0" err="1" smtClean="0">
                  <a:solidFill>
                    <a:prstClr val="black"/>
                  </a:solidFill>
                </a:rPr>
                <a:t>交流四德</a:t>
              </a:r>
              <a:r>
                <a:rPr kumimoji="1" lang="en-US" altLang="ko-KR" sz="3600" b="1" kern="0" dirty="0" smtClean="0">
                  <a:solidFill>
                    <a:prstClr val="black"/>
                  </a:solidFill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</a:rPr>
                <a:t>교류사덕이란</a:t>
              </a:r>
              <a:r>
                <a:rPr lang="en-US" altLang="ko-KR" sz="2800" b="1" dirty="0" smtClean="0">
                  <a:solidFill>
                    <a:srgbClr val="008000"/>
                  </a:solidFill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그룹 63"/>
          <p:cNvGrpSpPr/>
          <p:nvPr/>
        </p:nvGrpSpPr>
        <p:grpSpPr>
          <a:xfrm>
            <a:off x="2339752" y="4941167"/>
            <a:ext cx="936104" cy="1170453"/>
            <a:chOff x="2843113" y="3789040"/>
            <a:chExt cx="720775" cy="927160"/>
          </a:xfrm>
        </p:grpSpPr>
        <p:grpSp>
          <p:nvGrpSpPr>
            <p:cNvPr id="4" name="Group 407"/>
            <p:cNvGrpSpPr>
              <a:grpSpLocks/>
            </p:cNvGrpSpPr>
            <p:nvPr/>
          </p:nvGrpSpPr>
          <p:grpSpPr bwMode="auto">
            <a:xfrm>
              <a:off x="2914426" y="3789040"/>
              <a:ext cx="634788" cy="927160"/>
              <a:chOff x="876" y="2034"/>
              <a:chExt cx="300" cy="438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39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0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1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2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51" name="직사각형 50"/>
            <p:cNvSpPr/>
            <p:nvPr/>
          </p:nvSpPr>
          <p:spPr>
            <a:xfrm>
              <a:off x="2843113" y="4272607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>
                  <a:solidFill>
                    <a:prstClr val="black"/>
                  </a:solidFill>
                </a:rPr>
                <a:t>나</a:t>
              </a:r>
              <a:endParaRPr lang="ko-KR" altLang="en-US" sz="14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그룹 64"/>
          <p:cNvGrpSpPr/>
          <p:nvPr/>
        </p:nvGrpSpPr>
        <p:grpSpPr>
          <a:xfrm>
            <a:off x="6948264" y="4941167"/>
            <a:ext cx="936104" cy="1170453"/>
            <a:chOff x="6227489" y="3789040"/>
            <a:chExt cx="720775" cy="927160"/>
          </a:xfrm>
        </p:grpSpPr>
        <p:grpSp>
          <p:nvGrpSpPr>
            <p:cNvPr id="6" name="Group 407"/>
            <p:cNvGrpSpPr>
              <a:grpSpLocks/>
            </p:cNvGrpSpPr>
            <p:nvPr/>
          </p:nvGrpSpPr>
          <p:grpSpPr bwMode="auto">
            <a:xfrm>
              <a:off x="6285518" y="3789040"/>
              <a:ext cx="634788" cy="927160"/>
              <a:chOff x="876" y="2034"/>
              <a:chExt cx="300" cy="438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34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5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6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7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52" name="직사각형 51"/>
            <p:cNvSpPr/>
            <p:nvPr/>
          </p:nvSpPr>
          <p:spPr>
            <a:xfrm>
              <a:off x="6227489" y="4292352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>
                  <a:solidFill>
                    <a:prstClr val="black"/>
                  </a:solidFill>
                </a:rPr>
                <a:t>너</a:t>
              </a:r>
              <a:endParaRPr lang="ko-KR" altLang="en-US" sz="14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31" name="오른쪽 화살표 30"/>
          <p:cNvSpPr/>
          <p:nvPr/>
        </p:nvSpPr>
        <p:spPr bwMode="auto">
          <a:xfrm>
            <a:off x="3851920" y="4725144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sp>
        <p:nvSpPr>
          <p:cNvPr id="32" name="오른쪽 화살표 31"/>
          <p:cNvSpPr/>
          <p:nvPr/>
        </p:nvSpPr>
        <p:spPr bwMode="auto">
          <a:xfrm flipH="1">
            <a:off x="3851920" y="5985336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sp>
        <p:nvSpPr>
          <p:cNvPr id="43" name="오른쪽 화살표 42"/>
          <p:cNvSpPr/>
          <p:nvPr/>
        </p:nvSpPr>
        <p:spPr bwMode="auto">
          <a:xfrm flipH="1">
            <a:off x="3851920" y="5121240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sp>
        <p:nvSpPr>
          <p:cNvPr id="44" name="오른쪽 화살표 43"/>
          <p:cNvSpPr/>
          <p:nvPr/>
        </p:nvSpPr>
        <p:spPr bwMode="auto">
          <a:xfrm>
            <a:off x="3851920" y="5616509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grpSp>
        <p:nvGrpSpPr>
          <p:cNvPr id="7" name="그룹 47"/>
          <p:cNvGrpSpPr/>
          <p:nvPr/>
        </p:nvGrpSpPr>
        <p:grpSpPr>
          <a:xfrm>
            <a:off x="4975910" y="5687920"/>
            <a:ext cx="280136" cy="288629"/>
            <a:chOff x="1403648" y="2060848"/>
            <a:chExt cx="540000" cy="540000"/>
          </a:xfrm>
        </p:grpSpPr>
        <p:sp>
          <p:nvSpPr>
            <p:cNvPr id="49" name="타원 48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0" name="뺄셈 기호 49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그룹 52"/>
          <p:cNvGrpSpPr/>
          <p:nvPr/>
        </p:nvGrpSpPr>
        <p:grpSpPr>
          <a:xfrm>
            <a:off x="4957440" y="5180487"/>
            <a:ext cx="286205" cy="300828"/>
            <a:chOff x="1536778" y="1283538"/>
            <a:chExt cx="540000" cy="550886"/>
          </a:xfrm>
        </p:grpSpPr>
        <p:sp>
          <p:nvSpPr>
            <p:cNvPr id="54" name="타원 53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5" name="덧셈 기호 54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그룹 55"/>
          <p:cNvGrpSpPr/>
          <p:nvPr/>
        </p:nvGrpSpPr>
        <p:grpSpPr>
          <a:xfrm>
            <a:off x="4975910" y="6088069"/>
            <a:ext cx="280136" cy="288629"/>
            <a:chOff x="1403648" y="2060848"/>
            <a:chExt cx="540000" cy="540000"/>
          </a:xfrm>
        </p:grpSpPr>
        <p:sp>
          <p:nvSpPr>
            <p:cNvPr id="57" name="타원 56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뺄셈 기호 57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그룹 44"/>
          <p:cNvGrpSpPr/>
          <p:nvPr/>
        </p:nvGrpSpPr>
        <p:grpSpPr>
          <a:xfrm>
            <a:off x="4957440" y="4784356"/>
            <a:ext cx="286205" cy="300828"/>
            <a:chOff x="1536778" y="1283538"/>
            <a:chExt cx="540000" cy="550886"/>
          </a:xfrm>
        </p:grpSpPr>
        <p:sp>
          <p:nvSpPr>
            <p:cNvPr id="46" name="타원 45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덧셈 기호 46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68" name="직사각형 67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</a:rPr>
                <a:t>인간관계에서의 주기</a:t>
              </a:r>
              <a:r>
                <a:rPr kumimoji="1" lang="en-US" altLang="ko-KR" b="1" kern="0" dirty="0" smtClean="0">
                  <a:solidFill>
                    <a:srgbClr val="008000"/>
                  </a:solidFill>
                </a:rPr>
                <a:t>-</a:t>
              </a:r>
              <a:r>
                <a:rPr kumimoji="1" lang="ko-KR" altLang="en-US" b="1" kern="0" dirty="0" smtClean="0">
                  <a:solidFill>
                    <a:srgbClr val="008000"/>
                  </a:solidFill>
                </a:rPr>
                <a:t>받기</a:t>
              </a:r>
            </a:p>
          </p:txBody>
        </p:sp>
        <p:pic>
          <p:nvPicPr>
            <p:cNvPr id="6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70" name="직사각형 69"/>
          <p:cNvSpPr/>
          <p:nvPr/>
        </p:nvSpPr>
        <p:spPr>
          <a:xfrm>
            <a:off x="2016224" y="2564904"/>
            <a:ext cx="622766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</a:rPr>
              <a:t>주는 것은 상대방에게 유익한 것</a:t>
            </a:r>
            <a:r>
              <a:rPr lang="en-US" altLang="ko-KR" sz="1600" dirty="0" smtClean="0">
                <a:solidFill>
                  <a:srgbClr val="000000"/>
                </a:solidFill>
              </a:rPr>
              <a:t>(+)</a:t>
            </a:r>
            <a:r>
              <a:rPr lang="ko-KR" altLang="en-US" sz="1600" dirty="0" smtClean="0">
                <a:solidFill>
                  <a:srgbClr val="000000"/>
                </a:solidFill>
              </a:rPr>
              <a:t>을 주는 경우와 손해가 되는 것</a:t>
            </a:r>
            <a:r>
              <a:rPr lang="en-US" altLang="ko-KR" sz="1600" dirty="0" smtClean="0">
                <a:solidFill>
                  <a:srgbClr val="000000"/>
                </a:solidFill>
              </a:rPr>
              <a:t>(-)</a:t>
            </a:r>
            <a:r>
              <a:rPr lang="ko-KR" altLang="en-US" sz="1600" dirty="0" smtClean="0">
                <a:solidFill>
                  <a:srgbClr val="000000"/>
                </a:solidFill>
              </a:rPr>
              <a:t>을 주는 경우가 있음</a:t>
            </a:r>
            <a:endParaRPr lang="en-US" altLang="ko-KR" sz="1600" dirty="0" smtClean="0">
              <a:solidFill>
                <a:srgbClr val="000000"/>
              </a:solidFill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</a:rPr>
              <a:t>받는 것에도 자기에게 유익한 것</a:t>
            </a:r>
            <a:r>
              <a:rPr lang="en-US" altLang="ko-KR" sz="1600" dirty="0" smtClean="0">
                <a:solidFill>
                  <a:srgbClr val="000000"/>
                </a:solidFill>
              </a:rPr>
              <a:t>(+)</a:t>
            </a:r>
            <a:r>
              <a:rPr lang="ko-KR" altLang="en-US" sz="1600" dirty="0" smtClean="0">
                <a:solidFill>
                  <a:srgbClr val="000000"/>
                </a:solidFill>
              </a:rPr>
              <a:t>을 받는 경우와 손해가 되는 것</a:t>
            </a:r>
            <a:r>
              <a:rPr lang="en-US" altLang="ko-KR" sz="1600" dirty="0" smtClean="0">
                <a:solidFill>
                  <a:srgbClr val="000000"/>
                </a:solidFill>
              </a:rPr>
              <a:t>(-)</a:t>
            </a:r>
            <a:r>
              <a:rPr lang="ko-KR" altLang="en-US" sz="1600" dirty="0" smtClean="0">
                <a:solidFill>
                  <a:srgbClr val="000000"/>
                </a:solidFill>
              </a:rPr>
              <a:t>을 받는 경우가 있음</a:t>
            </a:r>
            <a:endParaRPr lang="en-US" altLang="ko-KR" sz="160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solidFill>
                    <a:prstClr val="black"/>
                  </a:solidFill>
                </a:rPr>
                <a:t>류사덕</a:t>
              </a:r>
              <a:r>
                <a:rPr kumimoji="1" lang="en-US" altLang="ko-KR" sz="3600" b="1" kern="0" dirty="0" smtClean="0">
                  <a:solidFill>
                    <a:prstClr val="black"/>
                  </a:solidFill>
                </a:rPr>
                <a:t>(</a:t>
              </a:r>
              <a:r>
                <a:rPr kumimoji="1" lang="ko-KR" altLang="en-US" sz="3600" b="1" kern="0" dirty="0" err="1" smtClean="0">
                  <a:solidFill>
                    <a:prstClr val="black"/>
                  </a:solidFill>
                </a:rPr>
                <a:t>交流四德</a:t>
              </a:r>
              <a:r>
                <a:rPr kumimoji="1" lang="en-US" altLang="ko-KR" sz="3600" b="1" kern="0" dirty="0" smtClean="0">
                  <a:solidFill>
                    <a:prstClr val="black"/>
                  </a:solidFill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err="1" smtClean="0">
                  <a:solidFill>
                    <a:srgbClr val="008000"/>
                  </a:solidFill>
                </a:rPr>
                <a:t>교류사덕이란</a:t>
              </a:r>
              <a:r>
                <a:rPr lang="en-US" altLang="ko-KR" sz="2800" b="1" dirty="0" smtClean="0">
                  <a:solidFill>
                    <a:srgbClr val="008000"/>
                  </a:solidFill>
                </a:rPr>
                <a:t>?</a:t>
              </a: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649666"/>
            <a:chOff x="1619672" y="1832197"/>
            <a:chExt cx="6624216" cy="649666"/>
          </a:xfrm>
        </p:grpSpPr>
        <p:sp>
          <p:nvSpPr>
            <p:cNvPr id="68" name="직사각형 67"/>
            <p:cNvSpPr/>
            <p:nvPr/>
          </p:nvSpPr>
          <p:spPr>
            <a:xfrm>
              <a:off x="1932086" y="1835532"/>
              <a:ext cx="631180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</a:rPr>
                <a:t>인간관계에서 필요한 네 가지 덕</a:t>
              </a:r>
              <a:r>
                <a:rPr kumimoji="1" lang="en-US" altLang="ko-KR" b="1" kern="0" dirty="0" smtClean="0">
                  <a:solidFill>
                    <a:srgbClr val="008000"/>
                  </a:solidFill>
                </a:rPr>
                <a:t>(</a:t>
              </a:r>
              <a:r>
                <a:rPr kumimoji="1" lang="ko-KR" altLang="en-US" b="1" kern="0" dirty="0" smtClean="0">
                  <a:solidFill>
                    <a:srgbClr val="008000"/>
                  </a:solidFill>
                </a:rPr>
                <a:t>德</a:t>
              </a:r>
              <a:r>
                <a:rPr kumimoji="1" lang="en-US" altLang="ko-KR" b="1" kern="0" dirty="0" smtClean="0">
                  <a:solidFill>
                    <a:srgbClr val="008000"/>
                  </a:solidFill>
                </a:rPr>
                <a:t>)</a:t>
              </a:r>
              <a:endParaRPr kumimoji="1" lang="ko-KR" altLang="en-US" b="1" kern="0" dirty="0" smtClean="0">
                <a:solidFill>
                  <a:srgbClr val="008000"/>
                </a:solidFill>
              </a:endParaRPr>
            </a:p>
            <a:p>
              <a:endParaRPr kumimoji="1" lang="ko-KR" altLang="en-US" b="1" kern="0" dirty="0" smtClean="0">
                <a:solidFill>
                  <a:srgbClr val="008000"/>
                </a:solidFill>
              </a:endParaRPr>
            </a:p>
          </p:txBody>
        </p:sp>
        <p:pic>
          <p:nvPicPr>
            <p:cNvPr id="69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70" name="직사각형 69"/>
          <p:cNvSpPr/>
          <p:nvPr/>
        </p:nvSpPr>
        <p:spPr>
          <a:xfrm>
            <a:off x="2016224" y="2636912"/>
            <a:ext cx="622766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</a:rPr>
              <a:t>(+)</a:t>
            </a:r>
            <a:r>
              <a:rPr lang="ko-KR" altLang="en-US" sz="1600" dirty="0" smtClean="0">
                <a:solidFill>
                  <a:srgbClr val="000000"/>
                </a:solidFill>
              </a:rPr>
              <a:t>를 주는 것은 좋은 일이니 </a:t>
            </a:r>
            <a:r>
              <a:rPr lang="ko-KR" altLang="en-US" b="1" dirty="0" smtClean="0">
                <a:solidFill>
                  <a:srgbClr val="F79646">
                    <a:lumMod val="75000"/>
                  </a:srgbClr>
                </a:solidFill>
              </a:rPr>
              <a:t>보시</a:t>
            </a:r>
            <a:r>
              <a:rPr lang="ko-KR" altLang="en-US" sz="1600" dirty="0" smtClean="0">
                <a:solidFill>
                  <a:srgbClr val="000000"/>
                </a:solidFill>
              </a:rPr>
              <a:t>를 </a:t>
            </a:r>
            <a:r>
              <a:rPr lang="ko-KR" altLang="en-US" sz="1600" smtClean="0">
                <a:solidFill>
                  <a:srgbClr val="000000"/>
                </a:solidFill>
              </a:rPr>
              <a:t>해야 함</a:t>
            </a:r>
            <a:endParaRPr lang="en-US" altLang="ko-KR" sz="1600" dirty="0" smtClean="0">
              <a:solidFill>
                <a:srgbClr val="000000"/>
              </a:solidFill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</a:rPr>
              <a:t>(+)</a:t>
            </a:r>
            <a:r>
              <a:rPr lang="ko-KR" altLang="en-US" sz="1600" dirty="0" smtClean="0">
                <a:solidFill>
                  <a:srgbClr val="000000"/>
                </a:solidFill>
              </a:rPr>
              <a:t>를 받으면 </a:t>
            </a:r>
            <a:r>
              <a:rPr lang="ko-KR" altLang="en-US" b="1" dirty="0" smtClean="0">
                <a:solidFill>
                  <a:srgbClr val="F79646">
                    <a:lumMod val="75000"/>
                  </a:srgbClr>
                </a:solidFill>
              </a:rPr>
              <a:t>감사</a:t>
            </a:r>
            <a:r>
              <a:rPr lang="ko-KR" altLang="en-US" sz="1600" dirty="0" smtClean="0">
                <a:solidFill>
                  <a:srgbClr val="000000"/>
                </a:solidFill>
              </a:rPr>
              <a:t>하다고 인사해야 함</a:t>
            </a:r>
            <a:endParaRPr lang="en-US" altLang="ko-KR" sz="1600" dirty="0" smtClean="0">
              <a:solidFill>
                <a:srgbClr val="000000"/>
              </a:solidFill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</a:rPr>
              <a:t>(-)</a:t>
            </a:r>
            <a:r>
              <a:rPr lang="ko-KR" altLang="en-US" sz="1600" dirty="0" smtClean="0">
                <a:solidFill>
                  <a:srgbClr val="000000"/>
                </a:solidFill>
              </a:rPr>
              <a:t>를 주었으면 미안하다고 </a:t>
            </a:r>
            <a:r>
              <a:rPr lang="ko-KR" altLang="en-US" b="1" dirty="0" smtClean="0">
                <a:solidFill>
                  <a:srgbClr val="F79646">
                    <a:lumMod val="75000"/>
                  </a:srgbClr>
                </a:solidFill>
              </a:rPr>
              <a:t>사과</a:t>
            </a:r>
            <a:r>
              <a:rPr lang="ko-KR" altLang="en-US" sz="1600" dirty="0" smtClean="0">
                <a:solidFill>
                  <a:srgbClr val="000000"/>
                </a:solidFill>
              </a:rPr>
              <a:t>를 해야 함</a:t>
            </a:r>
            <a:endParaRPr lang="en-US" altLang="ko-KR" sz="1600" dirty="0" smtClean="0">
              <a:solidFill>
                <a:srgbClr val="000000"/>
              </a:solidFill>
            </a:endParaRPr>
          </a:p>
          <a:p>
            <a:pPr marL="263525" indent="-263525" latinLnBrk="0">
              <a:lnSpc>
                <a:spcPct val="150000"/>
              </a:lnSpc>
              <a:spcBef>
                <a:spcPts val="600"/>
              </a:spcBef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en-US" altLang="ko-KR" sz="1600" dirty="0" smtClean="0">
                <a:solidFill>
                  <a:srgbClr val="000000"/>
                </a:solidFill>
              </a:rPr>
              <a:t>(-)</a:t>
            </a:r>
            <a:r>
              <a:rPr lang="ko-KR" altLang="en-US" sz="1600" dirty="0" smtClean="0">
                <a:solidFill>
                  <a:srgbClr val="000000"/>
                </a:solidFill>
              </a:rPr>
              <a:t>를 받았더라도 </a:t>
            </a:r>
            <a:r>
              <a:rPr lang="ko-KR" altLang="en-US" sz="1600" b="1" dirty="0" smtClean="0">
                <a:solidFill>
                  <a:srgbClr val="F79646">
                    <a:lumMod val="75000"/>
                  </a:srgbClr>
                </a:solidFill>
              </a:rPr>
              <a:t>관용</a:t>
            </a:r>
            <a:r>
              <a:rPr lang="ko-KR" altLang="en-US" sz="1600" dirty="0" smtClean="0">
                <a:solidFill>
                  <a:srgbClr val="000000"/>
                </a:solidFill>
              </a:rPr>
              <a:t>을 베풀어야 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모서리가 둥근 직사각형 73"/>
          <p:cNvSpPr/>
          <p:nvPr/>
        </p:nvSpPr>
        <p:spPr>
          <a:xfrm>
            <a:off x="3491880" y="4000500"/>
            <a:ext cx="3240360" cy="468000"/>
          </a:xfrm>
          <a:prstGeom prst="roundRect">
            <a:avLst/>
          </a:prstGeom>
          <a:solidFill>
            <a:schemeClr val="accent6">
              <a:lumMod val="75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solidFill>
                    <a:prstClr val="black"/>
                  </a:solidFill>
                </a:rPr>
                <a:t>류사덕</a:t>
              </a:r>
              <a:r>
                <a:rPr kumimoji="1" lang="en-US" altLang="ko-KR" sz="3600" b="1" kern="0" dirty="0" smtClean="0">
                  <a:solidFill>
                    <a:prstClr val="black"/>
                  </a:solidFill>
                </a:rPr>
                <a:t>(</a:t>
              </a:r>
              <a:r>
                <a:rPr kumimoji="1" lang="ko-KR" altLang="en-US" sz="3600" b="1" kern="0" dirty="0" err="1" smtClean="0">
                  <a:solidFill>
                    <a:prstClr val="black"/>
                  </a:solidFill>
                </a:rPr>
                <a:t>交流四德</a:t>
              </a:r>
              <a:r>
                <a:rPr kumimoji="1" lang="en-US" altLang="ko-KR" sz="3600" b="1" kern="0" dirty="0" smtClean="0">
                  <a:solidFill>
                    <a:prstClr val="black"/>
                  </a:solidFill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</a:rPr>
                <a:t>인간관계에서 필요한 네 가지 덕</a:t>
              </a:r>
              <a:endParaRPr lang="en-US" altLang="ko-KR" sz="2800" b="1" dirty="0" smtClean="0">
                <a:solidFill>
                  <a:srgbClr val="008000"/>
                </a:solidFill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7" name="직사각형 6"/>
          <p:cNvSpPr/>
          <p:nvPr/>
        </p:nvSpPr>
        <p:spPr>
          <a:xfrm>
            <a:off x="3995938" y="2021940"/>
            <a:ext cx="47527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prstClr val="black"/>
                </a:solidFill>
              </a:rPr>
              <a:t>상대에게 플러스를 주는 것</a:t>
            </a:r>
            <a:endParaRPr lang="en-US" altLang="ko-KR" sz="1600" dirty="0" smtClean="0">
              <a:solidFill>
                <a:prstClr val="black"/>
              </a:solidFill>
            </a:endParaRPr>
          </a:p>
          <a:p>
            <a:pPr marL="263525" indent="-26352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prstClr val="black"/>
                </a:solidFill>
              </a:rPr>
              <a:t>베풂으로써 상대방을 기쁘게 </a:t>
            </a:r>
            <a:r>
              <a:rPr lang="ko-KR" altLang="en-US" sz="1600" smtClean="0">
                <a:solidFill>
                  <a:prstClr val="black"/>
                </a:solidFill>
              </a:rPr>
              <a:t>해 줌</a:t>
            </a:r>
            <a:r>
              <a:rPr lang="en-US" altLang="ko-KR" sz="1600" smtClean="0">
                <a:solidFill>
                  <a:prstClr val="black"/>
                </a:solidFill>
              </a:rPr>
              <a:t> </a:t>
            </a:r>
            <a:endParaRPr lang="en-US" altLang="ko-KR" sz="1600" dirty="0" smtClean="0">
              <a:solidFill>
                <a:prstClr val="black"/>
              </a:solidFill>
            </a:endParaRPr>
          </a:p>
        </p:txBody>
      </p:sp>
      <p:sp useBgFill="1">
        <p:nvSpPr>
          <p:cNvPr id="11" name="타원 10"/>
          <p:cNvSpPr/>
          <p:nvPr/>
        </p:nvSpPr>
        <p:spPr>
          <a:xfrm>
            <a:off x="2123729" y="1916833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rgbClr val="F79646">
                    <a:lumMod val="75000"/>
                  </a:srgbClr>
                </a:solidFill>
              </a:rPr>
              <a:t>보시</a:t>
            </a:r>
          </a:p>
        </p:txBody>
      </p:sp>
      <p:grpSp>
        <p:nvGrpSpPr>
          <p:cNvPr id="3" name="그룹 43"/>
          <p:cNvGrpSpPr/>
          <p:nvPr/>
        </p:nvGrpSpPr>
        <p:grpSpPr>
          <a:xfrm>
            <a:off x="2339752" y="4221087"/>
            <a:ext cx="936104" cy="1170453"/>
            <a:chOff x="2843113" y="3789040"/>
            <a:chExt cx="720775" cy="927160"/>
          </a:xfrm>
        </p:grpSpPr>
        <p:grpSp>
          <p:nvGrpSpPr>
            <p:cNvPr id="4" name="Group 407"/>
            <p:cNvGrpSpPr>
              <a:grpSpLocks/>
            </p:cNvGrpSpPr>
            <p:nvPr/>
          </p:nvGrpSpPr>
          <p:grpSpPr bwMode="auto">
            <a:xfrm>
              <a:off x="2914426" y="3789040"/>
              <a:ext cx="634788" cy="927160"/>
              <a:chOff x="876" y="2034"/>
              <a:chExt cx="300" cy="438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47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8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9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46" name="직사각형 45"/>
            <p:cNvSpPr/>
            <p:nvPr/>
          </p:nvSpPr>
          <p:spPr>
            <a:xfrm>
              <a:off x="2843113" y="4272607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>
                  <a:solidFill>
                    <a:prstClr val="black"/>
                  </a:solidFill>
                </a:rPr>
                <a:t>나</a:t>
              </a:r>
              <a:endParaRPr lang="ko-KR" altLang="en-US" sz="14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그룹 50"/>
          <p:cNvGrpSpPr/>
          <p:nvPr/>
        </p:nvGrpSpPr>
        <p:grpSpPr>
          <a:xfrm>
            <a:off x="6948264" y="4221087"/>
            <a:ext cx="936104" cy="1170453"/>
            <a:chOff x="6227489" y="3789040"/>
            <a:chExt cx="720775" cy="927160"/>
          </a:xfrm>
        </p:grpSpPr>
        <p:grpSp>
          <p:nvGrpSpPr>
            <p:cNvPr id="6" name="Group 407"/>
            <p:cNvGrpSpPr>
              <a:grpSpLocks/>
            </p:cNvGrpSpPr>
            <p:nvPr/>
          </p:nvGrpSpPr>
          <p:grpSpPr bwMode="auto">
            <a:xfrm>
              <a:off x="6285518" y="3789040"/>
              <a:ext cx="634788" cy="927160"/>
              <a:chOff x="876" y="2034"/>
              <a:chExt cx="300" cy="438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54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5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6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7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53" name="직사각형 52"/>
            <p:cNvSpPr/>
            <p:nvPr/>
          </p:nvSpPr>
          <p:spPr>
            <a:xfrm>
              <a:off x="6227489" y="4292352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>
                  <a:solidFill>
                    <a:prstClr val="black"/>
                  </a:solidFill>
                </a:rPr>
                <a:t>너</a:t>
              </a:r>
              <a:endParaRPr lang="ko-KR" altLang="en-US" sz="14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58" name="오른쪽 화살표 57"/>
          <p:cNvSpPr/>
          <p:nvPr/>
        </p:nvSpPr>
        <p:spPr bwMode="auto">
          <a:xfrm>
            <a:off x="3851920" y="4005064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sp>
        <p:nvSpPr>
          <p:cNvPr id="59" name="오른쪽 화살표 58"/>
          <p:cNvSpPr/>
          <p:nvPr/>
        </p:nvSpPr>
        <p:spPr bwMode="auto">
          <a:xfrm flipH="1">
            <a:off x="3851920" y="5265256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sp>
        <p:nvSpPr>
          <p:cNvPr id="60" name="오른쪽 화살표 59"/>
          <p:cNvSpPr/>
          <p:nvPr/>
        </p:nvSpPr>
        <p:spPr bwMode="auto">
          <a:xfrm flipH="1">
            <a:off x="3851920" y="4401160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sp>
        <p:nvSpPr>
          <p:cNvPr id="61" name="오른쪽 화살표 60"/>
          <p:cNvSpPr/>
          <p:nvPr/>
        </p:nvSpPr>
        <p:spPr bwMode="auto">
          <a:xfrm>
            <a:off x="3851920" y="4896429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grpSp>
        <p:nvGrpSpPr>
          <p:cNvPr id="8" name="그룹 61"/>
          <p:cNvGrpSpPr/>
          <p:nvPr/>
        </p:nvGrpSpPr>
        <p:grpSpPr>
          <a:xfrm>
            <a:off x="5013192" y="4967840"/>
            <a:ext cx="280136" cy="288629"/>
            <a:chOff x="1403648" y="2060848"/>
            <a:chExt cx="540000" cy="540000"/>
          </a:xfrm>
        </p:grpSpPr>
        <p:sp>
          <p:nvSpPr>
            <p:cNvPr id="63" name="타원 62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4" name="뺄셈 기호 63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그룹 64"/>
          <p:cNvGrpSpPr/>
          <p:nvPr/>
        </p:nvGrpSpPr>
        <p:grpSpPr>
          <a:xfrm>
            <a:off x="4994722" y="4460407"/>
            <a:ext cx="286205" cy="300828"/>
            <a:chOff x="1536778" y="1283538"/>
            <a:chExt cx="540000" cy="550886"/>
          </a:xfrm>
        </p:grpSpPr>
        <p:sp>
          <p:nvSpPr>
            <p:cNvPr id="66" name="타원 65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7" name="덧셈 기호 66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그룹 67"/>
          <p:cNvGrpSpPr/>
          <p:nvPr/>
        </p:nvGrpSpPr>
        <p:grpSpPr>
          <a:xfrm>
            <a:off x="5013192" y="5367989"/>
            <a:ext cx="280136" cy="288629"/>
            <a:chOff x="1403648" y="2060848"/>
            <a:chExt cx="540000" cy="540000"/>
          </a:xfrm>
        </p:grpSpPr>
        <p:sp>
          <p:nvSpPr>
            <p:cNvPr id="69" name="타원 68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0" name="뺄셈 기호 69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그룹 70"/>
          <p:cNvGrpSpPr/>
          <p:nvPr/>
        </p:nvGrpSpPr>
        <p:grpSpPr>
          <a:xfrm>
            <a:off x="4994722" y="4064276"/>
            <a:ext cx="286205" cy="300828"/>
            <a:chOff x="1536778" y="1283538"/>
            <a:chExt cx="540000" cy="550886"/>
          </a:xfrm>
        </p:grpSpPr>
        <p:sp>
          <p:nvSpPr>
            <p:cNvPr id="72" name="타원 71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3" name="덧셈 기호 72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모서리가 둥근 직사각형 39"/>
          <p:cNvSpPr/>
          <p:nvPr/>
        </p:nvSpPr>
        <p:spPr>
          <a:xfrm>
            <a:off x="3491880" y="4399012"/>
            <a:ext cx="3240360" cy="468000"/>
          </a:xfrm>
          <a:prstGeom prst="roundRect">
            <a:avLst/>
          </a:prstGeom>
          <a:solidFill>
            <a:schemeClr val="accent6">
              <a:lumMod val="75000"/>
              <a:alpha val="50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</a:endParaRP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err="1" smtClean="0">
                  <a:solidFill>
                    <a:prstClr val="black"/>
                  </a:solidFill>
                </a:rPr>
                <a:t>류사덕</a:t>
              </a:r>
              <a:r>
                <a:rPr kumimoji="1" lang="en-US" altLang="ko-KR" sz="3600" b="1" kern="0" dirty="0" smtClean="0">
                  <a:solidFill>
                    <a:prstClr val="black"/>
                  </a:solidFill>
                </a:rPr>
                <a:t>(</a:t>
              </a:r>
              <a:r>
                <a:rPr kumimoji="1" lang="ko-KR" altLang="en-US" sz="3600" b="1" kern="0" dirty="0" err="1" smtClean="0">
                  <a:solidFill>
                    <a:prstClr val="black"/>
                  </a:solidFill>
                </a:rPr>
                <a:t>交流四德</a:t>
              </a:r>
              <a:r>
                <a:rPr kumimoji="1" lang="en-US" altLang="ko-KR" sz="3600" b="1" kern="0" dirty="0" smtClean="0">
                  <a:solidFill>
                    <a:prstClr val="black"/>
                  </a:solidFill>
                </a:rPr>
                <a:t>)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</a:rPr>
                <a:t>인간관계에서 필요한 네 가지 덕</a:t>
              </a:r>
              <a:endParaRPr lang="en-US" altLang="ko-KR" sz="2800" b="1" dirty="0" smtClean="0">
                <a:solidFill>
                  <a:srgbClr val="008000"/>
                </a:solidFill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</a:rPr>
                <a:t>교</a:t>
              </a:r>
              <a:endParaRPr kumimoji="1" lang="ko-KR" altLang="en-US" sz="3600" b="1" kern="0" dirty="0">
                <a:solidFill>
                  <a:srgbClr val="FFFFFF"/>
                </a:solidFill>
              </a:endParaRPr>
            </a:p>
          </p:txBody>
        </p:sp>
      </p:grpSp>
      <p:sp useBgFill="1">
        <p:nvSpPr>
          <p:cNvPr id="11" name="타원 10"/>
          <p:cNvSpPr/>
          <p:nvPr/>
        </p:nvSpPr>
        <p:spPr>
          <a:xfrm>
            <a:off x="2123729" y="1916833"/>
            <a:ext cx="1008111" cy="1008111"/>
          </a:xfrm>
          <a:prstGeom prst="ellipse">
            <a:avLst/>
          </a:prstGeom>
          <a:solidFill>
            <a:schemeClr val="bg1"/>
          </a:solidFill>
          <a:ln w="165100"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50000">
                  <a:schemeClr val="accent6">
                    <a:lumMod val="60000"/>
                    <a:lumOff val="40000"/>
                  </a:schemeClr>
                </a:gs>
                <a:gs pos="100000">
                  <a:schemeClr val="accent6">
                    <a:lumMod val="75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0"/>
              </a:spcBef>
            </a:pPr>
            <a:r>
              <a:rPr lang="ko-KR" altLang="en-US" sz="1600" b="1" spc="-120" dirty="0" smtClean="0">
                <a:solidFill>
                  <a:srgbClr val="F79646">
                    <a:lumMod val="75000"/>
                  </a:srgbClr>
                </a:solidFill>
              </a:rPr>
              <a:t>감사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3995938" y="2021940"/>
            <a:ext cx="42479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prstClr val="black"/>
                </a:solidFill>
              </a:rPr>
              <a:t>상대로부터 플러스를 받았을 때는 감사하다고 인사하는 것이 순리임</a:t>
            </a:r>
            <a:endParaRPr lang="en-US" altLang="ko-KR" sz="1600" dirty="0" smtClean="0">
              <a:solidFill>
                <a:prstClr val="black"/>
              </a:solidFill>
            </a:endParaRPr>
          </a:p>
        </p:txBody>
      </p:sp>
      <p:grpSp>
        <p:nvGrpSpPr>
          <p:cNvPr id="3" name="그룹 9"/>
          <p:cNvGrpSpPr/>
          <p:nvPr/>
        </p:nvGrpSpPr>
        <p:grpSpPr>
          <a:xfrm>
            <a:off x="2339752" y="4221087"/>
            <a:ext cx="936104" cy="1170453"/>
            <a:chOff x="2843113" y="3789040"/>
            <a:chExt cx="720775" cy="927160"/>
          </a:xfrm>
        </p:grpSpPr>
        <p:grpSp>
          <p:nvGrpSpPr>
            <p:cNvPr id="4" name="Group 407"/>
            <p:cNvGrpSpPr>
              <a:grpSpLocks/>
            </p:cNvGrpSpPr>
            <p:nvPr/>
          </p:nvGrpSpPr>
          <p:grpSpPr bwMode="auto">
            <a:xfrm>
              <a:off x="2914426" y="3789040"/>
              <a:ext cx="634788" cy="927160"/>
              <a:chOff x="876" y="2034"/>
              <a:chExt cx="300" cy="438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15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7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14" name="직사각형 13"/>
            <p:cNvSpPr/>
            <p:nvPr/>
          </p:nvSpPr>
          <p:spPr>
            <a:xfrm>
              <a:off x="2843113" y="4272607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>
                  <a:solidFill>
                    <a:prstClr val="black"/>
                  </a:solidFill>
                </a:rPr>
                <a:t>나</a:t>
              </a:r>
              <a:endParaRPr lang="ko-KR" altLang="en-US" sz="1400" b="1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" name="그룹 18"/>
          <p:cNvGrpSpPr/>
          <p:nvPr/>
        </p:nvGrpSpPr>
        <p:grpSpPr>
          <a:xfrm>
            <a:off x="6948264" y="4221087"/>
            <a:ext cx="936104" cy="1170453"/>
            <a:chOff x="6227489" y="3789040"/>
            <a:chExt cx="720775" cy="927160"/>
          </a:xfrm>
        </p:grpSpPr>
        <p:grpSp>
          <p:nvGrpSpPr>
            <p:cNvPr id="6" name="Group 407"/>
            <p:cNvGrpSpPr>
              <a:grpSpLocks/>
            </p:cNvGrpSpPr>
            <p:nvPr/>
          </p:nvGrpSpPr>
          <p:grpSpPr bwMode="auto">
            <a:xfrm>
              <a:off x="6285518" y="3789040"/>
              <a:ext cx="634788" cy="927160"/>
              <a:chOff x="876" y="2034"/>
              <a:chExt cx="300" cy="438"/>
            </a:xfrm>
            <a:solidFill>
              <a:schemeClr val="accent3">
                <a:lumMod val="60000"/>
                <a:lumOff val="40000"/>
              </a:schemeClr>
            </a:solidFill>
          </p:grpSpPr>
          <p:sp>
            <p:nvSpPr>
              <p:cNvPr id="23" name="AutoShape 408"/>
              <p:cNvSpPr>
                <a:spLocks noChangeArrowheads="1"/>
              </p:cNvSpPr>
              <p:nvPr/>
            </p:nvSpPr>
            <p:spPr bwMode="auto">
              <a:xfrm>
                <a:off x="876" y="2196"/>
                <a:ext cx="78" cy="198"/>
              </a:xfrm>
              <a:prstGeom prst="can">
                <a:avLst>
                  <a:gd name="adj" fmla="val 63462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5" name="AutoShape 409"/>
              <p:cNvSpPr>
                <a:spLocks noChangeArrowheads="1"/>
              </p:cNvSpPr>
              <p:nvPr/>
            </p:nvSpPr>
            <p:spPr bwMode="auto">
              <a:xfrm>
                <a:off x="1074" y="2202"/>
                <a:ext cx="102" cy="198"/>
              </a:xfrm>
              <a:prstGeom prst="can">
                <a:avLst>
                  <a:gd name="adj" fmla="val 48529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8" name="AutoShape 410"/>
              <p:cNvSpPr>
                <a:spLocks noChangeArrowheads="1"/>
              </p:cNvSpPr>
              <p:nvPr/>
            </p:nvSpPr>
            <p:spPr bwMode="auto">
              <a:xfrm>
                <a:off x="906" y="2178"/>
                <a:ext cx="234" cy="294"/>
              </a:xfrm>
              <a:prstGeom prst="can">
                <a:avLst>
                  <a:gd name="adj" fmla="val 31410"/>
                </a:avLst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9" name="Oval 411"/>
              <p:cNvSpPr>
                <a:spLocks noChangeArrowheads="1"/>
              </p:cNvSpPr>
              <p:nvPr/>
            </p:nvSpPr>
            <p:spPr bwMode="auto">
              <a:xfrm>
                <a:off x="936" y="2034"/>
                <a:ext cx="180" cy="180"/>
              </a:xfrm>
              <a:prstGeom prst="ellipse">
                <a:avLst/>
              </a:prstGeom>
              <a:grpFill/>
              <a:ln w="12700" algn="ctr">
                <a:noFill/>
                <a:round/>
                <a:headEnd/>
                <a:tailEnd/>
              </a:ln>
            </p:spPr>
            <p:txBody>
              <a:bodyPr wrap="none" lIns="36000" rIns="36000" anchor="ctr"/>
              <a:lstStyle/>
              <a:p>
                <a:pPr latinLnBrk="0">
                  <a:defRPr/>
                </a:pPr>
                <a:endParaRPr lang="ko-KR" altLang="en-US" kern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22" name="직사각형 21"/>
            <p:cNvSpPr/>
            <p:nvPr/>
          </p:nvSpPr>
          <p:spPr>
            <a:xfrm>
              <a:off x="6227489" y="4292352"/>
              <a:ext cx="720775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1400" b="1" dirty="0" smtClean="0">
                  <a:solidFill>
                    <a:prstClr val="black"/>
                  </a:solidFill>
                </a:rPr>
                <a:t>너</a:t>
              </a:r>
              <a:endParaRPr lang="ko-KR" altLang="en-US" sz="1400" b="1" dirty="0">
                <a:solidFill>
                  <a:prstClr val="black"/>
                </a:solidFill>
              </a:endParaRPr>
            </a:p>
          </p:txBody>
        </p:sp>
      </p:grpSp>
      <p:sp>
        <p:nvSpPr>
          <p:cNvPr id="30" name="오른쪽 화살표 29"/>
          <p:cNvSpPr/>
          <p:nvPr/>
        </p:nvSpPr>
        <p:spPr bwMode="auto">
          <a:xfrm>
            <a:off x="3851920" y="4005064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sp>
        <p:nvSpPr>
          <p:cNvPr id="31" name="오른쪽 화살표 30"/>
          <p:cNvSpPr/>
          <p:nvPr/>
        </p:nvSpPr>
        <p:spPr bwMode="auto">
          <a:xfrm flipH="1">
            <a:off x="3851920" y="5265256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sp>
        <p:nvSpPr>
          <p:cNvPr id="32" name="오른쪽 화살표 31"/>
          <p:cNvSpPr/>
          <p:nvPr/>
        </p:nvSpPr>
        <p:spPr bwMode="auto">
          <a:xfrm flipH="1">
            <a:off x="3851920" y="4401160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sp>
        <p:nvSpPr>
          <p:cNvPr id="33" name="오른쪽 화살표 32"/>
          <p:cNvSpPr/>
          <p:nvPr/>
        </p:nvSpPr>
        <p:spPr bwMode="auto">
          <a:xfrm>
            <a:off x="3851920" y="4896429"/>
            <a:ext cx="2520000" cy="468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algn="ctr" eaLnBrk="0" latinLnBrk="0"/>
            <a:endParaRPr lang="ko-KR" altLang="en-US" sz="1200" dirty="0" smtClean="0">
              <a:solidFill>
                <a:prstClr val="black"/>
              </a:solidFill>
            </a:endParaRPr>
          </a:p>
        </p:txBody>
      </p:sp>
      <p:grpSp>
        <p:nvGrpSpPr>
          <p:cNvPr id="7" name="그룹 33"/>
          <p:cNvGrpSpPr/>
          <p:nvPr/>
        </p:nvGrpSpPr>
        <p:grpSpPr>
          <a:xfrm>
            <a:off x="5013192" y="4967840"/>
            <a:ext cx="280136" cy="288629"/>
            <a:chOff x="1403648" y="2060848"/>
            <a:chExt cx="540000" cy="540000"/>
          </a:xfrm>
        </p:grpSpPr>
        <p:sp>
          <p:nvSpPr>
            <p:cNvPr id="35" name="타원 34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6" name="뺄셈 기호 35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8" name="그룹 36"/>
          <p:cNvGrpSpPr/>
          <p:nvPr/>
        </p:nvGrpSpPr>
        <p:grpSpPr>
          <a:xfrm>
            <a:off x="4994722" y="4460407"/>
            <a:ext cx="286205" cy="300828"/>
            <a:chOff x="1536778" y="1283538"/>
            <a:chExt cx="540000" cy="550886"/>
          </a:xfrm>
        </p:grpSpPr>
        <p:sp>
          <p:nvSpPr>
            <p:cNvPr id="38" name="타원 37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9" name="덧셈 기호 38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그룹 39"/>
          <p:cNvGrpSpPr/>
          <p:nvPr/>
        </p:nvGrpSpPr>
        <p:grpSpPr>
          <a:xfrm>
            <a:off x="5013192" y="5367989"/>
            <a:ext cx="280136" cy="288629"/>
            <a:chOff x="1403648" y="2060848"/>
            <a:chExt cx="540000" cy="540000"/>
          </a:xfrm>
        </p:grpSpPr>
        <p:sp>
          <p:nvSpPr>
            <p:cNvPr id="41" name="타원 40"/>
            <p:cNvSpPr/>
            <p:nvPr/>
          </p:nvSpPr>
          <p:spPr>
            <a:xfrm>
              <a:off x="1403648" y="206084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2" name="뺄셈 기호 41"/>
            <p:cNvSpPr/>
            <p:nvPr/>
          </p:nvSpPr>
          <p:spPr>
            <a:xfrm>
              <a:off x="1403648" y="2060848"/>
              <a:ext cx="540000" cy="540000"/>
            </a:xfrm>
            <a:prstGeom prst="mathMin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그룹 42"/>
          <p:cNvGrpSpPr/>
          <p:nvPr/>
        </p:nvGrpSpPr>
        <p:grpSpPr>
          <a:xfrm>
            <a:off x="4994722" y="4064276"/>
            <a:ext cx="286205" cy="300828"/>
            <a:chOff x="1536778" y="1283538"/>
            <a:chExt cx="540000" cy="550886"/>
          </a:xfrm>
        </p:grpSpPr>
        <p:sp>
          <p:nvSpPr>
            <p:cNvPr id="44" name="타원 43"/>
            <p:cNvSpPr/>
            <p:nvPr/>
          </p:nvSpPr>
          <p:spPr>
            <a:xfrm>
              <a:off x="1536778" y="1283538"/>
              <a:ext cx="540000" cy="540000"/>
            </a:xfrm>
            <a:prstGeom prst="ellips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5" name="덧셈 기호 44"/>
            <p:cNvSpPr/>
            <p:nvPr/>
          </p:nvSpPr>
          <p:spPr>
            <a:xfrm>
              <a:off x="1536778" y="1294424"/>
              <a:ext cx="540000" cy="540000"/>
            </a:xfrm>
            <a:prstGeom prst="mathPlus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solidFill>
                    <a:prstClr val="black"/>
                  </a:solidFill>
                </a:rPr>
                <a:t>사와 보시의 실천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</a:rPr>
                <a:t>보시를 실천하기 위한 실천 방법</a:t>
              </a:r>
              <a:endParaRPr lang="en-US" altLang="ko-KR" sz="2800" b="1" dirty="0" smtClean="0">
                <a:solidFill>
                  <a:srgbClr val="008000"/>
                </a:solidFill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</a:rPr>
                <a:t>감</a:t>
              </a:r>
              <a:endParaRPr kumimoji="1" lang="ko-KR" altLang="en-US" sz="3600" b="1" kern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err="1" smtClean="0">
                  <a:solidFill>
                    <a:srgbClr val="F79646">
                      <a:lumMod val="75000"/>
                    </a:srgbClr>
                  </a:solidFill>
                </a:rPr>
                <a:t>보시록</a:t>
              </a:r>
              <a:r>
                <a:rPr kumimoji="1" lang="ko-KR" altLang="en-US" b="1" kern="0" dirty="0" err="1" smtClean="0">
                  <a:solidFill>
                    <a:srgbClr val="008000"/>
                  </a:solidFill>
                </a:rPr>
                <a:t>을</a:t>
              </a:r>
              <a:r>
                <a:rPr kumimoji="1" lang="ko-KR" altLang="en-US" b="1" kern="0" dirty="0" smtClean="0">
                  <a:solidFill>
                    <a:srgbClr val="008000"/>
                  </a:solidFill>
                </a:rPr>
                <a:t> 만들고 </a:t>
              </a:r>
              <a:r>
                <a:rPr kumimoji="1" lang="ko-KR" altLang="en-US" b="1" kern="0" dirty="0" smtClean="0">
                  <a:solidFill>
                    <a:srgbClr val="F79646">
                      <a:lumMod val="75000"/>
                    </a:srgbClr>
                  </a:solidFill>
                </a:rPr>
                <a:t>실천</a:t>
              </a:r>
              <a:r>
                <a:rPr kumimoji="1" lang="ko-KR" altLang="en-US" b="1" kern="0" dirty="0" smtClean="0">
                  <a:solidFill>
                    <a:srgbClr val="008000"/>
                  </a:solidFill>
                </a:rPr>
                <a:t>한다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016224" y="2897649"/>
            <a:ext cx="62276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600" dirty="0" err="1" smtClean="0">
                <a:solidFill>
                  <a:srgbClr val="000000"/>
                </a:solidFill>
              </a:rPr>
              <a:t>보시록을</a:t>
            </a:r>
            <a:r>
              <a:rPr lang="ko-KR" altLang="en-US" sz="1600" dirty="0" smtClean="0">
                <a:solidFill>
                  <a:srgbClr val="000000"/>
                </a:solidFill>
              </a:rPr>
              <a:t> 만들어서 다른 사람들을 기쁘게 해줄 만한 일들에 대해 적어본다</a:t>
            </a:r>
            <a:r>
              <a:rPr lang="en-US" altLang="ko-KR" sz="1600" dirty="0" smtClean="0">
                <a:solidFill>
                  <a:srgbClr val="000000"/>
                </a:solidFill>
              </a:rPr>
              <a:t>.</a:t>
            </a:r>
          </a:p>
          <a:p>
            <a:pPr marL="720725" lvl="1" indent="-263525" latinLnBrk="0">
              <a:buClr>
                <a:srgbClr val="285DA6"/>
              </a:buClr>
              <a:buFontTx/>
              <a:buBlip>
                <a:blip r:embed="rId3"/>
              </a:buBlip>
            </a:pPr>
            <a:endParaRPr lang="en-US" altLang="ko-KR" sz="1600" dirty="0" smtClean="0">
              <a:solidFill>
                <a:prstClr val="black"/>
              </a:solidFill>
            </a:endParaRPr>
          </a:p>
          <a:p>
            <a:pPr marL="358775" lvl="1" indent="184150" latinLnBrk="0">
              <a:buClr>
                <a:srgbClr val="285DA6"/>
              </a:buClr>
              <a:buFontTx/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</a:rPr>
              <a:t>가장 쉽고 간단하고 큰 희생이 따르지 않는 것부터 </a:t>
            </a:r>
            <a:endParaRPr lang="en-US" altLang="ko-KR" sz="1600" dirty="0" smtClean="0">
              <a:solidFill>
                <a:srgbClr val="000000"/>
              </a:solidFill>
            </a:endParaRPr>
          </a:p>
          <a:p>
            <a:pPr marL="358775" lvl="1" indent="184150" latinLnBrk="0">
              <a:buClr>
                <a:srgbClr val="285DA6"/>
              </a:buClr>
              <a:buFontTx/>
              <a:buBlip>
                <a:blip r:embed="rId3"/>
              </a:buBlip>
            </a:pPr>
            <a:endParaRPr lang="en-US" altLang="ko-KR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solidFill>
                    <a:prstClr val="black"/>
                  </a:solidFill>
                </a:rPr>
                <a:t>사와 보시의 실천</a:t>
              </a: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</a:rPr>
                <a:t>감사를 실천하기 위한 실천 방법</a:t>
              </a:r>
              <a:endParaRPr lang="en-US" altLang="ko-KR" sz="2800" b="1" dirty="0" smtClean="0">
                <a:solidFill>
                  <a:srgbClr val="008000"/>
                </a:solidFill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</a:rPr>
                <a:t>감</a:t>
              </a:r>
              <a:endParaRPr kumimoji="1" lang="ko-KR" altLang="en-US" sz="3600" b="1" kern="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err="1" smtClean="0">
                  <a:solidFill>
                    <a:srgbClr val="F79646">
                      <a:lumMod val="75000"/>
                    </a:srgbClr>
                  </a:solidFill>
                </a:rPr>
                <a:t>감사록</a:t>
              </a:r>
              <a:r>
                <a:rPr kumimoji="1" lang="ko-KR" altLang="en-US" b="1" kern="0" dirty="0" err="1" smtClean="0">
                  <a:solidFill>
                    <a:srgbClr val="008000"/>
                  </a:solidFill>
                </a:rPr>
                <a:t>을</a:t>
              </a:r>
              <a:r>
                <a:rPr kumimoji="1" lang="ko-KR" altLang="en-US" b="1" kern="0" dirty="0" smtClean="0">
                  <a:solidFill>
                    <a:srgbClr val="008000"/>
                  </a:solidFill>
                </a:rPr>
                <a:t> 만들고 </a:t>
              </a:r>
              <a:r>
                <a:rPr kumimoji="1" lang="ko-KR" altLang="en-US" b="1" kern="0" dirty="0" smtClean="0">
                  <a:solidFill>
                    <a:srgbClr val="F79646">
                      <a:lumMod val="75000"/>
                    </a:srgbClr>
                  </a:solidFill>
                </a:rPr>
                <a:t>감사 표현</a:t>
              </a:r>
              <a:r>
                <a:rPr kumimoji="1" lang="ko-KR" altLang="en-US" b="1" kern="0" dirty="0" smtClean="0">
                  <a:solidFill>
                    <a:srgbClr val="008000"/>
                  </a:solidFill>
                </a:rPr>
                <a:t>을 한다</a:t>
              </a:r>
              <a:r>
                <a:rPr kumimoji="1" lang="en-US" altLang="ko-KR" b="1" kern="0" dirty="0" smtClean="0">
                  <a:solidFill>
                    <a:srgbClr val="008000"/>
                  </a:solidFill>
                </a:rPr>
                <a:t>.</a:t>
              </a:r>
              <a:endParaRPr kumimoji="1" lang="ko-KR" altLang="en-US" b="1" kern="0" dirty="0" smtClean="0">
                <a:solidFill>
                  <a:srgbClr val="008000"/>
                </a:solidFill>
              </a:endParaRP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5" name="직사각형 14"/>
          <p:cNvSpPr/>
          <p:nvPr/>
        </p:nvSpPr>
        <p:spPr>
          <a:xfrm>
            <a:off x="2016224" y="2897649"/>
            <a:ext cx="62276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solidFill>
                  <a:srgbClr val="000000"/>
                </a:solidFill>
              </a:rPr>
              <a:t>내가 입은 은혜들을 생각해보고 표현하지 못한 것들을 적어본다</a:t>
            </a:r>
            <a:r>
              <a:rPr lang="en-US" altLang="ko-KR" sz="1600" dirty="0" smtClean="0">
                <a:solidFill>
                  <a:srgbClr val="000000"/>
                </a:solidFill>
              </a:rPr>
              <a:t>.</a:t>
            </a:r>
          </a:p>
          <a:p>
            <a:pPr marL="720725" lvl="1" indent="-263525" latinLnBrk="0">
              <a:buClr>
                <a:srgbClr val="285DA6"/>
              </a:buClr>
              <a:buFontTx/>
              <a:buBlip>
                <a:blip r:embed="rId3"/>
              </a:buBlip>
            </a:pPr>
            <a:endParaRPr lang="en-US" altLang="ko-KR" sz="1600" dirty="0" smtClean="0">
              <a:solidFill>
                <a:prstClr val="black"/>
              </a:solidFill>
            </a:endParaRPr>
          </a:p>
          <a:p>
            <a:pPr marL="358775" lvl="1" indent="184150" latinLnBrk="0">
              <a:buClr>
                <a:srgbClr val="285DA6"/>
              </a:buClr>
              <a:buFontTx/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</a:rPr>
              <a:t>똑같은 감사를 거듭 표현한다</a:t>
            </a:r>
            <a:r>
              <a:rPr lang="en-US" altLang="ko-KR" sz="1600" dirty="0" smtClean="0">
                <a:solidFill>
                  <a:srgbClr val="000000"/>
                </a:solidFill>
              </a:rPr>
              <a:t>. </a:t>
            </a:r>
          </a:p>
          <a:p>
            <a:pPr marL="358775" lvl="1" indent="184150" latinLnBrk="0">
              <a:buClr>
                <a:srgbClr val="285DA6"/>
              </a:buClr>
              <a:buFontTx/>
              <a:buBlip>
                <a:blip r:embed="rId3"/>
              </a:buBlip>
            </a:pPr>
            <a:endParaRPr lang="en-US" altLang="ko-KR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1619672" y="1832197"/>
            <a:ext cx="6624216" cy="395536"/>
            <a:chOff x="1619672" y="1832197"/>
            <a:chExt cx="6624216" cy="395536"/>
          </a:xfrm>
        </p:grpSpPr>
        <p:sp>
          <p:nvSpPr>
            <p:cNvPr id="12" name="직사각형 11"/>
            <p:cNvSpPr/>
            <p:nvPr/>
          </p:nvSpPr>
          <p:spPr>
            <a:xfrm>
              <a:off x="1932086" y="1835532"/>
              <a:ext cx="631180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</a:rPr>
                <a:t>.</a:t>
              </a:r>
            </a:p>
          </p:txBody>
        </p:sp>
        <p:pic>
          <p:nvPicPr>
            <p:cNvPr id="14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3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solidFill>
                    <a:prstClr val="black"/>
                  </a:solidFill>
                </a:rPr>
                <a:t>사와 보시의 실천</a:t>
              </a:r>
            </a:p>
          </p:txBody>
        </p:sp>
        <p:sp>
          <p:nvSpPr>
            <p:cNvPr id="16" name="이등변 삼각형 15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7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kumimoji="1" lang="ko-KR" altLang="en-US" sz="2800" b="1" kern="0" dirty="0" smtClean="0">
                  <a:solidFill>
                    <a:srgbClr val="008000"/>
                  </a:solidFill>
                </a:rPr>
                <a:t>감사의 심리학적 효과 </a:t>
              </a:r>
            </a:p>
          </p:txBody>
        </p:sp>
        <p:sp>
          <p:nvSpPr>
            <p:cNvPr id="18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</a:rPr>
                <a:t>감</a:t>
              </a:r>
              <a:endParaRPr kumimoji="1" lang="ko-KR" altLang="en-US" sz="3600" b="1" kern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19" name="모서리가 둥근 직사각형 18"/>
          <p:cNvSpPr/>
          <p:nvPr/>
        </p:nvSpPr>
        <p:spPr bwMode="auto">
          <a:xfrm>
            <a:off x="2124074" y="2492896"/>
            <a:ext cx="6120333" cy="3744392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317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</a:pPr>
            <a:endParaRPr lang="en-US" altLang="ko-KR" sz="1400" dirty="0" smtClean="0">
              <a:solidFill>
                <a:prstClr val="black"/>
              </a:solidFill>
            </a:endParaRPr>
          </a:p>
          <a:p>
            <a:pPr marL="177800" indent="317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</a:pPr>
            <a:endParaRPr lang="en-US" altLang="ko-KR" sz="1200" dirty="0" smtClean="0">
              <a:solidFill>
                <a:prstClr val="black"/>
              </a:solidFill>
            </a:endParaRPr>
          </a:p>
          <a:p>
            <a:pPr marL="177800" indent="317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</a:pPr>
            <a:r>
              <a:rPr lang="ko-KR" altLang="en-US" sz="1200" dirty="0" smtClean="0">
                <a:solidFill>
                  <a:prstClr val="black"/>
                </a:solidFill>
              </a:rPr>
              <a:t>심리학자인 </a:t>
            </a:r>
            <a:r>
              <a:rPr lang="ko-KR" altLang="en-US" sz="1200" dirty="0" err="1" smtClean="0">
                <a:solidFill>
                  <a:prstClr val="black"/>
                </a:solidFill>
              </a:rPr>
              <a:t>로버트</a:t>
            </a:r>
            <a:r>
              <a:rPr lang="ko-KR" altLang="en-US" sz="1200" dirty="0" smtClean="0">
                <a:solidFill>
                  <a:prstClr val="black"/>
                </a:solidFill>
              </a:rPr>
              <a:t> </a:t>
            </a:r>
            <a:r>
              <a:rPr lang="ko-KR" altLang="en-US" sz="1200" dirty="0" err="1" smtClean="0">
                <a:solidFill>
                  <a:prstClr val="black"/>
                </a:solidFill>
              </a:rPr>
              <a:t>에몬스</a:t>
            </a:r>
            <a:r>
              <a:rPr lang="en-US" altLang="ko-KR" sz="1200" dirty="0" smtClean="0">
                <a:solidFill>
                  <a:prstClr val="black"/>
                </a:solidFill>
              </a:rPr>
              <a:t>(Robert Emmons)</a:t>
            </a:r>
            <a:r>
              <a:rPr lang="ko-KR" altLang="en-US" sz="1200" dirty="0" smtClean="0">
                <a:solidFill>
                  <a:prstClr val="black"/>
                </a:solidFill>
              </a:rPr>
              <a:t>는 사람들에게 매일 </a:t>
            </a:r>
            <a:r>
              <a:rPr lang="en-US" altLang="ko-KR" sz="1200" dirty="0" smtClean="0">
                <a:solidFill>
                  <a:prstClr val="black"/>
                </a:solidFill>
              </a:rPr>
              <a:t>5</a:t>
            </a:r>
            <a:r>
              <a:rPr lang="ko-KR" altLang="en-US" sz="1200" dirty="0" smtClean="0">
                <a:solidFill>
                  <a:prstClr val="black"/>
                </a:solidFill>
              </a:rPr>
              <a:t>가지 감사한 일에 대해서 쓰도록 하였다</a:t>
            </a:r>
            <a:r>
              <a:rPr lang="en-US" altLang="ko-KR" sz="1200" dirty="0" smtClean="0">
                <a:solidFill>
                  <a:prstClr val="black"/>
                </a:solidFill>
              </a:rPr>
              <a:t>. </a:t>
            </a:r>
            <a:r>
              <a:rPr lang="ko-KR" altLang="en-US" sz="1200" dirty="0" smtClean="0">
                <a:solidFill>
                  <a:prstClr val="black"/>
                </a:solidFill>
              </a:rPr>
              <a:t>어느 정도 시간이 지난 후 매일 </a:t>
            </a:r>
            <a:r>
              <a:rPr lang="ko-KR" altLang="en-US" sz="1200" dirty="0" err="1" smtClean="0">
                <a:solidFill>
                  <a:prstClr val="black"/>
                </a:solidFill>
              </a:rPr>
              <a:t>감사록은</a:t>
            </a:r>
            <a:r>
              <a:rPr lang="ko-KR" altLang="en-US" sz="1200" dirty="0" smtClean="0">
                <a:solidFill>
                  <a:prstClr val="black"/>
                </a:solidFill>
              </a:rPr>
              <a:t> 쓴 사람들은 </a:t>
            </a:r>
            <a:r>
              <a:rPr lang="ko-KR" altLang="en-US" sz="1200" dirty="0" err="1" smtClean="0">
                <a:solidFill>
                  <a:prstClr val="black"/>
                </a:solidFill>
              </a:rPr>
              <a:t>감사록을</a:t>
            </a:r>
            <a:r>
              <a:rPr lang="ko-KR" altLang="en-US" sz="1200" dirty="0" smtClean="0">
                <a:solidFill>
                  <a:prstClr val="black"/>
                </a:solidFill>
              </a:rPr>
              <a:t> 쓰지 않은 사람이나 일주일에 한번 정도만 쓴 사람들보다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자신의 삶 전반에 대해 더 많은 감사를 느꼈으며 다른 사람들에 대한 지지와 도움 행동</a:t>
            </a:r>
            <a:r>
              <a:rPr lang="en-US" altLang="ko-KR" sz="12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등이 증가</a:t>
            </a:r>
            <a:r>
              <a:rPr lang="ko-KR" altLang="en-US" sz="1200" dirty="0" smtClean="0">
                <a:solidFill>
                  <a:prstClr val="black"/>
                </a:solidFill>
              </a:rPr>
              <a:t>한 것으로 나타났다</a:t>
            </a:r>
            <a:r>
              <a:rPr lang="en-US" altLang="ko-KR" sz="1200" dirty="0" smtClean="0">
                <a:solidFill>
                  <a:prstClr val="black"/>
                </a:solidFill>
              </a:rPr>
              <a:t>. </a:t>
            </a:r>
          </a:p>
          <a:p>
            <a:pPr marL="177800" indent="3175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</a:pPr>
            <a:r>
              <a:rPr lang="ko-KR" altLang="en-US" sz="1200" dirty="0" smtClean="0">
                <a:solidFill>
                  <a:prstClr val="black"/>
                </a:solidFill>
              </a:rPr>
              <a:t>또 다른 연구에서는 후</a:t>
            </a:r>
            <a:r>
              <a:rPr lang="en-US" altLang="ko-KR" sz="1200" dirty="0" smtClean="0">
                <a:solidFill>
                  <a:prstClr val="black"/>
                </a:solidFill>
              </a:rPr>
              <a:t>(</a:t>
            </a:r>
            <a:r>
              <a:rPr lang="ko-KR" altLang="en-US" sz="1200" dirty="0" smtClean="0">
                <a:solidFill>
                  <a:prstClr val="black"/>
                </a:solidFill>
              </a:rPr>
              <a:t>後</a:t>
            </a:r>
            <a:r>
              <a:rPr lang="en-US" altLang="ko-KR" sz="1200" dirty="0" smtClean="0">
                <a:solidFill>
                  <a:prstClr val="black"/>
                </a:solidFill>
              </a:rPr>
              <a:t>)</a:t>
            </a:r>
            <a:r>
              <a:rPr lang="ko-KR" altLang="en-US" sz="1200" dirty="0" smtClean="0">
                <a:solidFill>
                  <a:prstClr val="black"/>
                </a:solidFill>
              </a:rPr>
              <a:t>소아마비</a:t>
            </a:r>
            <a:r>
              <a:rPr lang="en-US" altLang="ko-KR" sz="1200" dirty="0" smtClean="0">
                <a:solidFill>
                  <a:prstClr val="black"/>
                </a:solidFill>
              </a:rPr>
              <a:t>(Post-Polio Syndrome)</a:t>
            </a:r>
            <a:r>
              <a:rPr lang="ko-KR" altLang="en-US" sz="1200" dirty="0" smtClean="0">
                <a:solidFill>
                  <a:prstClr val="black"/>
                </a:solidFill>
              </a:rPr>
              <a:t> 증후군 환자들을 대상으로 잠자리에 들기 전에 감사한 일에 대해 메모하게 하였다</a:t>
            </a:r>
            <a:r>
              <a:rPr lang="en-US" altLang="ko-KR" sz="1200" dirty="0" smtClean="0">
                <a:solidFill>
                  <a:prstClr val="black"/>
                </a:solidFill>
              </a:rPr>
              <a:t>. </a:t>
            </a:r>
            <a:r>
              <a:rPr lang="ko-KR" altLang="en-US" sz="1200" dirty="0" smtClean="0">
                <a:solidFill>
                  <a:prstClr val="black"/>
                </a:solidFill>
              </a:rPr>
              <a:t>이들은 감사메모를 하지 않은 환자들에 비해 </a:t>
            </a:r>
            <a:r>
              <a:rPr lang="ko-KR" altLang="en-US" sz="1200" b="1" dirty="0" smtClean="0">
                <a:solidFill>
                  <a:schemeClr val="accent6">
                    <a:lumMod val="75000"/>
                  </a:schemeClr>
                </a:solidFill>
              </a:rPr>
              <a:t>더 오랜 시간 동안 숙면을 취했으며 아침에 깨어났을 때 더 개운함</a:t>
            </a:r>
            <a:r>
              <a:rPr lang="ko-KR" altLang="en-US" sz="1200" dirty="0" smtClean="0">
                <a:solidFill>
                  <a:prstClr val="black"/>
                </a:solidFill>
              </a:rPr>
              <a:t>을 느끼는 것으로 나타났다</a:t>
            </a:r>
            <a:r>
              <a:rPr lang="en-US" altLang="ko-KR" sz="1200" dirty="0" smtClean="0">
                <a:solidFill>
                  <a:prstClr val="black"/>
                </a:solidFill>
              </a:rPr>
              <a:t>. </a:t>
            </a:r>
          </a:p>
          <a:p>
            <a:pPr marL="371475" indent="-190500" latinLnBrk="0">
              <a:lnSpc>
                <a:spcPct val="150000"/>
              </a:lnSpc>
              <a:buClr>
                <a:prstClr val="black">
                  <a:lumMod val="65000"/>
                  <a:lumOff val="35000"/>
                </a:prstClr>
              </a:buClr>
              <a:buFont typeface="Arial" pitchFamily="34" charset="0"/>
              <a:buChar char="•"/>
            </a:pPr>
            <a:endParaRPr lang="ko-KR" altLang="en-US" sz="1400" dirty="0" smtClean="0">
              <a:solidFill>
                <a:prstClr val="black"/>
              </a:solidFill>
            </a:endParaRPr>
          </a:p>
        </p:txBody>
      </p:sp>
      <p:sp>
        <p:nvSpPr>
          <p:cNvPr id="11" name="모서리가 둥근 직사각형 10"/>
          <p:cNvSpPr/>
          <p:nvPr/>
        </p:nvSpPr>
        <p:spPr bwMode="auto">
          <a:xfrm>
            <a:off x="2483768" y="2708920"/>
            <a:ext cx="3384376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smtClean="0">
                <a:solidFill>
                  <a:srgbClr val="008000"/>
                </a:solidFill>
                <a:latin typeface="+mn-ea"/>
              </a:rPr>
              <a:t>감사의 효과에 대한 심리학 연구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384</Words>
  <Application>Microsoft Office PowerPoint</Application>
  <PresentationFormat>화면 슬라이드 쇼(4:3)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디자인 사용자 지정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296</cp:revision>
  <dcterms:created xsi:type="dcterms:W3CDTF">2013-07-26T07:32:19Z</dcterms:created>
  <dcterms:modified xsi:type="dcterms:W3CDTF">2014-01-28T05:32:14Z</dcterms:modified>
</cp:coreProperties>
</file>