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330" r:id="rId3"/>
    <p:sldId id="258" r:id="rId4"/>
    <p:sldId id="317" r:id="rId5"/>
    <p:sldId id="324" r:id="rId6"/>
    <p:sldId id="320" r:id="rId7"/>
    <p:sldId id="322" r:id="rId8"/>
    <p:sldId id="325" r:id="rId9"/>
    <p:sldId id="326" r:id="rId10"/>
    <p:sldId id="327" r:id="rId11"/>
    <p:sldId id="328" r:id="rId12"/>
    <p:sldId id="329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78" d="100"/>
          <a:sy n="78" d="100"/>
        </p:scale>
        <p:origin x="-1146" y="-90"/>
      </p:cViewPr>
      <p:guideLst>
        <p:guide orient="horz" pos="1389"/>
        <p:guide orient="horz" pos="799"/>
        <p:guide orient="horz" pos="482"/>
        <p:guide orient="horz" pos="1797"/>
        <p:guide orient="horz" pos="3929"/>
        <p:guide orient="horz" pos="1071"/>
        <p:guide orient="horz" pos="2069"/>
        <p:guide pos="793"/>
        <p:guide pos="1338"/>
        <p:guide pos="1565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2014-01-28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장력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場力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실제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공양장력 만들기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인공양장력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요인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016225" y="3462099"/>
            <a:ext cx="622766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환경 관리방법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/>
              <a:t>항상 주변 환경이 청결하게 정리정돈 함</a:t>
            </a:r>
            <a:endParaRPr lang="en-US" altLang="ko-KR" sz="1400" dirty="0" smtClean="0"/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400" dirty="0" smtClean="0"/>
              <a:t>때때로 주변 환경에 아름다운 변화를 준다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</a:pPr>
            <a:r>
              <a:rPr lang="en-US" altLang="ko-KR" sz="1400" dirty="0" smtClean="0"/>
              <a:t>(</a:t>
            </a:r>
            <a:r>
              <a:rPr lang="ko-KR" altLang="en-US" sz="1400" dirty="0" smtClean="0"/>
              <a:t>책상의 위치를 바꾼다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꽃을 꽂는다 등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 </a:t>
            </a:r>
            <a:endParaRPr lang="ko-KR" altLang="en-US" dirty="0">
              <a:latin typeface="+mn-ea"/>
            </a:endParaRPr>
          </a:p>
        </p:txBody>
      </p:sp>
      <p:sp useBgFill="1">
        <p:nvSpPr>
          <p:cNvPr id="13" name="타원 12"/>
          <p:cNvSpPr/>
          <p:nvPr/>
        </p:nvSpPr>
        <p:spPr>
          <a:xfrm>
            <a:off x="1944438" y="1772738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환경 요인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563888" y="1988840"/>
            <a:ext cx="468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주변을 아름답게 정리정돈 한다</a:t>
            </a:r>
            <a:r>
              <a:rPr lang="en-US" altLang="ko-KR" sz="1600" dirty="0" smtClean="0"/>
              <a:t>.</a:t>
            </a:r>
            <a:endParaRPr lang="ko-KR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국 만들기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인공양장력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만들기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천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550" y="2636912"/>
            <a:ext cx="6129858" cy="3744416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71475" lvl="0" indent="-1905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267744" y="3579400"/>
            <a:ext cx="583264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/>
              <a:t>정서 전염 </a:t>
            </a:r>
            <a:r>
              <a:rPr lang="en-US" altLang="ko-KR" sz="1200" dirty="0" smtClean="0"/>
              <a:t>(</a:t>
            </a:r>
            <a:r>
              <a:rPr lang="en-US" altLang="ko-KR" sz="1200" b="1" dirty="0" smtClean="0"/>
              <a:t>Emotional contagion)</a:t>
            </a:r>
          </a:p>
          <a:p>
            <a:pPr marL="542925" lvl="1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r>
              <a:rPr lang="ko-KR" altLang="en-US" sz="1200" dirty="0" smtClean="0"/>
              <a:t>정서 전염이란 타인이 정서를 경험할 때 나타내는 목소리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표현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몸짓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동작 등을 자신도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모르게 무의식적으로 </a:t>
            </a:r>
            <a:r>
              <a:rPr lang="ko-KR" altLang="en-US" sz="1200" dirty="0" err="1" smtClean="0"/>
              <a:t>따라함으로써</a:t>
            </a:r>
            <a:r>
              <a:rPr lang="ko-KR" altLang="en-US" sz="1200" dirty="0" smtClean="0"/>
              <a:t> 점차 그 사람과 동일한 정서를 경험하게 되는 경향을 말한다</a:t>
            </a:r>
            <a:r>
              <a:rPr lang="en-US" altLang="ko-KR" sz="1200" dirty="0" smtClean="0"/>
              <a:t>(Hatfield </a:t>
            </a:r>
            <a:r>
              <a:rPr lang="ko-KR" altLang="en-US" sz="1200" dirty="0" smtClean="0"/>
              <a:t>등</a:t>
            </a:r>
            <a:r>
              <a:rPr lang="en-US" altLang="ko-KR" sz="1200" dirty="0" smtClean="0"/>
              <a:t>, 1993).  </a:t>
            </a:r>
            <a:r>
              <a:rPr lang="ko-KR" altLang="en-US" sz="1200" dirty="0" smtClean="0"/>
              <a:t>같은 공간에 있는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한 사람이 가진 긍정적인 기분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혹은 부정적인 기분은 같은 공간에 있는 다른 사람들에게 퍼져나가게 되고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 곧 그 곳의 분위기를 형성</a:t>
            </a:r>
            <a:r>
              <a:rPr lang="ko-KR" altLang="en-US" sz="1200" dirty="0" smtClean="0"/>
              <a:t>하게 된다</a:t>
            </a:r>
            <a:r>
              <a:rPr lang="en-US" altLang="ko-KR" sz="1200" dirty="0" smtClean="0"/>
              <a:t>. </a:t>
            </a:r>
          </a:p>
          <a:p>
            <a:pPr marL="542925" lvl="1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Tx/>
              <a:buChar char="-"/>
            </a:pPr>
            <a:endParaRPr lang="en-US" altLang="ko-KR" sz="1200" dirty="0" smtClean="0"/>
          </a:p>
          <a:p>
            <a:pPr marL="361950" lvl="1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100" dirty="0" smtClean="0">
                <a:latin typeface="Times New Roman" pitchFamily="18" charset="0"/>
                <a:cs typeface="Times New Roman" pitchFamily="18" charset="0"/>
              </a:rPr>
              <a:t>참고문헌</a:t>
            </a:r>
            <a:r>
              <a:rPr lang="en-US" altLang="ko-KR" sz="1100" dirty="0" smtClean="0">
                <a:latin typeface="Times New Roman" pitchFamily="18" charset="0"/>
                <a:cs typeface="Times New Roman" pitchFamily="18" charset="0"/>
              </a:rPr>
              <a:t>: Hatfield, E., </a:t>
            </a:r>
            <a:r>
              <a:rPr lang="en-US" altLang="ko-KR" sz="1100" dirty="0" err="1" smtClean="0">
                <a:latin typeface="Times New Roman" pitchFamily="18" charset="0"/>
                <a:cs typeface="Times New Roman" pitchFamily="18" charset="0"/>
              </a:rPr>
              <a:t>Cacioppo</a:t>
            </a:r>
            <a:r>
              <a:rPr lang="en-US" altLang="ko-KR" sz="1100" dirty="0" smtClean="0">
                <a:latin typeface="Times New Roman" pitchFamily="18" charset="0"/>
                <a:cs typeface="Times New Roman" pitchFamily="18" charset="0"/>
              </a:rPr>
              <a:t>, J.T., &amp; </a:t>
            </a:r>
            <a:r>
              <a:rPr lang="en-US" altLang="ko-KR" sz="1100" dirty="0" err="1" smtClean="0">
                <a:latin typeface="Times New Roman" pitchFamily="18" charset="0"/>
                <a:cs typeface="Times New Roman" pitchFamily="18" charset="0"/>
              </a:rPr>
              <a:t>Rapson</a:t>
            </a:r>
            <a:r>
              <a:rPr lang="en-US" altLang="ko-KR" sz="1100" dirty="0" smtClean="0">
                <a:latin typeface="Times New Roman" pitchFamily="18" charset="0"/>
                <a:cs typeface="Times New Roman" pitchFamily="18" charset="0"/>
              </a:rPr>
              <a:t>, R.L. (1993). Emotional contagion. Current Directions in </a:t>
            </a:r>
            <a:r>
              <a:rPr lang="en-US" altLang="ko-KR" sz="1100" i="1" dirty="0" smtClean="0">
                <a:latin typeface="Times New Roman" pitchFamily="18" charset="0"/>
                <a:cs typeface="Times New Roman" pitchFamily="18" charset="0"/>
              </a:rPr>
              <a:t>Psychological Science,</a:t>
            </a:r>
            <a:r>
              <a:rPr lang="en-US" altLang="ko-KR" sz="1100" dirty="0" smtClean="0">
                <a:latin typeface="Times New Roman" pitchFamily="18" charset="0"/>
                <a:cs typeface="Times New Roman" pitchFamily="18" charset="0"/>
              </a:rPr>
              <a:t> 2, 96-99.</a:t>
            </a: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484438" y="2996992"/>
            <a:ext cx="3455714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인공 장력 형성과 관련된 심리학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場力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이란 무엇인가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2507247" cy="395536"/>
            <a:chOff x="1619672" y="1832197"/>
            <a:chExt cx="250724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1948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공간에 흐르는 기운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직사각형 13"/>
          <p:cNvSpPr/>
          <p:nvPr/>
        </p:nvSpPr>
        <p:spPr>
          <a:xfrm>
            <a:off x="2484438" y="3284984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장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場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800" b="1" dirty="0">
              <a:solidFill>
                <a:srgbClr val="008000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484438" y="3975447"/>
            <a:ext cx="1021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kern="0" dirty="0" err="1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력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kern="0" dirty="0" err="1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力</a:t>
            </a:r>
            <a:r>
              <a:rPr lang="en-US" altLang="ko-KR" sz="2400" b="1" kern="0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800" b="1" dirty="0">
              <a:solidFill>
                <a:srgbClr val="00800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409425" y="3385456"/>
            <a:ext cx="7360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= </a:t>
            </a:r>
            <a:r>
              <a:rPr lang="ko-KR" altLang="en-US" sz="1400" b="1" dirty="0" smtClean="0">
                <a:latin typeface="+mn-ea"/>
              </a:rPr>
              <a:t>공간</a:t>
            </a:r>
            <a:endParaRPr lang="ko-KR" altLang="en-US" sz="1400" b="1" dirty="0"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409425" y="4080113"/>
            <a:ext cx="1383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= </a:t>
            </a:r>
            <a:r>
              <a:rPr lang="ko-KR" altLang="en-US" sz="1400" b="1" dirty="0" smtClean="0">
                <a:latin typeface="+mn-ea"/>
              </a:rPr>
              <a:t>에너지</a:t>
            </a:r>
            <a:r>
              <a:rPr lang="en-US" altLang="ko-KR" sz="1400" b="1" dirty="0" smtClean="0">
                <a:latin typeface="+mn-ea"/>
              </a:rPr>
              <a:t>, </a:t>
            </a:r>
            <a:r>
              <a:rPr lang="ko-KR" altLang="en-US" sz="1400" b="1" dirty="0" smtClean="0">
                <a:latin typeface="+mn-ea"/>
              </a:rPr>
              <a:t>기운</a:t>
            </a:r>
            <a:endParaRPr lang="ko-KR" altLang="en-US" sz="1400" b="1" dirty="0">
              <a:latin typeface="+mn-ea"/>
            </a:endParaRPr>
          </a:p>
        </p:txBody>
      </p:sp>
      <p:sp>
        <p:nvSpPr>
          <p:cNvPr id="32" name="자유형 31"/>
          <p:cNvSpPr/>
          <p:nvPr/>
        </p:nvSpPr>
        <p:spPr>
          <a:xfrm>
            <a:off x="4932040" y="3501008"/>
            <a:ext cx="360040" cy="720080"/>
          </a:xfrm>
          <a:custGeom>
            <a:avLst/>
            <a:gdLst>
              <a:gd name="connsiteX0" fmla="*/ 0 w 1152128"/>
              <a:gd name="connsiteY0" fmla="*/ 0 h 725043"/>
              <a:gd name="connsiteX1" fmla="*/ 1152128 w 1152128"/>
              <a:gd name="connsiteY1" fmla="*/ 0 h 725043"/>
              <a:gd name="connsiteX2" fmla="*/ 1152128 w 1152128"/>
              <a:gd name="connsiteY2" fmla="*/ 725043 h 725043"/>
              <a:gd name="connsiteX3" fmla="*/ 0 w 1152128"/>
              <a:gd name="connsiteY3" fmla="*/ 725043 h 725043"/>
              <a:gd name="connsiteX4" fmla="*/ 0 w 1152128"/>
              <a:gd name="connsiteY4" fmla="*/ 0 h 725043"/>
              <a:gd name="connsiteX0" fmla="*/ 0 w 1152128"/>
              <a:gd name="connsiteY0" fmla="*/ 725043 h 816483"/>
              <a:gd name="connsiteX1" fmla="*/ 0 w 1152128"/>
              <a:gd name="connsiteY1" fmla="*/ 0 h 816483"/>
              <a:gd name="connsiteX2" fmla="*/ 1152128 w 1152128"/>
              <a:gd name="connsiteY2" fmla="*/ 0 h 816483"/>
              <a:gd name="connsiteX3" fmla="*/ 1152128 w 1152128"/>
              <a:gd name="connsiteY3" fmla="*/ 725043 h 816483"/>
              <a:gd name="connsiteX4" fmla="*/ 91440 w 1152128"/>
              <a:gd name="connsiteY4" fmla="*/ 816483 h 816483"/>
              <a:gd name="connsiteX0" fmla="*/ 0 w 1152128"/>
              <a:gd name="connsiteY0" fmla="*/ 725043 h 816483"/>
              <a:gd name="connsiteX1" fmla="*/ 0 w 1152128"/>
              <a:gd name="connsiteY1" fmla="*/ 0 h 816483"/>
              <a:gd name="connsiteX2" fmla="*/ 1152128 w 1152128"/>
              <a:gd name="connsiteY2" fmla="*/ 0 h 816483"/>
              <a:gd name="connsiteX3" fmla="*/ 1152128 w 1152128"/>
              <a:gd name="connsiteY3" fmla="*/ 725043 h 816483"/>
              <a:gd name="connsiteX4" fmla="*/ 91440 w 1152128"/>
              <a:gd name="connsiteY4" fmla="*/ 816483 h 816483"/>
              <a:gd name="connsiteX0" fmla="*/ 0 w 1152128"/>
              <a:gd name="connsiteY0" fmla="*/ 725043 h 725043"/>
              <a:gd name="connsiteX1" fmla="*/ 0 w 1152128"/>
              <a:gd name="connsiteY1" fmla="*/ 0 h 725043"/>
              <a:gd name="connsiteX2" fmla="*/ 1152128 w 1152128"/>
              <a:gd name="connsiteY2" fmla="*/ 0 h 725043"/>
              <a:gd name="connsiteX3" fmla="*/ 1152128 w 1152128"/>
              <a:gd name="connsiteY3" fmla="*/ 725043 h 725043"/>
              <a:gd name="connsiteX4" fmla="*/ 72008 w 1152128"/>
              <a:gd name="connsiteY4" fmla="*/ 725043 h 725043"/>
              <a:gd name="connsiteX0" fmla="*/ 0 w 1152128"/>
              <a:gd name="connsiteY0" fmla="*/ 725043 h 725043"/>
              <a:gd name="connsiteX1" fmla="*/ 1152128 w 1152128"/>
              <a:gd name="connsiteY1" fmla="*/ 0 h 725043"/>
              <a:gd name="connsiteX2" fmla="*/ 1152128 w 1152128"/>
              <a:gd name="connsiteY2" fmla="*/ 725043 h 725043"/>
              <a:gd name="connsiteX3" fmla="*/ 72008 w 1152128"/>
              <a:gd name="connsiteY3" fmla="*/ 725043 h 725043"/>
              <a:gd name="connsiteX0" fmla="*/ 0 w 1224136"/>
              <a:gd name="connsiteY0" fmla="*/ 4963 h 725043"/>
              <a:gd name="connsiteX1" fmla="*/ 1224136 w 1224136"/>
              <a:gd name="connsiteY1" fmla="*/ 0 h 725043"/>
              <a:gd name="connsiteX2" fmla="*/ 1224136 w 1224136"/>
              <a:gd name="connsiteY2" fmla="*/ 725043 h 725043"/>
              <a:gd name="connsiteX3" fmla="*/ 144016 w 1224136"/>
              <a:gd name="connsiteY3" fmla="*/ 725043 h 725043"/>
              <a:gd name="connsiteX0" fmla="*/ 0 w 1224136"/>
              <a:gd name="connsiteY0" fmla="*/ 4963 h 725043"/>
              <a:gd name="connsiteX1" fmla="*/ 144016 w 1224136"/>
              <a:gd name="connsiteY1" fmla="*/ 4963 h 725043"/>
              <a:gd name="connsiteX2" fmla="*/ 1224136 w 1224136"/>
              <a:gd name="connsiteY2" fmla="*/ 0 h 725043"/>
              <a:gd name="connsiteX3" fmla="*/ 1224136 w 1224136"/>
              <a:gd name="connsiteY3" fmla="*/ 725043 h 725043"/>
              <a:gd name="connsiteX4" fmla="*/ 144016 w 1224136"/>
              <a:gd name="connsiteY4" fmla="*/ 725043 h 725043"/>
              <a:gd name="connsiteX0" fmla="*/ 0 w 1224136"/>
              <a:gd name="connsiteY0" fmla="*/ 4963 h 725043"/>
              <a:gd name="connsiteX1" fmla="*/ 144016 w 1224136"/>
              <a:gd name="connsiteY1" fmla="*/ 4963 h 725043"/>
              <a:gd name="connsiteX2" fmla="*/ 1224136 w 1224136"/>
              <a:gd name="connsiteY2" fmla="*/ 0 h 725043"/>
              <a:gd name="connsiteX3" fmla="*/ 1224136 w 1224136"/>
              <a:gd name="connsiteY3" fmla="*/ 725043 h 725043"/>
              <a:gd name="connsiteX4" fmla="*/ 0 w 1224136"/>
              <a:gd name="connsiteY4" fmla="*/ 725043 h 72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4136" h="725043">
                <a:moveTo>
                  <a:pt x="0" y="4963"/>
                </a:moveTo>
                <a:lnTo>
                  <a:pt x="144016" y="4963"/>
                </a:lnTo>
                <a:lnTo>
                  <a:pt x="1224136" y="0"/>
                </a:lnTo>
                <a:lnTo>
                  <a:pt x="1224136" y="725043"/>
                </a:lnTo>
                <a:lnTo>
                  <a:pt x="0" y="725043"/>
                </a:lnTo>
              </a:path>
            </a:pathLst>
          </a:custGeom>
          <a:ln w="19050">
            <a:solidFill>
              <a:srgbClr val="008000"/>
            </a:solidFill>
            <a:prstDash val="sysDash"/>
          </a:ln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652120" y="4005510"/>
            <a:ext cx="27363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-180975" defTabSz="966788" latinLnBrk="0">
              <a:buClr>
                <a:srgbClr val="285DA6"/>
              </a:buClr>
            </a:pP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=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공간 속에 흐르는 에너지</a:t>
            </a:r>
            <a:endParaRPr lang="en-US" altLang="ko-KR" sz="44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6156176" y="3429000"/>
            <a:ext cx="16241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장력</a:t>
            </a:r>
            <a:r>
              <a:rPr lang="en-US" altLang="ko-KR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場力</a:t>
            </a:r>
            <a:r>
              <a:rPr lang="en-US" altLang="ko-KR" sz="2400" b="1" kern="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場力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은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824915" cy="395536"/>
            <a:chOff x="1619672" y="1832197"/>
            <a:chExt cx="382491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51250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행복과 밀접한 관련이 있는 장력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직사각형 15"/>
          <p:cNvSpPr/>
          <p:nvPr/>
        </p:nvSpPr>
        <p:spPr>
          <a:xfrm>
            <a:off x="2016225" y="2852936"/>
            <a:ext cx="62276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우리들은 어디를 가나 어떤 장에 임하게 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그 장에 임하게 되면 그 장력을 호흡하게 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우리의 생체는 항상 장력과 소통하게 되므로 그 장의 에너지는 우리의 행복과 밀접한 관련이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  <p:sp>
        <p:nvSpPr>
          <p:cNvPr id="11" name="직사각형 10"/>
          <p:cNvSpPr/>
          <p:nvPr/>
        </p:nvSpPr>
        <p:spPr>
          <a:xfrm>
            <a:off x="1835150" y="4581128"/>
            <a:ext cx="712777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725" lvl="1" indent="-263525" latinLnBrk="0">
              <a:buClr>
                <a:srgbClr val="285DA6"/>
              </a:buClr>
            </a:pPr>
            <a:endParaRPr lang="en-US" altLang="ko-KR" dirty="0" smtClean="0">
              <a:latin typeface="+mn-ea"/>
            </a:endParaRPr>
          </a:p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어떻게 하면 장력을 보다 맑고 밝게 관장할 수 있을까</a:t>
            </a:r>
            <a:r>
              <a:rPr lang="en-US" altLang="ko-KR" sz="1600" dirty="0" smtClean="0"/>
              <a:t>?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모서리가 둥근 직사각형 40"/>
          <p:cNvSpPr/>
          <p:nvPr/>
        </p:nvSpPr>
        <p:spPr>
          <a:xfrm>
            <a:off x="2051720" y="4365104"/>
            <a:ext cx="998243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22" name="꺾인 연결선 21"/>
          <p:cNvCxnSpPr>
            <a:stCxn id="12" idx="2"/>
            <a:endCxn id="16" idx="0"/>
          </p:cNvCxnSpPr>
          <p:nvPr/>
        </p:nvCxnSpPr>
        <p:spPr>
          <a:xfrm rot="16200000" flipH="1">
            <a:off x="3216121" y="3657123"/>
            <a:ext cx="720080" cy="695881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12" idx="2"/>
            <a:endCxn id="15" idx="0"/>
          </p:cNvCxnSpPr>
          <p:nvPr/>
        </p:nvCxnSpPr>
        <p:spPr>
          <a:xfrm rot="5400000">
            <a:off x="2542679" y="3679562"/>
            <a:ext cx="720080" cy="651005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장력의 종류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819833" cy="395536"/>
            <a:chOff x="1619672" y="1832197"/>
            <a:chExt cx="281983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5074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천연 장력과 인공 장력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2" name="모서리가 둥근 직사각형 11"/>
          <p:cNvSpPr/>
          <p:nvPr/>
        </p:nvSpPr>
        <p:spPr>
          <a:xfrm>
            <a:off x="2124075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양장력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良場力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亮場力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145341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/>
              <a:t>천연 </a:t>
            </a:r>
            <a:r>
              <a:rPr lang="ko-KR" altLang="en-US" sz="1600" b="1" dirty="0" err="1" smtClean="0"/>
              <a:t>양장력</a:t>
            </a:r>
            <a:endParaRPr lang="en-US" altLang="ko-KR" sz="1600" b="1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3492227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인공 </a:t>
            </a:r>
            <a:r>
              <a:rPr lang="ko-KR" altLang="en-US" sz="1600" dirty="0" err="1" smtClean="0"/>
              <a:t>양장력</a:t>
            </a:r>
            <a:endParaRPr lang="en-US" altLang="ko-KR" sz="1600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1907159" y="5682734"/>
            <a:ext cx="14407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전생과 </a:t>
            </a:r>
            <a:r>
              <a:rPr lang="ko-KR" altLang="en-US" sz="1400" dirty="0" err="1" smtClean="0"/>
              <a:t>금생에서</a:t>
            </a:r>
            <a:r>
              <a:rPr lang="ko-KR" altLang="en-US" sz="1400" dirty="0" smtClean="0"/>
              <a:t> 복을 많이 지어야 함</a:t>
            </a:r>
            <a:endParaRPr lang="en-US" altLang="ko-KR" sz="1400" dirty="0" smtClean="0"/>
          </a:p>
        </p:txBody>
      </p:sp>
      <p:sp>
        <p:nvSpPr>
          <p:cNvPr id="29" name="아래쪽 화살표 28"/>
          <p:cNvSpPr/>
          <p:nvPr/>
        </p:nvSpPr>
        <p:spPr>
          <a:xfrm>
            <a:off x="2205684" y="5085184"/>
            <a:ext cx="720000" cy="54000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32" name="꺾인 연결선 31"/>
          <p:cNvCxnSpPr>
            <a:stCxn id="11" idx="2"/>
            <a:endCxn id="35" idx="0"/>
          </p:cNvCxnSpPr>
          <p:nvPr/>
        </p:nvCxnSpPr>
        <p:spPr>
          <a:xfrm rot="16200000" flipH="1">
            <a:off x="6523382" y="3661884"/>
            <a:ext cx="720081" cy="686360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꺾인 연결선 32"/>
          <p:cNvCxnSpPr>
            <a:stCxn id="11" idx="2"/>
            <a:endCxn id="34" idx="0"/>
          </p:cNvCxnSpPr>
          <p:nvPr/>
        </p:nvCxnSpPr>
        <p:spPr>
          <a:xfrm rot="5400000">
            <a:off x="5849939" y="3674801"/>
            <a:ext cx="720081" cy="660526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447841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천연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>
        <p:nvSpPr>
          <p:cNvPr id="35" name="직사각형 34"/>
          <p:cNvSpPr/>
          <p:nvPr/>
        </p:nvSpPr>
        <p:spPr>
          <a:xfrm>
            <a:off x="6794727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인공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 useBgFill="1">
        <p:nvSpPr>
          <p:cNvPr id="11" name="모서리가 둥근 직사각형 10"/>
          <p:cNvSpPr/>
          <p:nvPr/>
        </p:nvSpPr>
        <p:spPr>
          <a:xfrm>
            <a:off x="5436096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악장력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惡場力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3203848" y="5898758"/>
            <a:ext cx="41772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latin typeface="+mn-ea"/>
              </a:rPr>
              <a:t>우리의 의지대로 만들 수 없음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모서리가 둥근 직사각형 40"/>
          <p:cNvSpPr/>
          <p:nvPr/>
        </p:nvSpPr>
        <p:spPr>
          <a:xfrm>
            <a:off x="3429741" y="4365104"/>
            <a:ext cx="998243" cy="64807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22" name="꺾인 연결선 21"/>
          <p:cNvCxnSpPr>
            <a:stCxn id="12" idx="2"/>
            <a:endCxn id="16" idx="0"/>
          </p:cNvCxnSpPr>
          <p:nvPr/>
        </p:nvCxnSpPr>
        <p:spPr>
          <a:xfrm rot="16200000" flipH="1">
            <a:off x="3216121" y="3657123"/>
            <a:ext cx="720080" cy="695881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12" idx="2"/>
            <a:endCxn id="15" idx="0"/>
          </p:cNvCxnSpPr>
          <p:nvPr/>
        </p:nvCxnSpPr>
        <p:spPr>
          <a:xfrm rot="5400000">
            <a:off x="2542679" y="3679562"/>
            <a:ext cx="720080" cy="651005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력이란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장력의 종류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장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819833" cy="395536"/>
            <a:chOff x="1619672" y="1832197"/>
            <a:chExt cx="281983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5074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천연 장력과 인공 장력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2" name="모서리가 둥근 직사각형 11"/>
          <p:cNvSpPr/>
          <p:nvPr/>
        </p:nvSpPr>
        <p:spPr>
          <a:xfrm>
            <a:off x="2124075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양장력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良場力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亮場力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145341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천연 </a:t>
            </a:r>
            <a:r>
              <a:rPr lang="ko-KR" altLang="en-US" sz="1600" dirty="0" err="1" smtClean="0"/>
              <a:t>양장력</a:t>
            </a:r>
            <a:endParaRPr lang="en-US" altLang="ko-KR" sz="1600" dirty="0" smtClean="0"/>
          </a:p>
        </p:txBody>
      </p:sp>
      <p:sp>
        <p:nvSpPr>
          <p:cNvPr id="16" name="직사각형 15"/>
          <p:cNvSpPr/>
          <p:nvPr/>
        </p:nvSpPr>
        <p:spPr>
          <a:xfrm>
            <a:off x="3492227" y="4365104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/>
              <a:t>인공 </a:t>
            </a:r>
            <a:r>
              <a:rPr lang="ko-KR" altLang="en-US" sz="1600" b="1" dirty="0" err="1" smtClean="0"/>
              <a:t>양장력</a:t>
            </a:r>
            <a:endParaRPr lang="en-US" altLang="ko-KR" sz="1600" b="1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3009090" y="5713511"/>
            <a:ext cx="16561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/>
              <a:t>우리의 의지대로 만들 수 있음 </a:t>
            </a:r>
            <a:endParaRPr lang="en-US" altLang="ko-KR" sz="1400" dirty="0" smtClean="0"/>
          </a:p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400" dirty="0" smtClean="0"/>
          </a:p>
        </p:txBody>
      </p:sp>
      <p:sp>
        <p:nvSpPr>
          <p:cNvPr id="29" name="아래쪽 화살표 28"/>
          <p:cNvSpPr/>
          <p:nvPr/>
        </p:nvSpPr>
        <p:spPr>
          <a:xfrm>
            <a:off x="3563968" y="5085184"/>
            <a:ext cx="720000" cy="54000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32" name="꺾인 연결선 31"/>
          <p:cNvCxnSpPr>
            <a:stCxn id="11" idx="2"/>
            <a:endCxn id="35" idx="0"/>
          </p:cNvCxnSpPr>
          <p:nvPr/>
        </p:nvCxnSpPr>
        <p:spPr>
          <a:xfrm rot="16200000" flipH="1">
            <a:off x="6523382" y="3661884"/>
            <a:ext cx="720081" cy="686360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꺾인 연결선 32"/>
          <p:cNvCxnSpPr>
            <a:stCxn id="11" idx="2"/>
            <a:endCxn id="34" idx="0"/>
          </p:cNvCxnSpPr>
          <p:nvPr/>
        </p:nvCxnSpPr>
        <p:spPr>
          <a:xfrm rot="5400000">
            <a:off x="5849939" y="3674801"/>
            <a:ext cx="720081" cy="660526"/>
          </a:xfrm>
          <a:prstGeom prst="bentConnector3">
            <a:avLst>
              <a:gd name="adj1" fmla="val 50000"/>
            </a:avLst>
          </a:prstGeom>
          <a:ln w="28575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447841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천연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>
        <p:nvSpPr>
          <p:cNvPr id="35" name="직사각형 34"/>
          <p:cNvSpPr/>
          <p:nvPr/>
        </p:nvSpPr>
        <p:spPr>
          <a:xfrm>
            <a:off x="6794727" y="4365105"/>
            <a:ext cx="863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dirty="0" smtClean="0"/>
              <a:t>인공 </a:t>
            </a:r>
            <a:r>
              <a:rPr lang="ko-KR" altLang="en-US" sz="1600" dirty="0" err="1" smtClean="0"/>
              <a:t>악장력</a:t>
            </a:r>
            <a:endParaRPr lang="en-US" altLang="ko-KR" sz="1600" dirty="0" smtClean="0"/>
          </a:p>
        </p:txBody>
      </p:sp>
      <p:sp useBgFill="1">
        <p:nvSpPr>
          <p:cNvPr id="11" name="모서리가 둥근 직사각형 10"/>
          <p:cNvSpPr/>
          <p:nvPr/>
        </p:nvSpPr>
        <p:spPr>
          <a:xfrm>
            <a:off x="5436096" y="2852739"/>
            <a:ext cx="2208291" cy="792285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악장력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惡場力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4427984" y="5733256"/>
            <a:ext cx="4177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ko-KR" altLang="en-US" sz="20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인공양장력을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만드는 방법은</a:t>
            </a:r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?</a:t>
            </a:r>
            <a:endParaRPr lang="ko-KR" altLang="en-US" sz="2000" b="1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공양장력 만들기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인공양장력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요인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016225" y="3462099"/>
            <a:ext cx="62276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기분 관리방법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항상 감사하는 마음을 가진다</a:t>
            </a:r>
            <a:r>
              <a:rPr lang="en-US" altLang="ko-KR" sz="1600" dirty="0" smtClean="0"/>
              <a:t>.</a:t>
            </a: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긍정적인 기분은 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자신 안에 머물 뿐 아니라 주의의 사람들에게까지 퍼져나가 주변에 좋은 영향을 미침</a:t>
            </a:r>
            <a:r>
              <a:rPr lang="en-US" altLang="ko-KR" sz="1600" dirty="0" smtClean="0"/>
              <a:t> </a:t>
            </a:r>
            <a:endParaRPr lang="ko-KR" altLang="en-US" sz="1600" dirty="0">
              <a:latin typeface="+mn-ea"/>
            </a:endParaRPr>
          </a:p>
        </p:txBody>
      </p:sp>
      <p:sp useBgFill="1">
        <p:nvSpPr>
          <p:cNvPr id="13" name="타원 12"/>
          <p:cNvSpPr/>
          <p:nvPr/>
        </p:nvSpPr>
        <p:spPr>
          <a:xfrm>
            <a:off x="1944438" y="1772738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정서 요인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563888" y="1988840"/>
            <a:ext cx="468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마음을 평화롭게 관리한다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공양장력 만들기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인공양장력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요인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016225" y="3462099"/>
            <a:ext cx="62276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표정 관리방법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의도적으로 좋은 표정을 지음</a:t>
            </a:r>
            <a:endParaRPr lang="en-US" altLang="ko-KR" sz="1600" dirty="0" smtClean="0"/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기분 좋은 표정을 지으면 기분이 저절로 좋아지는 효과가 있음</a:t>
            </a:r>
            <a:endParaRPr lang="ko-KR" altLang="en-US" sz="1600" dirty="0">
              <a:latin typeface="+mn-ea"/>
            </a:endParaRPr>
          </a:p>
        </p:txBody>
      </p:sp>
      <p:sp useBgFill="1">
        <p:nvSpPr>
          <p:cNvPr id="13" name="타원 12"/>
          <p:cNvSpPr/>
          <p:nvPr/>
        </p:nvSpPr>
        <p:spPr>
          <a:xfrm>
            <a:off x="1944438" y="1772738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표정 요인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563888" y="1988840"/>
            <a:ext cx="468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미소를 짓는다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공양장력 만들기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인공양장력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요인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016225" y="3462099"/>
            <a:ext cx="62276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언어 관리방법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기분을 좋게 만드는 말을 함</a:t>
            </a:r>
            <a:endParaRPr lang="en-US" altLang="ko-KR" sz="1600" dirty="0" smtClean="0"/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나쁜 말은 자신 뿐 아니라 다른 사람의 기분을 나쁘게 하므로 사용하지 않아야 함</a:t>
            </a:r>
            <a:endParaRPr lang="ko-KR" altLang="en-US" sz="1600" dirty="0">
              <a:latin typeface="+mn-ea"/>
            </a:endParaRPr>
          </a:p>
        </p:txBody>
      </p:sp>
      <p:sp useBgFill="1">
        <p:nvSpPr>
          <p:cNvPr id="13" name="타원 12"/>
          <p:cNvSpPr/>
          <p:nvPr/>
        </p:nvSpPr>
        <p:spPr>
          <a:xfrm>
            <a:off x="1944438" y="1772738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언어 요인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563888" y="1988840"/>
            <a:ext cx="468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밝고 맑은 언어를 사용한다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공양장력 만들기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err="1" smtClean="0">
                  <a:solidFill>
                    <a:srgbClr val="008000"/>
                  </a:solidFill>
                  <a:latin typeface="+mn-ea"/>
                </a:rPr>
                <a:t>인공양장력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5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대 요인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인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2" name="직사각형 11"/>
          <p:cNvSpPr/>
          <p:nvPr/>
        </p:nvSpPr>
        <p:spPr>
          <a:xfrm>
            <a:off x="2016225" y="3462099"/>
            <a:ext cx="62276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lnSpc>
                <a:spcPct val="20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행동 관리방법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latin typeface="+mn-ea"/>
              </a:rPr>
              <a:t>나와 다른 사람들의 기분을 좋게 만드는 행동을 함</a:t>
            </a:r>
          </a:p>
          <a:p>
            <a:pPr marL="358775" lvl="1" indent="184150" latinLnBrk="0">
              <a:lnSpc>
                <a:spcPct val="20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우리 마음 깊은 곳에서 스스로 바람직하게 여길만한 행동을 찾아서 실천함</a:t>
            </a:r>
            <a:r>
              <a:rPr lang="en-US" altLang="ko-KR" sz="1600" dirty="0" smtClean="0"/>
              <a:t> </a:t>
            </a:r>
          </a:p>
        </p:txBody>
      </p:sp>
      <p:sp useBgFill="1">
        <p:nvSpPr>
          <p:cNvPr id="13" name="타원 12"/>
          <p:cNvSpPr/>
          <p:nvPr/>
        </p:nvSpPr>
        <p:spPr>
          <a:xfrm>
            <a:off x="1944438" y="1772738"/>
            <a:ext cx="1080000" cy="1080000"/>
          </a:xfrm>
          <a:prstGeom prst="ellipse">
            <a:avLst/>
          </a:prstGeom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행동 요인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563888" y="1988840"/>
            <a:ext cx="4680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lvl="0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바람직한 행동을 한다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  <a:endParaRPr lang="ko-KR" altLang="en-US" sz="1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</TotalTime>
  <Words>446</Words>
  <Application>Microsoft Office PowerPoint</Application>
  <PresentationFormat>화면 슬라이드 쇼(4:3)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13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307</cp:revision>
  <dcterms:created xsi:type="dcterms:W3CDTF">2013-07-26T07:32:19Z</dcterms:created>
  <dcterms:modified xsi:type="dcterms:W3CDTF">2014-01-28T05:50:14Z</dcterms:modified>
</cp:coreProperties>
</file>