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33" r:id="rId3"/>
    <p:sldId id="258" r:id="rId4"/>
    <p:sldId id="326" r:id="rId5"/>
    <p:sldId id="327" r:id="rId6"/>
    <p:sldId id="329" r:id="rId7"/>
    <p:sldId id="328" r:id="rId8"/>
    <p:sldId id="332" r:id="rId9"/>
    <p:sldId id="330" r:id="rId10"/>
    <p:sldId id="331" r:id="rId11"/>
    <p:sldId id="324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75" d="100"/>
          <a:sy n="75" d="100"/>
        </p:scale>
        <p:origin x="-1236" y="-156"/>
      </p:cViewPr>
      <p:guideLst>
        <p:guide orient="horz" pos="1389"/>
        <p:guide orient="horz" pos="845"/>
        <p:guide orient="horz" pos="482"/>
        <p:guide orient="horz" pos="1797"/>
        <p:guide orient="horz" pos="3929"/>
        <p:guide orient="horz" pos="1071"/>
        <p:guide pos="1020"/>
        <p:guide pos="793"/>
        <p:guide pos="1338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9210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덕담과 수희</a:t>
            </a: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德談과 隨喜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1772816"/>
            <a:ext cx="547260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나눴던 내용을 거듭 나눈다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637024"/>
            <a:ext cx="6912768" cy="1296032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듣기 좋은 말은 여러 번 들어도 좋은 법입니다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좋은 이야기는 한번 나누는데 그치지 말고 거듭 나눔으로써 기쁨이 배가 되도록 할 수 있습니다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담과 수희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덕담과 수희란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3" name="그룹 15"/>
          <p:cNvGrpSpPr/>
          <p:nvPr/>
        </p:nvGrpSpPr>
        <p:grpSpPr>
          <a:xfrm>
            <a:off x="1619672" y="1832197"/>
            <a:ext cx="6624216" cy="403445"/>
            <a:chOff x="1619672" y="1832197"/>
            <a:chExt cx="6624216" cy="403445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덕담</a:t>
              </a:r>
              <a:r>
                <a:rPr kumimoji="1" lang="en-US" altLang="ko-KR" sz="20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德談</a:t>
              </a:r>
              <a:r>
                <a:rPr kumimoji="1" lang="en-US" altLang="ko-KR" sz="20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이란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7127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주변 사람이나 사물에 대한 </a:t>
            </a:r>
            <a:r>
              <a:rPr lang="ko-KR" altLang="en-US" sz="1600" dirty="0" err="1" smtClean="0"/>
              <a:t>긍정점을</a:t>
            </a:r>
            <a:r>
              <a:rPr lang="ko-KR" altLang="en-US" sz="1600" dirty="0" smtClean="0"/>
              <a:t> 드러내서 표현하는 것</a:t>
            </a:r>
            <a:endParaRPr lang="en-US" altLang="ko-KR" sz="1600" dirty="0" smtClean="0"/>
          </a:p>
          <a:p>
            <a:pPr marL="720725" lvl="1" indent="-263525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720725" lvl="1" indent="-358775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오늘 옷차림이 정말 예쁘다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말하는 모습이  참 단아해서 좋다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담과 수희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덕담과 수희란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403445"/>
            <a:chOff x="1619672" y="1832197"/>
            <a:chExt cx="6624216" cy="403445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수희</a:t>
              </a:r>
              <a:r>
                <a:rPr kumimoji="1" lang="en-US" altLang="ko-KR" sz="20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隨喜</a:t>
              </a:r>
              <a:r>
                <a:rPr kumimoji="1" lang="en-US" altLang="ko-KR" sz="20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란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2276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‘기쁨을 따라간다</a:t>
            </a:r>
            <a:r>
              <a:rPr lang="en-US" altLang="ko-KR" sz="1600" dirty="0" smtClean="0"/>
              <a:t>.’ </a:t>
            </a:r>
            <a:r>
              <a:rPr lang="ko-KR" altLang="en-US" sz="1600" dirty="0" smtClean="0"/>
              <a:t>는 뜻으로 다른 사람의 좋은 일을 자신의 일처럼 따라서 함께 기뻐하는 것을 의미함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덕담의 일환으로써 이웃의 경사를 축하해주는 마음을 드러내 표현하는 것</a:t>
            </a:r>
            <a:endParaRPr lang="en-US" altLang="ko-KR" sz="1600" dirty="0" smtClean="0"/>
          </a:p>
          <a:p>
            <a:pPr marL="720725" lvl="1" indent="-263525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담과 수희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덕담과 수희의 중요성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표현하는 사람과 듣는 사람이 함께 행복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492896"/>
            <a:ext cx="62276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수희의 경우에는 축하하는 마음뿐만 아니라 솔직한 질투심까지 표현하면서 축하할 수 있어서 좋음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latin typeface="+mn-ea"/>
            </a:endParaRPr>
          </a:p>
        </p:txBody>
      </p:sp>
      <p:grpSp>
        <p:nvGrpSpPr>
          <p:cNvPr id="11" name="그룹 15"/>
          <p:cNvGrpSpPr/>
          <p:nvPr/>
        </p:nvGrpSpPr>
        <p:grpSpPr>
          <a:xfrm>
            <a:off x="1619672" y="3933056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기쁨은 나눌수록 커진다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016224" y="4593755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세상을 천국으로 만드는 천국화 작업으로써 덕담과 수희 만한 것이 없음</a:t>
            </a: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담과 수희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덕담과 수희의 중요성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긍정 바이러스 역할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420888"/>
            <a:ext cx="62276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주변 사람들이 그것을 배우고 </a:t>
            </a:r>
            <a:r>
              <a:rPr lang="ko-KR" altLang="en-US" sz="1600" dirty="0" err="1" smtClean="0">
                <a:latin typeface="+mn-ea"/>
              </a:rPr>
              <a:t>따라함으로써</a:t>
            </a:r>
            <a:r>
              <a:rPr lang="ko-KR" altLang="en-US" sz="1600" dirty="0" smtClean="0">
                <a:latin typeface="+mn-ea"/>
              </a:rPr>
              <a:t> 세상에 밝은 기운이 전파됨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latin typeface="+mn-ea"/>
            </a:endParaRPr>
          </a:p>
        </p:txBody>
      </p:sp>
      <p:grpSp>
        <p:nvGrpSpPr>
          <p:cNvPr id="4" name="그룹 15"/>
          <p:cNvGrpSpPr/>
          <p:nvPr/>
        </p:nvGrpSpPr>
        <p:grpSpPr>
          <a:xfrm>
            <a:off x="1619672" y="3933056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일고수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이명창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016224" y="4509120"/>
            <a:ext cx="6227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덕담과 수희는 명창을 만들어 내는 고수의 역할을 함</a:t>
            </a:r>
            <a:endParaRPr lang="en-US" altLang="ko-KR" sz="1400" dirty="0" smtClean="0">
              <a:latin typeface="+mn-ea"/>
            </a:endParaRP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1835150" y="5517232"/>
            <a:ext cx="6119813" cy="108031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b="1" dirty="0" err="1" smtClean="0">
                <a:solidFill>
                  <a:srgbClr val="008000"/>
                </a:solidFill>
                <a:latin typeface="+mn-ea"/>
              </a:rPr>
              <a:t>일고수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 </a:t>
            </a:r>
            <a:r>
              <a:rPr lang="ko-KR" altLang="en-US" sz="1400" b="1" dirty="0" err="1" smtClean="0">
                <a:solidFill>
                  <a:srgbClr val="008000"/>
                </a:solidFill>
                <a:latin typeface="+mn-ea"/>
              </a:rPr>
              <a:t>이명창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판소리에서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북을 치는 사람이 첫째이고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소리 잘하는 이는 그 다음임을 이르는 말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아무리 명창이라 해도 고수가 잘해야 실력을 발휘할 수 있다는 뜻이다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담과 수희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덕담과 수희의 중요성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사랑 받고 인정 받는 자가 열린다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98584"/>
            <a:ext cx="62276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덕담과 수희 한마디가 마음을 열리게 할 수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마음이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열림으로써 크게 성숙할 수 있음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solidFill>
                    <a:prstClr val="black"/>
                  </a:solidFill>
                </a:rPr>
                <a:t>담과 수희</a:t>
              </a:r>
              <a:endParaRPr kumimoji="1" lang="en-US" altLang="ko-KR" sz="3600" b="1" kern="0" dirty="0" smtClean="0">
                <a:solidFill>
                  <a:prstClr val="black"/>
                </a:solidFill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6" name="직사각형 15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7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8" name="모서리가 둥근 직사각형 17"/>
          <p:cNvSpPr/>
          <p:nvPr/>
        </p:nvSpPr>
        <p:spPr bwMode="auto">
          <a:xfrm>
            <a:off x="2114029" y="2564904"/>
            <a:ext cx="6418783" cy="3672384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긍정 정서에 대한 연구로 유명한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프레드릭슨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(Barbara Fredrickson)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사람들이 일상생활에서 느끼는 긍정정서와 부정정서의 비율을 조사하였다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긍정성 비율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(Positivity Ratios)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이라고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불리는 이것은 긍정 정서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대 부정정서의 비율을 계산한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그녀의 연구에 의하면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자신의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내부와 외부에 적절히 집중하고 다른 사람들과 화목한 관계를 유지하는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바람직한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집단에 속한 사람들에게서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나타나는 긍정성의 비율이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3:1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정도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였다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하지만 안타깝게도 미국 사람들의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80%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이상이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3:1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이하의 비율을 보이고 있었다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이러한 결과는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많은 사람들이 더 많은 긍정정서를 느끼며 살 필요가 있다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는 것을 의미한다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우리가 하루 중 다른 사람들에게 주는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좋은 말들은 그 사람의 긍정정서를 높여서 긍정성 비율을 높일 수 있는 좋은 방법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이라는 것을 기억할 필요가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2555777" y="2780968"/>
            <a:ext cx="3168351" cy="432008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긍정성 비율에 대한 심리학 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  <p:sp>
        <p:nvSpPr>
          <p:cNvPr id="20" name="제목 15"/>
          <p:cNvSpPr txBox="1">
            <a:spLocks/>
          </p:cNvSpPr>
          <p:nvPr/>
        </p:nvSpPr>
        <p:spPr>
          <a:xfrm>
            <a:off x="1187624" y="764704"/>
            <a:ext cx="745232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ko-KR" altLang="en-US" sz="2800" b="1" dirty="0" smtClean="0">
                <a:solidFill>
                  <a:srgbClr val="008000"/>
                </a:solidFill>
                <a:latin typeface="+mn-ea"/>
              </a:rPr>
              <a:t>덕담과 수희의 중요성</a:t>
            </a:r>
            <a:r>
              <a:rPr lang="en-US" altLang="ko-KR" sz="2800" b="1" dirty="0" smtClean="0">
                <a:solidFill>
                  <a:srgbClr val="008000"/>
                </a:solidFill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721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담과 수희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덕담과 수희를 위한 학습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주변 사람의 </a:t>
              </a:r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긍정점을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쓰고 표현해준다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492896"/>
            <a:ext cx="62276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주변 사람들의 </a:t>
            </a:r>
            <a:r>
              <a:rPr lang="ko-KR" altLang="en-US" sz="1600" dirty="0" err="1" smtClean="0"/>
              <a:t>긍정점들을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작성해 봄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작성한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것들을 표현해줌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latin typeface="+mn-ea"/>
            </a:endParaRPr>
          </a:p>
        </p:txBody>
      </p:sp>
      <p:grpSp>
        <p:nvGrpSpPr>
          <p:cNvPr id="11" name="그룹 15"/>
          <p:cNvGrpSpPr/>
          <p:nvPr/>
        </p:nvGrpSpPr>
        <p:grpSpPr>
          <a:xfrm>
            <a:off x="1619672" y="4149080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주변 사람에게 경사가 생기면 메모해두고 꼭 축하해준다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016224" y="4809779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주변 사람들에게 기쁜 일이 일어나면 잊지 않도록 메모를 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기회를 만들어서 축하해줌</a:t>
            </a: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담과 수희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덕담과 수희를 위한 학습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적절한 때를 활용해서 표현한다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492896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적절하지 않은 때에 표현하는 것은 부적절함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적절한 타이밍에 표현함</a:t>
            </a:r>
            <a:endParaRPr lang="en-US" altLang="ko-KR" sz="1400" dirty="0" smtClean="0">
              <a:latin typeface="+mn-ea"/>
            </a:endParaRPr>
          </a:p>
        </p:txBody>
      </p:sp>
      <p:grpSp>
        <p:nvGrpSpPr>
          <p:cNvPr id="11" name="그룹 15"/>
          <p:cNvGrpSpPr/>
          <p:nvPr/>
        </p:nvGrpSpPr>
        <p:grpSpPr>
          <a:xfrm>
            <a:off x="1619672" y="4149080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한 번 나누고 끝내지 말고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나눴던 것을 또 나눈다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016224" y="4809779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한 번 나눴으니까 끝났다고 생각하지 말고 나눴던 것을 또 나눔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표현했던 것을 거듭 표현함</a:t>
            </a: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439</Words>
  <Application>Microsoft Office PowerPoint</Application>
  <PresentationFormat>화면 슬라이드 쇼(4:3)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302</cp:revision>
  <dcterms:created xsi:type="dcterms:W3CDTF">2013-07-26T07:32:19Z</dcterms:created>
  <dcterms:modified xsi:type="dcterms:W3CDTF">2014-02-03T02:26:52Z</dcterms:modified>
</cp:coreProperties>
</file>