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312" r:id="rId3"/>
    <p:sldId id="321" r:id="rId4"/>
    <p:sldId id="347" r:id="rId5"/>
    <p:sldId id="348" r:id="rId6"/>
    <p:sldId id="349" r:id="rId7"/>
    <p:sldId id="351" r:id="rId8"/>
    <p:sldId id="352" r:id="rId9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 varScale="1">
        <p:scale>
          <a:sx n="73" d="100"/>
          <a:sy n="73" d="100"/>
        </p:scale>
        <p:origin x="-1614" y="-108"/>
      </p:cViewPr>
      <p:guideLst>
        <p:guide orient="horz" pos="1389"/>
        <p:guide orient="horz" pos="799"/>
        <p:guide orient="horz" pos="482"/>
        <p:guide orient="horz" pos="1797"/>
        <p:guide orient="horz" pos="3521"/>
        <p:guide orient="horz" pos="1616"/>
        <p:guide pos="1020"/>
        <p:guide pos="793"/>
        <p:guide pos="1247"/>
        <p:guide pos="1565"/>
        <p:guide pos="4785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2014-02-11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수심</a:t>
            </a: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론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修心論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en-US" altLang="ko-KR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심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修心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050665" cy="395536"/>
            <a:chOff x="1619672" y="1832197"/>
            <a:chExt cx="305066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7382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수심에 대한 기본적 정의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6" name="직사각형 35"/>
          <p:cNvSpPr/>
          <p:nvPr/>
        </p:nvSpPr>
        <p:spPr>
          <a:xfrm>
            <a:off x="4644008" y="3284984"/>
            <a:ext cx="30603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ko-KR" altLang="en-US" sz="1600" dirty="0" smtClean="0"/>
              <a:t>마음을 닦는다</a:t>
            </a:r>
            <a:r>
              <a:rPr lang="en-US" altLang="ko-KR" sz="1600" dirty="0" smtClean="0"/>
              <a:t>.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ko-KR" altLang="en-US" sz="1600" dirty="0" smtClean="0"/>
              <a:t>다음을 관리한다</a:t>
            </a:r>
            <a:r>
              <a:rPr lang="en-US" altLang="ko-KR" sz="1600" dirty="0" smtClean="0"/>
              <a:t>.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</a:pPr>
            <a:r>
              <a:rPr lang="ko-KR" altLang="en-US" sz="1600" dirty="0" smtClean="0"/>
              <a:t>마음을 다룬다</a:t>
            </a:r>
            <a:r>
              <a:rPr lang="en-US" altLang="ko-KR" sz="1600" dirty="0" smtClean="0"/>
              <a:t>.</a:t>
            </a:r>
          </a:p>
        </p:txBody>
      </p:sp>
      <p:sp>
        <p:nvSpPr>
          <p:cNvPr id="11" name="타원 10"/>
          <p:cNvSpPr/>
          <p:nvPr/>
        </p:nvSpPr>
        <p:spPr bwMode="auto">
          <a:xfrm>
            <a:off x="2699792" y="3068960"/>
            <a:ext cx="1944712" cy="1943815"/>
          </a:xfrm>
          <a:prstGeom prst="ellipse">
            <a:avLst/>
          </a:prstGeom>
          <a:solidFill>
            <a:schemeClr val="accent6">
              <a:lumMod val="75000"/>
              <a:alpha val="80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20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  <a:endParaRPr lang="en-US" altLang="ko-KR" sz="2000" b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 eaLnBrk="0" latinLnBrk="0"/>
            <a:r>
              <a:rPr lang="en-US" altLang="ko-KR" sz="20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20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심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修心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050665" cy="395536"/>
            <a:chOff x="1619672" y="1832197"/>
            <a:chExt cx="305066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7382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수심에 대한 구체적 정의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5" name="아래쪽 화살표 24"/>
          <p:cNvSpPr/>
          <p:nvPr/>
        </p:nvSpPr>
        <p:spPr>
          <a:xfrm>
            <a:off x="3275856" y="4716433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모서리가 둥근 직사각형 27"/>
          <p:cNvSpPr/>
          <p:nvPr/>
        </p:nvSpPr>
        <p:spPr bwMode="auto">
          <a:xfrm>
            <a:off x="2123728" y="3956065"/>
            <a:ext cx="2807792" cy="648072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행복에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도움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이 되는 마음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2195736" y="5220489"/>
            <a:ext cx="2736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663" lvl="0" indent="-93663" algn="ctr" latinLnBrk="0">
              <a:defRPr/>
            </a:pPr>
            <a:r>
              <a:rPr lang="ko-KR" altLang="en-US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나의 의식공간에 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장착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裝着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한다</a:t>
            </a:r>
            <a:r>
              <a:rPr lang="en-US" altLang="ko-KR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0" name="아래쪽 화살표 29"/>
          <p:cNvSpPr/>
          <p:nvPr/>
        </p:nvSpPr>
        <p:spPr>
          <a:xfrm>
            <a:off x="6588224" y="4716433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1" name="모서리가 둥근 직사각형 30"/>
          <p:cNvSpPr/>
          <p:nvPr/>
        </p:nvSpPr>
        <p:spPr bwMode="auto">
          <a:xfrm>
            <a:off x="5436096" y="3956065"/>
            <a:ext cx="2807792" cy="648072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행복에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장애</a:t>
            </a: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가 되는 마음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5436096" y="5220488"/>
            <a:ext cx="2807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663" lvl="0" indent="-93663" algn="ctr" latinLnBrk="0">
              <a:defRPr/>
            </a:pPr>
            <a:r>
              <a:rPr lang="ko-KR" altLang="en-US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나의 마음을 </a:t>
            </a:r>
            <a:endParaRPr lang="en-US" altLang="ko-KR" sz="1600" kern="0" dirty="0" smtClean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93663" lvl="0" indent="-93663" algn="ctr" latinLnBrk="0">
              <a:defRPr/>
            </a:pP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정화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淨化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한다</a:t>
            </a:r>
            <a:r>
              <a:rPr lang="en-US" altLang="ko-KR" sz="1600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2457449" y="2708920"/>
            <a:ext cx="6291263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행복에 도움이 되는 마음은 장착하고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행복에 장애 되는 마음은 정화하는 것이 수심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심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修心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수심이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589000" cy="395536"/>
            <a:chOff x="1619672" y="1832197"/>
            <a:chExt cx="258900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2765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삶은 내 마음의 투영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" name="직사각형 16"/>
          <p:cNvSpPr/>
          <p:nvPr/>
        </p:nvSpPr>
        <p:spPr>
          <a:xfrm>
            <a:off x="2457449" y="2871807"/>
            <a:ext cx="629126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 마음에 있는 것이 삶의 현실로 드러나는 법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 마음속에 없는 것은 삶의 현실로 나오지 않음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마음을 닦지 않아 허술한 마음을 갖게 되면 그것이 곧 현실이 될 수 있음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심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修心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수심작업하기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929111" cy="395536"/>
            <a:chOff x="1619672" y="1832197"/>
            <a:chExt cx="392911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6166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마음 속에 무엇을 </a:t>
              </a:r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장착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할 것인가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" name="직사각형 16"/>
          <p:cNvSpPr/>
          <p:nvPr/>
        </p:nvSpPr>
        <p:spPr>
          <a:xfrm>
            <a:off x="2457449" y="2564904"/>
            <a:ext cx="6291263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바람직한 가치관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정립해야 함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행복에 도움이 되는 마음이 바로 바람직한 가치관임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동사섭에서는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바람직한 가치관으로써 정체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대원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수심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화합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작선의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다섯 가지를 권장함</a:t>
            </a:r>
            <a:endParaRPr lang="en-US" altLang="ko-KR" sz="1600" dirty="0" smtClean="0"/>
          </a:p>
        </p:txBody>
      </p:sp>
      <p:grpSp>
        <p:nvGrpSpPr>
          <p:cNvPr id="40" name="그룹 39"/>
          <p:cNvGrpSpPr/>
          <p:nvPr/>
        </p:nvGrpSpPr>
        <p:grpSpPr>
          <a:xfrm>
            <a:off x="5796656" y="4149080"/>
            <a:ext cx="2519760" cy="2492896"/>
            <a:chOff x="3509210" y="6428629"/>
            <a:chExt cx="3510880" cy="3366938"/>
          </a:xfrm>
        </p:grpSpPr>
        <p:sp>
          <p:nvSpPr>
            <p:cNvPr id="12" name="타원 11"/>
            <p:cNvSpPr/>
            <p:nvPr/>
          </p:nvSpPr>
          <p:spPr bwMode="auto">
            <a:xfrm>
              <a:off x="4788024" y="8901608"/>
              <a:ext cx="932177" cy="89395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12700" algn="ctr">
              <a:solidFill>
                <a:srgbClr val="FFFFFF">
                  <a:lumMod val="95000"/>
                </a:srgbClr>
              </a:solidFill>
              <a:round/>
              <a:headEnd/>
              <a:tailEnd/>
            </a:ln>
          </p:spPr>
          <p:txBody>
            <a:bodyPr wrap="square" lIns="36000" rIns="36000" rtlCol="0" anchor="ctr">
              <a:noAutofit/>
            </a:bodyPr>
            <a:lstStyle/>
            <a:p>
              <a:pPr marL="0" marR="0" lvl="0" indent="0" algn="ctr" defTabSz="914400" eaLnBrk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작선 </a:t>
              </a:r>
              <a: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作善</a:t>
              </a:r>
              <a: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en-US" altLang="ko-KR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" name="타원 12"/>
            <p:cNvSpPr/>
            <p:nvPr/>
          </p:nvSpPr>
          <p:spPr bwMode="auto">
            <a:xfrm>
              <a:off x="6087913" y="7655013"/>
              <a:ext cx="932177" cy="89395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12700" algn="ctr">
              <a:solidFill>
                <a:srgbClr val="FFFFFF">
                  <a:lumMod val="95000"/>
                </a:srgbClr>
              </a:solidFill>
              <a:round/>
              <a:headEnd/>
              <a:tailEnd/>
            </a:ln>
          </p:spPr>
          <p:txBody>
            <a:bodyPr wrap="square" lIns="36000" rIns="36000" rtlCol="0" anchor="ctr">
              <a:noAutofit/>
            </a:bodyPr>
            <a:lstStyle/>
            <a:p>
              <a:pPr marL="0" marR="0" lvl="0" indent="0" algn="ctr" defTabSz="914400" eaLnBrk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화합 </a:t>
              </a:r>
              <a: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和合</a:t>
              </a:r>
              <a: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en-US" altLang="ko-KR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4" name="타원 13"/>
            <p:cNvSpPr/>
            <p:nvPr/>
          </p:nvSpPr>
          <p:spPr bwMode="auto">
            <a:xfrm>
              <a:off x="3509210" y="7655013"/>
              <a:ext cx="932177" cy="89395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12700" algn="ctr">
              <a:solidFill>
                <a:srgbClr val="FFFFFF">
                  <a:lumMod val="95000"/>
                </a:srgbClr>
              </a:solidFill>
              <a:round/>
              <a:headEnd/>
              <a:tailEnd/>
            </a:ln>
          </p:spPr>
          <p:txBody>
            <a:bodyPr wrap="square" lIns="36000" rIns="36000" rtlCol="0" anchor="ctr">
              <a:noAutofit/>
            </a:bodyPr>
            <a:lstStyle/>
            <a:p>
              <a:pPr marL="0" marR="0" lvl="0" indent="0" algn="ctr" defTabSz="914400" eaLnBrk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수심 </a:t>
              </a:r>
              <a:r>
                <a:rPr kumimoji="0" lang="en-US" altLang="ko-KR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修心</a:t>
              </a:r>
              <a:r>
                <a:rPr kumimoji="0" lang="en-US" altLang="ko-KR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>
          <p:nvSpPr>
            <p:cNvPr id="15" name="타원 14"/>
            <p:cNvSpPr/>
            <p:nvPr/>
          </p:nvSpPr>
          <p:spPr bwMode="auto">
            <a:xfrm>
              <a:off x="4788024" y="6428629"/>
              <a:ext cx="932177" cy="89395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12700" algn="ctr">
              <a:solidFill>
                <a:srgbClr val="FFFFFF">
                  <a:lumMod val="95000"/>
                </a:srgbClr>
              </a:solidFill>
              <a:round/>
              <a:headEnd/>
              <a:tailEnd/>
            </a:ln>
          </p:spPr>
          <p:txBody>
            <a:bodyPr wrap="square" lIns="36000" rIns="36000" rtlCol="0" anchor="ctr">
              <a:noAutofit/>
            </a:bodyPr>
            <a:lstStyle/>
            <a:p>
              <a:pPr marL="0" marR="0" lvl="0" indent="0" algn="ctr" defTabSz="914400" eaLnBrk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대원 </a:t>
              </a:r>
              <a:r>
                <a:rPr kumimoji="0" lang="en-US" altLang="ko-KR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大願</a:t>
              </a:r>
              <a:r>
                <a:rPr kumimoji="0" lang="en-US" altLang="ko-KR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  <p:sp>
          <p:nvSpPr>
            <p:cNvPr id="16" name="타원 15"/>
            <p:cNvSpPr/>
            <p:nvPr/>
          </p:nvSpPr>
          <p:spPr bwMode="auto">
            <a:xfrm>
              <a:off x="4788024" y="7655013"/>
              <a:ext cx="932177" cy="89395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12700" algn="ctr">
              <a:solidFill>
                <a:srgbClr val="FFFFFF">
                  <a:lumMod val="95000"/>
                </a:srgbClr>
              </a:solidFill>
              <a:round/>
              <a:headEnd/>
              <a:tailEnd/>
            </a:ln>
          </p:spPr>
          <p:txBody>
            <a:bodyPr wrap="square" lIns="36000" rIns="36000" rtlCol="0" anchor="ctr">
              <a:noAutofit/>
            </a:bodyPr>
            <a:lstStyle/>
            <a:p>
              <a:pPr marL="0" marR="0" lvl="0" indent="0" algn="ctr" defTabSz="914400" eaLnBrk="0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정체</a:t>
              </a:r>
              <a: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/>
              </a:r>
              <a:b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</a:br>
              <a: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正體</a:t>
              </a:r>
              <a:r>
                <a:rPr kumimoji="0" lang="en-US" altLang="ko-KR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en-US" altLang="ko-KR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endParaRPr>
            </a:p>
          </p:txBody>
        </p:sp>
        <p:cxnSp>
          <p:nvCxnSpPr>
            <p:cNvPr id="18" name="직선 연결선 17"/>
            <p:cNvCxnSpPr>
              <a:stCxn id="15" idx="5"/>
              <a:endCxn id="13" idx="1"/>
            </p:cNvCxnSpPr>
            <p:nvPr/>
          </p:nvCxnSpPr>
          <p:spPr bwMode="auto">
            <a:xfrm>
              <a:off x="5583687" y="7191671"/>
              <a:ext cx="640740" cy="594260"/>
            </a:xfrm>
            <a:prstGeom prst="line">
              <a:avLst/>
            </a:prstGeom>
            <a:solidFill>
              <a:srgbClr val="BBE0E3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2" name="직선 연결선 21"/>
            <p:cNvCxnSpPr>
              <a:stCxn id="14" idx="5"/>
              <a:endCxn id="12" idx="1"/>
            </p:cNvCxnSpPr>
            <p:nvPr/>
          </p:nvCxnSpPr>
          <p:spPr bwMode="auto">
            <a:xfrm>
              <a:off x="4304873" y="8418055"/>
              <a:ext cx="619665" cy="614471"/>
            </a:xfrm>
            <a:prstGeom prst="line">
              <a:avLst/>
            </a:prstGeom>
            <a:solidFill>
              <a:srgbClr val="BBE0E3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3" name="직선 연결선 22"/>
            <p:cNvCxnSpPr>
              <a:stCxn id="14" idx="7"/>
              <a:endCxn id="15" idx="3"/>
            </p:cNvCxnSpPr>
            <p:nvPr/>
          </p:nvCxnSpPr>
          <p:spPr bwMode="auto">
            <a:xfrm flipV="1">
              <a:off x="4304873" y="7191671"/>
              <a:ext cx="619665" cy="594260"/>
            </a:xfrm>
            <a:prstGeom prst="line">
              <a:avLst/>
            </a:prstGeom>
            <a:solidFill>
              <a:srgbClr val="BBE0E3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5" name="직선 연결선 24"/>
            <p:cNvCxnSpPr>
              <a:stCxn id="13" idx="3"/>
              <a:endCxn id="12" idx="7"/>
            </p:cNvCxnSpPr>
            <p:nvPr/>
          </p:nvCxnSpPr>
          <p:spPr bwMode="auto">
            <a:xfrm flipH="1">
              <a:off x="5583687" y="8418055"/>
              <a:ext cx="640740" cy="614471"/>
            </a:xfrm>
            <a:prstGeom prst="line">
              <a:avLst/>
            </a:prstGeom>
            <a:solidFill>
              <a:srgbClr val="BBE0E3"/>
            </a:solidFill>
            <a:ln w="12700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grpSp>
          <p:nvGrpSpPr>
            <p:cNvPr id="28" name="그룹 27"/>
            <p:cNvGrpSpPr/>
            <p:nvPr/>
          </p:nvGrpSpPr>
          <p:grpSpPr>
            <a:xfrm>
              <a:off x="5213977" y="7322588"/>
              <a:ext cx="94003" cy="332425"/>
              <a:chOff x="3845818" y="4365104"/>
              <a:chExt cx="78110" cy="432048"/>
            </a:xfrm>
          </p:grpSpPr>
          <p:cxnSp>
            <p:nvCxnSpPr>
              <p:cNvPr id="29" name="직선 연결선 28"/>
              <p:cNvCxnSpPr/>
              <p:nvPr/>
            </p:nvCxnSpPr>
            <p:spPr bwMode="auto">
              <a:xfrm>
                <a:off x="384581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  <p:cxnSp>
            <p:nvCxnSpPr>
              <p:cNvPr id="30" name="직선 연결선 29"/>
              <p:cNvCxnSpPr/>
              <p:nvPr/>
            </p:nvCxnSpPr>
            <p:spPr bwMode="auto">
              <a:xfrm>
                <a:off x="392392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</p:grpSp>
        <p:grpSp>
          <p:nvGrpSpPr>
            <p:cNvPr id="31" name="그룹 30"/>
            <p:cNvGrpSpPr/>
            <p:nvPr/>
          </p:nvGrpSpPr>
          <p:grpSpPr>
            <a:xfrm>
              <a:off x="5213977" y="8569183"/>
              <a:ext cx="94003" cy="332425"/>
              <a:chOff x="3845818" y="4365104"/>
              <a:chExt cx="78110" cy="432048"/>
            </a:xfrm>
          </p:grpSpPr>
          <p:cxnSp>
            <p:nvCxnSpPr>
              <p:cNvPr id="32" name="직선 연결선 31"/>
              <p:cNvCxnSpPr/>
              <p:nvPr/>
            </p:nvCxnSpPr>
            <p:spPr bwMode="auto">
              <a:xfrm>
                <a:off x="384581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33" name="직선 연결선 32"/>
              <p:cNvCxnSpPr/>
              <p:nvPr/>
            </p:nvCxnSpPr>
            <p:spPr bwMode="auto">
              <a:xfrm>
                <a:off x="392392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</p:grpSp>
        <p:grpSp>
          <p:nvGrpSpPr>
            <p:cNvPr id="34" name="그룹 33"/>
            <p:cNvGrpSpPr/>
            <p:nvPr/>
          </p:nvGrpSpPr>
          <p:grpSpPr>
            <a:xfrm rot="5400000">
              <a:off x="5869520" y="7942301"/>
              <a:ext cx="90149" cy="346637"/>
              <a:chOff x="3845818" y="4365104"/>
              <a:chExt cx="78110" cy="432048"/>
            </a:xfrm>
          </p:grpSpPr>
          <p:cxnSp>
            <p:nvCxnSpPr>
              <p:cNvPr id="35" name="직선 연결선 34"/>
              <p:cNvCxnSpPr/>
              <p:nvPr/>
            </p:nvCxnSpPr>
            <p:spPr bwMode="auto">
              <a:xfrm>
                <a:off x="384581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  <p:cxnSp>
            <p:nvCxnSpPr>
              <p:cNvPr id="36" name="직선 연결선 35"/>
              <p:cNvCxnSpPr/>
              <p:nvPr/>
            </p:nvCxnSpPr>
            <p:spPr bwMode="auto">
              <a:xfrm>
                <a:off x="392392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</p:grpSp>
        <p:grpSp>
          <p:nvGrpSpPr>
            <p:cNvPr id="37" name="그룹 36"/>
            <p:cNvGrpSpPr/>
            <p:nvPr/>
          </p:nvGrpSpPr>
          <p:grpSpPr>
            <a:xfrm rot="5400000">
              <a:off x="4569631" y="7942301"/>
              <a:ext cx="90149" cy="346637"/>
              <a:chOff x="3845818" y="4365104"/>
              <a:chExt cx="78110" cy="432048"/>
            </a:xfrm>
          </p:grpSpPr>
          <p:cxnSp>
            <p:nvCxnSpPr>
              <p:cNvPr id="38" name="직선 연결선 37"/>
              <p:cNvCxnSpPr/>
              <p:nvPr/>
            </p:nvCxnSpPr>
            <p:spPr bwMode="auto">
              <a:xfrm rot="10800000" flipH="1">
                <a:off x="384581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  <p:cxnSp>
            <p:nvCxnSpPr>
              <p:cNvPr id="39" name="직선 연결선 38"/>
              <p:cNvCxnSpPr/>
              <p:nvPr/>
            </p:nvCxnSpPr>
            <p:spPr bwMode="auto">
              <a:xfrm>
                <a:off x="3923928" y="4365104"/>
                <a:ext cx="0" cy="432048"/>
              </a:xfrm>
              <a:prstGeom prst="line">
                <a:avLst/>
              </a:prstGeom>
              <a:solidFill>
                <a:srgbClr val="BBE0E3"/>
              </a:solidFill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심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修心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수심작업하기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957965" cy="395536"/>
            <a:chOff x="1619672" y="1832197"/>
            <a:chExt cx="395796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6455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바람직한 가치관인 삶의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대 원리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" name="직사각형 16"/>
          <p:cNvSpPr/>
          <p:nvPr/>
        </p:nvSpPr>
        <p:spPr>
          <a:xfrm>
            <a:off x="4356150" y="2612812"/>
            <a:ext cx="36004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나란 무엇인가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?’</a:t>
            </a: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자신에 대한 바람직한 </a:t>
            </a:r>
            <a:r>
              <a:rPr lang="ko-KR" altLang="en-US" sz="1400" dirty="0" err="1" smtClean="0"/>
              <a:t>정체관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자아관</a:t>
            </a:r>
            <a:r>
              <a:rPr lang="en-US" altLang="ko-KR" sz="1400" dirty="0" smtClean="0"/>
              <a:t>)</a:t>
            </a:r>
            <a:endParaRPr lang="ko-KR" altLang="en-US" sz="1400" dirty="0" smtClean="0"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2339752" y="5733336"/>
            <a:ext cx="1440000" cy="720000"/>
          </a:xfrm>
          <a:prstGeom prst="roundRect">
            <a:avLst/>
          </a:prstGeom>
          <a:solidFill>
            <a:schemeClr val="accent6">
              <a:lumMod val="75000"/>
              <a:alpha val="59000"/>
            </a:schemeClr>
          </a:solidFill>
          <a:ln w="12700" algn="ctr">
            <a:solidFill>
              <a:srgbClr val="FFFFFF">
                <a:lumMod val="95000"/>
              </a:srgb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0" marR="0" lvl="0" indent="0" algn="ctr" defTabSz="914400" eaLnBrk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작선 </a:t>
            </a:r>
            <a:r>
              <a:rPr kumimoji="0" lang="en-US" altLang="ko-KR" sz="16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6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作善</a:t>
            </a:r>
            <a:r>
              <a:rPr kumimoji="0" lang="en-US" altLang="ko-KR" sz="16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)</a:t>
            </a:r>
            <a:endParaRPr kumimoji="0" lang="en-US" altLang="ko-KR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339752" y="4941248"/>
            <a:ext cx="1440000" cy="720000"/>
          </a:xfrm>
          <a:prstGeom prst="roundRect">
            <a:avLst/>
          </a:prstGeom>
          <a:solidFill>
            <a:schemeClr val="accent6">
              <a:lumMod val="75000"/>
              <a:alpha val="59000"/>
            </a:schemeClr>
          </a:solidFill>
          <a:ln w="12700" algn="ctr">
            <a:solidFill>
              <a:srgbClr val="FFFFFF">
                <a:lumMod val="95000"/>
              </a:srgb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0" marR="0" lvl="0" indent="0" algn="ctr" defTabSz="914400" eaLnBrk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화합 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339752" y="4149160"/>
            <a:ext cx="1440000" cy="720000"/>
          </a:xfrm>
          <a:prstGeom prst="roundRect">
            <a:avLst/>
          </a:prstGeom>
          <a:solidFill>
            <a:schemeClr val="accent6">
              <a:lumMod val="75000"/>
              <a:alpha val="59000"/>
            </a:schemeClr>
          </a:solidFill>
          <a:ln w="12700" algn="ctr">
            <a:solidFill>
              <a:srgbClr val="FFFFFF">
                <a:lumMod val="95000"/>
              </a:srgb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0" marR="0" lvl="0" indent="0" algn="ctr" defTabSz="914400" eaLnBrk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수심 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339752" y="3357072"/>
            <a:ext cx="1440000" cy="720000"/>
          </a:xfrm>
          <a:prstGeom prst="roundRect">
            <a:avLst/>
          </a:prstGeom>
          <a:solidFill>
            <a:schemeClr val="accent6">
              <a:lumMod val="75000"/>
              <a:alpha val="59000"/>
            </a:schemeClr>
          </a:solidFill>
          <a:ln w="12700" algn="ctr">
            <a:solidFill>
              <a:srgbClr val="FFFFFF">
                <a:lumMod val="95000"/>
              </a:srgb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0" marR="0" lvl="0" indent="0" algn="ctr" defTabSz="914400" eaLnBrk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대원 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大願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6" name="모서리가 둥근 직사각형 15"/>
          <p:cNvSpPr/>
          <p:nvPr/>
        </p:nvSpPr>
        <p:spPr bwMode="auto">
          <a:xfrm>
            <a:off x="2339752" y="2564984"/>
            <a:ext cx="1440000" cy="720000"/>
          </a:xfrm>
          <a:prstGeom prst="roundRect">
            <a:avLst/>
          </a:prstGeom>
          <a:solidFill>
            <a:schemeClr val="accent6">
              <a:lumMod val="75000"/>
              <a:alpha val="59000"/>
            </a:schemeClr>
          </a:solidFill>
          <a:ln w="12700" algn="ctr">
            <a:solidFill>
              <a:srgbClr val="FFFFFF">
                <a:lumMod val="95000"/>
              </a:srgbClr>
            </a:solidFill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0" marR="0" lvl="0" indent="0" algn="ctr" defTabSz="914400" eaLnBrk="0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정체 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正體</a:t>
            </a:r>
            <a:r>
              <a:rPr kumimoji="0" lang="en-US" altLang="ko-KR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40" name="직사각형 39"/>
          <p:cNvSpPr/>
          <p:nvPr/>
        </p:nvSpPr>
        <p:spPr>
          <a:xfrm>
            <a:off x="4355976" y="3410925"/>
            <a:ext cx="36004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삶의 방향 설정</a:t>
            </a:r>
            <a:endParaRPr lang="en-US" altLang="ko-KR" sz="1400" dirty="0" smtClean="0"/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‘우리 모두의 행복을 향해서 나아간다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’</a:t>
            </a:r>
            <a:endParaRPr lang="ko-KR" altLang="en-US" sz="1400" dirty="0" smtClean="0">
              <a:latin typeface="+mn-ea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4355976" y="4209038"/>
            <a:ext cx="388791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자신의 마음을 행복하게 만듦</a:t>
            </a:r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마음을 잘 다루어서 마음천국을 만든다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4355976" y="5007151"/>
            <a:ext cx="388791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이웃과 좋은 관계를 가짐</a:t>
            </a:r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사람들과 잘 화합하여 관계천국을 만든다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4355976" y="5805264"/>
            <a:ext cx="388791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바람직한 행동을 함</a:t>
            </a:r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맡은 역할을 잘하여 세상천국을 만든다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심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smtClean="0">
                  <a:latin typeface="+mn-ea"/>
                </a:rPr>
                <a:t>修心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수심작업하기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929111" cy="395536"/>
            <a:chOff x="1619672" y="1832197"/>
            <a:chExt cx="3929111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6166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마음 속에 무엇을 </a:t>
              </a:r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정화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할 것인가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7" name="직사각형 16"/>
          <p:cNvSpPr/>
          <p:nvPr/>
        </p:nvSpPr>
        <p:spPr>
          <a:xfrm>
            <a:off x="2457449" y="2564904"/>
            <a:ext cx="62912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탐진치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</a:t>
            </a:r>
            <a:r>
              <a:rPr lang="ko-KR" alt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貪瞋痴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를 정화해야 함</a:t>
            </a:r>
            <a:endParaRPr lang="ko-KR" altLang="en-US" sz="1600" dirty="0" smtClean="0">
              <a:latin typeface="+mn-ea"/>
            </a:endParaRPr>
          </a:p>
        </p:txBody>
      </p:sp>
      <p:sp>
        <p:nvSpPr>
          <p:cNvPr id="42" name="타원 41"/>
          <p:cNvSpPr/>
          <p:nvPr/>
        </p:nvSpPr>
        <p:spPr bwMode="auto">
          <a:xfrm>
            <a:off x="2843808" y="3123016"/>
            <a:ext cx="900000" cy="900000"/>
          </a:xfrm>
          <a:prstGeom prst="ellipse">
            <a:avLst/>
          </a:prstGeom>
          <a:solidFill>
            <a:schemeClr val="accent6">
              <a:lumMod val="75000"/>
              <a:alpha val="68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0" rIns="0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탐</a:t>
            </a: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貪</a:t>
            </a: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43" name="타원 42"/>
          <p:cNvSpPr/>
          <p:nvPr/>
        </p:nvSpPr>
        <p:spPr bwMode="auto">
          <a:xfrm>
            <a:off x="2843808" y="5481328"/>
            <a:ext cx="900000" cy="900000"/>
          </a:xfrm>
          <a:prstGeom prst="ellipse">
            <a:avLst/>
          </a:prstGeom>
          <a:solidFill>
            <a:schemeClr val="accent6">
              <a:lumMod val="75000"/>
              <a:alpha val="68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0" rIns="0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치</a:t>
            </a: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痴</a:t>
            </a: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44" name="타원 43"/>
          <p:cNvSpPr/>
          <p:nvPr/>
        </p:nvSpPr>
        <p:spPr bwMode="auto">
          <a:xfrm>
            <a:off x="2843808" y="4302172"/>
            <a:ext cx="900000" cy="900000"/>
          </a:xfrm>
          <a:prstGeom prst="ellipse">
            <a:avLst/>
          </a:prstGeom>
          <a:solidFill>
            <a:schemeClr val="accent6">
              <a:lumMod val="75000"/>
              <a:alpha val="68000"/>
            </a:schemeClr>
          </a:solidFill>
          <a:ln w="12700" algn="ctr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 wrap="square" lIns="0" rIns="0" rtlCol="0" anchor="ctr">
            <a:noAutofit/>
          </a:bodyPr>
          <a:lstStyle/>
          <a:p>
            <a:pPr algn="ctr" eaLnBrk="0" latinLnBrk="0"/>
            <a:r>
              <a:rPr lang="ko-KR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진</a:t>
            </a: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瞋</a:t>
            </a: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47" name="모서리가 둥근 직사각형 46"/>
          <p:cNvSpPr/>
          <p:nvPr/>
        </p:nvSpPr>
        <p:spPr bwMode="auto">
          <a:xfrm>
            <a:off x="4355976" y="3320964"/>
            <a:ext cx="1728000" cy="468000"/>
          </a:xfrm>
          <a:prstGeom prst="roundRect">
            <a:avLst/>
          </a:prstGeom>
          <a:noFill/>
          <a:ln w="12700" cap="flat" cmpd="sng" algn="ctr">
            <a:solidFill>
              <a:schemeClr val="accent6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lvl="0" algn="ctr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탐욕</a:t>
            </a:r>
            <a:endParaRPr lang="ko-KR" altLang="en-US" sz="16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8" name="모서리가 둥근 직사각형 47"/>
          <p:cNvSpPr/>
          <p:nvPr/>
        </p:nvSpPr>
        <p:spPr bwMode="auto">
          <a:xfrm>
            <a:off x="4355976" y="4509134"/>
            <a:ext cx="1728000" cy="468000"/>
          </a:xfrm>
          <a:prstGeom prst="roundRect">
            <a:avLst/>
          </a:prstGeom>
          <a:noFill/>
          <a:ln w="12700" cap="flat" cmpd="sng" algn="ctr">
            <a:solidFill>
              <a:schemeClr val="accent6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lvl="0" algn="ctr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분노</a:t>
            </a:r>
            <a:endParaRPr lang="ko-KR" altLang="en-US" sz="16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9" name="모서리가 둥근 직사각형 48"/>
          <p:cNvSpPr/>
          <p:nvPr/>
        </p:nvSpPr>
        <p:spPr bwMode="auto">
          <a:xfrm>
            <a:off x="4355976" y="5697304"/>
            <a:ext cx="1728000" cy="468000"/>
          </a:xfrm>
          <a:prstGeom prst="roundRect">
            <a:avLst/>
          </a:prstGeom>
          <a:noFill/>
          <a:ln w="12700" cap="flat" cmpd="sng" algn="ctr">
            <a:solidFill>
              <a:schemeClr val="accent6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lvl="0" algn="ctr" latinLnBrk="0"/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어리석은 마음</a:t>
            </a:r>
            <a:endParaRPr lang="ko-KR" altLang="en-US" sz="1600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4151</TotalTime>
  <Words>293</Words>
  <Application>Microsoft Office PowerPoint</Application>
  <PresentationFormat>화면 슬라이드 쇼(4:3)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Dongwon</cp:lastModifiedBy>
  <cp:revision>343</cp:revision>
  <dcterms:created xsi:type="dcterms:W3CDTF">2013-07-26T07:32:19Z</dcterms:created>
  <dcterms:modified xsi:type="dcterms:W3CDTF">2014-02-11T06:41:05Z</dcterms:modified>
</cp:coreProperties>
</file>