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4"/>
  </p:notesMasterIdLst>
  <p:sldIdLst>
    <p:sldId id="312" r:id="rId3"/>
    <p:sldId id="321" r:id="rId4"/>
    <p:sldId id="353" r:id="rId5"/>
    <p:sldId id="354" r:id="rId6"/>
    <p:sldId id="355" r:id="rId7"/>
    <p:sldId id="356" r:id="rId8"/>
    <p:sldId id="357" r:id="rId9"/>
    <p:sldId id="358" r:id="rId10"/>
    <p:sldId id="359" r:id="rId11"/>
    <p:sldId id="360" r:id="rId12"/>
    <p:sldId id="361" r:id="rId13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0" autoAdjust="0"/>
    <p:restoredTop sz="99366" autoAdjust="0"/>
  </p:normalViewPr>
  <p:slideViewPr>
    <p:cSldViewPr>
      <p:cViewPr>
        <p:scale>
          <a:sx n="75" d="100"/>
          <a:sy n="75" d="100"/>
        </p:scale>
        <p:origin x="-660" y="-2778"/>
      </p:cViewPr>
      <p:guideLst>
        <p:guide orient="horz" pos="1389"/>
        <p:guide orient="horz" pos="799"/>
        <p:guide orient="horz" pos="482"/>
        <p:guide orient="horz" pos="1797"/>
        <p:guide orient="horz" pos="3521"/>
        <p:guide orient="horz" pos="1616"/>
        <p:guide pos="1020"/>
        <p:guide pos="793"/>
        <p:guide pos="1247"/>
        <p:guide pos="1565"/>
        <p:guide pos="4785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수심체계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修心體系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심체계를</a:t>
              </a:r>
              <a:r>
                <a:rPr kumimoji="1" lang="ko-KR" altLang="en-US" sz="3600" b="1" kern="0" dirty="0" smtClean="0">
                  <a:latin typeface="+mn-ea"/>
                </a:rPr>
                <a:t> 통한 마음공부 방법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번뇌 제거를 위한 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조바라밀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41" name="모서리가 둥근 직사각형 40"/>
          <p:cNvSpPr/>
          <p:nvPr/>
        </p:nvSpPr>
        <p:spPr bwMode="auto">
          <a:xfrm>
            <a:off x="2114550" y="1988840"/>
            <a:ext cx="2745482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나지사 명상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2457449" y="2871807"/>
            <a:ext cx="5786439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‘</a:t>
            </a:r>
            <a:r>
              <a:rPr lang="ko-KR" altLang="en-US" sz="1600" dirty="0" err="1" smtClean="0"/>
              <a:t>썅</a:t>
            </a:r>
            <a:r>
              <a:rPr lang="ko-KR" altLang="en-US" sz="1600" dirty="0" smtClean="0"/>
              <a:t>’하는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분노를 정화</a:t>
            </a:r>
            <a:endParaRPr lang="ko-KR" altLang="en-US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latin typeface="+mn-ea"/>
              </a:rPr>
              <a:t>현재의 부정적인 상황을 있는 그대로 수용하고 집착하지 않도록 함으로써 분노를 사라지게 하는 명상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hape 28"/>
          <p:cNvCxnSpPr>
            <a:stCxn id="18" idx="1"/>
            <a:endCxn id="22" idx="1"/>
          </p:cNvCxnSpPr>
          <p:nvPr/>
        </p:nvCxnSpPr>
        <p:spPr>
          <a:xfrm rot="10800000" flipV="1">
            <a:off x="3635896" y="3843016"/>
            <a:ext cx="12700" cy="2052288"/>
          </a:xfrm>
          <a:prstGeom prst="bentConnector3">
            <a:avLst>
              <a:gd name="adj1" fmla="val 1800000"/>
            </a:avLst>
          </a:prstGeom>
          <a:ln w="12700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심체계를</a:t>
              </a:r>
              <a:r>
                <a:rPr kumimoji="1" lang="ko-KR" altLang="en-US" sz="3600" b="1" kern="0" dirty="0" smtClean="0">
                  <a:latin typeface="+mn-ea"/>
                </a:rPr>
                <a:t> 통한 마음공부 방법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수심체계 정리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16" name="모서리가 둥근 직사각형 15"/>
          <p:cNvSpPr/>
          <p:nvPr/>
        </p:nvSpPr>
        <p:spPr bwMode="auto">
          <a:xfrm>
            <a:off x="3635896" y="2552204"/>
            <a:ext cx="4968551" cy="540000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0000"/>
            </a:schemeClr>
          </a:solidFill>
          <a:ln w="9525" cap="flat" cmpd="sng" algn="ctr">
            <a:solidFill>
              <a:schemeClr val="accent3">
                <a:lumMod val="75000"/>
              </a:scheme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80963" latinLnBrk="0"/>
            <a:r>
              <a:rPr lang="ko-KR" altLang="en-US" sz="1600" b="1" kern="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돈망명상</a:t>
            </a: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무한 의식공간을 확인한다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600" kern="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3635896" y="3573016"/>
            <a:ext cx="4968551" cy="540000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0000"/>
            </a:schemeClr>
          </a:solidFill>
          <a:ln w="9525" cap="flat" cmpd="sng" algn="ctr">
            <a:solidFill>
              <a:schemeClr val="accent3">
                <a:lumMod val="75000"/>
              </a:scheme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80963" latinLnBrk="0"/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지족명상</a:t>
            </a: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불만사고를 정화한다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400" kern="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3635896" y="4257112"/>
            <a:ext cx="4968551" cy="540000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0000"/>
            </a:schemeClr>
          </a:solidFill>
          <a:ln w="9525" cap="flat" cmpd="sng" algn="ctr">
            <a:solidFill>
              <a:schemeClr val="accent3">
                <a:lumMod val="75000"/>
              </a:scheme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80963" latinLnBrk="0"/>
            <a:r>
              <a:rPr lang="ko-KR" altLang="en-US" sz="1600" b="1" kern="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비아명상</a:t>
            </a:r>
            <a:r>
              <a:rPr lang="ko-KR" altLang="en-US" sz="1600" b="1" kern="0" dirty="0" smtClean="0">
                <a:solidFill>
                  <a:srgbClr val="6600CC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‘있다 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좋다’라는 어리석음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치 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痴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를 정화한다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400" kern="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3635896" y="4941208"/>
            <a:ext cx="4968551" cy="540000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0000"/>
            </a:schemeClr>
          </a:solidFill>
          <a:ln w="9525" cap="flat" cmpd="sng" algn="ctr">
            <a:solidFill>
              <a:schemeClr val="accent3">
                <a:lumMod val="75000"/>
              </a:scheme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80963" latinLnBrk="0"/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죽음명상 </a:t>
            </a:r>
            <a:r>
              <a:rPr lang="ko-KR" altLang="en-US" sz="1600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싶다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라는 욕심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탐 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貪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을 정화한다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400" kern="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3635896" y="5625304"/>
            <a:ext cx="4968551" cy="540000"/>
          </a:xfrm>
          <a:prstGeom prst="roundRect">
            <a:avLst/>
          </a:prstGeom>
          <a:solidFill>
            <a:schemeClr val="accent3">
              <a:lumMod val="40000"/>
              <a:lumOff val="60000"/>
              <a:alpha val="50000"/>
            </a:schemeClr>
          </a:solidFill>
          <a:ln w="9525" cap="flat" cmpd="sng" algn="ctr">
            <a:solidFill>
              <a:schemeClr val="accent3">
                <a:lumMod val="75000"/>
              </a:scheme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80963" latinLnBrk="0"/>
            <a:r>
              <a:rPr lang="ko-KR" altLang="en-US" sz="1600" b="1" kern="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나지사명상</a:t>
            </a:r>
            <a:r>
              <a:rPr lang="ko-KR" altLang="en-US" sz="16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400" kern="0" dirty="0" err="1" smtClean="0">
                <a:latin typeface="맑은 고딕" pitchFamily="50" charset="-127"/>
                <a:ea typeface="맑은 고딕" pitchFamily="50" charset="-127"/>
              </a:rPr>
              <a:t>썅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’하는 분노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진 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瞋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를 정화한다</a:t>
            </a:r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1979613" y="2570876"/>
            <a:ext cx="1440259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b="1" dirty="0" err="1" smtClean="0">
                <a:solidFill>
                  <a:schemeClr val="bg1"/>
                </a:solidFill>
                <a:latin typeface="+mn-ea"/>
              </a:rPr>
              <a:t>주바라밀</a:t>
            </a:r>
            <a:endParaRPr lang="ko-KR" altLang="en-US" b="1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1979613" y="4509120"/>
            <a:ext cx="1440259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b="1" dirty="0" err="1" smtClean="0">
                <a:solidFill>
                  <a:schemeClr val="bg1"/>
                </a:solidFill>
                <a:latin typeface="+mn-ea"/>
              </a:rPr>
              <a:t>조바라밀</a:t>
            </a:r>
            <a:endParaRPr lang="ko-KR" altLang="en-US" b="1" dirty="0" smtClean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심체계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좋은 마음 상태란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403326" cy="395536"/>
            <a:chOff x="1619672" y="1832197"/>
            <a:chExt cx="340332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0909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자유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자비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자재의 마음상태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6" name="직사각형 35"/>
          <p:cNvSpPr/>
          <p:nvPr/>
        </p:nvSpPr>
        <p:spPr>
          <a:xfrm>
            <a:off x="3923928" y="4451047"/>
            <a:ext cx="482453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일체의 걸림이 없는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자유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自由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감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한정 없고 따뜻한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자비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慈悲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심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Font typeface="Arial" pitchFamily="34" charset="0"/>
              <a:buChar char="•"/>
            </a:pPr>
            <a:r>
              <a:rPr lang="ko-KR" altLang="en-US" sz="1600" dirty="0" smtClean="0"/>
              <a:t>게으름을 피우지 않고 민첩한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자재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自在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</a:rPr>
              <a:t>로움</a:t>
            </a:r>
            <a:endParaRPr lang="en-US" altLang="ko-KR" sz="20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타원 10"/>
          <p:cNvSpPr/>
          <p:nvPr/>
        </p:nvSpPr>
        <p:spPr bwMode="auto">
          <a:xfrm>
            <a:off x="2483768" y="4365104"/>
            <a:ext cx="1620000" cy="1620000"/>
          </a:xfrm>
          <a:prstGeom prst="ellipse">
            <a:avLst/>
          </a:prstGeom>
          <a:solidFill>
            <a:schemeClr val="accent3">
              <a:lumMod val="75000"/>
              <a:alpha val="69000"/>
            </a:schemeClr>
          </a:solidFill>
          <a:ln w="12700" algn="ctr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r>
              <a:rPr lang="ko-KR" altLang="en-US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좋은 마음 상태</a:t>
            </a:r>
            <a:endParaRPr lang="en-US" altLang="ko-KR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457449" y="2564904"/>
            <a:ext cx="62912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정치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경제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사회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문화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교육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종교 등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세상 모든 일의 궁극적인 목적은 좋은 마음 상태를 만드는 것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좋은 마음 상태란 자유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자비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자재의 마음상태를 의미함</a:t>
            </a:r>
            <a:endParaRPr lang="ko-KR" altLang="en-US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심체계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수심체계란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976516" cy="395536"/>
            <a:chOff x="1619672" y="1832197"/>
            <a:chExt cx="597651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66410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자유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자비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자재의 마음상태를 위한 마음공부 방법론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3" name="직사각형 12"/>
          <p:cNvSpPr/>
          <p:nvPr/>
        </p:nvSpPr>
        <p:spPr>
          <a:xfrm>
            <a:off x="2457449" y="2871807"/>
            <a:ext cx="6291263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마음공부란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탁 트인 허공에 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구름을 걷어내는 것 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무한한 허공을 확인</a:t>
            </a:r>
            <a:r>
              <a:rPr lang="ko-KR" altLang="en-US" sz="1600" dirty="0" smtClean="0"/>
              <a:t>하는 것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en-US" altLang="ko-KR" sz="16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2818928" y="4614227"/>
            <a:ext cx="5424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indent="-31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</a:pPr>
            <a:r>
              <a:rPr lang="ko-KR" altLang="en-US" sz="1600" dirty="0" smtClean="0"/>
              <a:t>이 두 가지 축의 공부가 중도적 조화를 이루면서 나아가는 것이 마음공부임</a:t>
            </a:r>
            <a:endParaRPr lang="en-US" altLang="ko-KR" sz="1600" dirty="0" smtClean="0"/>
          </a:p>
        </p:txBody>
      </p:sp>
      <p:sp>
        <p:nvSpPr>
          <p:cNvPr id="15" name="아래쪽 화살표 14"/>
          <p:cNvSpPr/>
          <p:nvPr/>
        </p:nvSpPr>
        <p:spPr>
          <a:xfrm rot="16200000">
            <a:off x="2627784" y="4797152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심체계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수심체계란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976516" cy="395536"/>
            <a:chOff x="1619672" y="1832197"/>
            <a:chExt cx="597651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66410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자유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자비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자재의 마음상태를 위한 마음공부 방법론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3" name="직사각형 12"/>
          <p:cNvSpPr/>
          <p:nvPr/>
        </p:nvSpPr>
        <p:spPr>
          <a:xfrm>
            <a:off x="2457449" y="2564904"/>
            <a:ext cx="629126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우리의 마음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의식공간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은 우주를 포함할 만큼 광활하게 큼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/>
              <a:t>이러한 의식 공간에 부정적인 것이 있다 한들 허공의 구름 정도에 지나지 않음</a:t>
            </a:r>
            <a:endParaRPr lang="en-US" altLang="ko-KR" sz="1600" dirty="0" smtClean="0"/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/>
              <a:t>번뇌를 걷어내고 무한한 부분을 확인하는 것이 마음공부 </a:t>
            </a:r>
            <a:endParaRPr lang="en-US" altLang="ko-KR" sz="1600" dirty="0" smtClean="0"/>
          </a:p>
        </p:txBody>
      </p:sp>
      <p:sp>
        <p:nvSpPr>
          <p:cNvPr id="16" name="타원 15"/>
          <p:cNvSpPr/>
          <p:nvPr/>
        </p:nvSpPr>
        <p:spPr>
          <a:xfrm>
            <a:off x="3419872" y="4581128"/>
            <a:ext cx="4392488" cy="2088232"/>
          </a:xfrm>
          <a:prstGeom prst="ellipse">
            <a:avLst/>
          </a:prstGeom>
          <a:solidFill>
            <a:schemeClr val="accent1">
              <a:lumMod val="60000"/>
              <a:lumOff val="40000"/>
              <a:alpha val="54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923928" y="4911551"/>
            <a:ext cx="333724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indent="-31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</a:pPr>
            <a:r>
              <a:rPr lang="ko-KR" altLang="en-US" sz="1400" b="1" dirty="0" smtClean="0"/>
              <a:t>의식공간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: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허공과 같이 무한</a:t>
            </a:r>
            <a:r>
              <a:rPr lang="ko-KR" altLang="en-US" sz="1400" dirty="0" smtClean="0"/>
              <a:t>함</a:t>
            </a:r>
            <a:endParaRPr lang="en-US" altLang="ko-KR" sz="1400" dirty="0" smtClean="0"/>
          </a:p>
        </p:txBody>
      </p:sp>
      <p:sp>
        <p:nvSpPr>
          <p:cNvPr id="18" name="직사각형 17"/>
          <p:cNvSpPr/>
          <p:nvPr/>
        </p:nvSpPr>
        <p:spPr>
          <a:xfrm>
            <a:off x="4330948" y="5733256"/>
            <a:ext cx="456153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indent="-3175" latinLnBrk="0">
              <a:spcBef>
                <a:spcPts val="600"/>
              </a:spcBef>
              <a:buClr>
                <a:srgbClr val="285DA6"/>
              </a:buClr>
            </a:pPr>
            <a:r>
              <a:rPr lang="ko-KR" altLang="en-US" sz="1400" b="1" dirty="0" smtClean="0"/>
              <a:t>번뇌</a:t>
            </a:r>
            <a:r>
              <a:rPr lang="ko-KR" altLang="en-US" sz="1400" dirty="0" smtClean="0"/>
              <a:t>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허공에 낀 구름과 같아서 </a:t>
            </a:r>
            <a:endParaRPr lang="en-US" altLang="ko-KR" sz="1400" dirty="0" smtClean="0"/>
          </a:p>
          <a:p>
            <a:pPr marL="358775" lvl="1" indent="-3175" latinLnBrk="0">
              <a:spcBef>
                <a:spcPts val="600"/>
              </a:spcBef>
              <a:buClr>
                <a:srgbClr val="285DA6"/>
              </a:buClr>
            </a:pP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전체 의식 공간의 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</a:rPr>
              <a:t>0.001%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에 불과</a:t>
            </a:r>
            <a:r>
              <a:rPr lang="ko-KR" altLang="en-US" sz="1400" dirty="0" smtClean="0"/>
              <a:t>함</a:t>
            </a:r>
            <a:endParaRPr lang="en-US" altLang="ko-KR" sz="1400" dirty="0" smtClean="0"/>
          </a:p>
        </p:txBody>
      </p:sp>
      <p:sp>
        <p:nvSpPr>
          <p:cNvPr id="22" name="구름 21"/>
          <p:cNvSpPr/>
          <p:nvPr/>
        </p:nvSpPr>
        <p:spPr>
          <a:xfrm>
            <a:off x="4355976" y="5805264"/>
            <a:ext cx="288032" cy="288032"/>
          </a:xfrm>
          <a:prstGeom prst="cloud">
            <a:avLst/>
          </a:prstGeom>
          <a:solidFill>
            <a:schemeClr val="bg1">
              <a:alpha val="54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심체계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번뇌란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976516" cy="395536"/>
            <a:chOff x="1619672" y="1832197"/>
            <a:chExt cx="597651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66410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가지 번뇌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1028" name="Picture 4" descr="C:\Users\이경수\AppData\Local\Microsoft\Windows\Temporary Internet Files\Content.IE5\8LLFD86X\MC900371054[1].wmf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515395" y="5085184"/>
            <a:ext cx="1456985" cy="1420526"/>
          </a:xfrm>
          <a:prstGeom prst="rect">
            <a:avLst/>
          </a:prstGeom>
          <a:noFill/>
        </p:spPr>
      </p:pic>
      <p:sp>
        <p:nvSpPr>
          <p:cNvPr id="25" name="직사각형 24"/>
          <p:cNvSpPr/>
          <p:nvPr/>
        </p:nvSpPr>
        <p:spPr bwMode="auto">
          <a:xfrm>
            <a:off x="5076056" y="3501008"/>
            <a:ext cx="2088232" cy="43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en-US" altLang="ko-KR" sz="1600" b="1" kern="0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1600" b="1" kern="0" dirty="0" smtClean="0">
                <a:latin typeface="맑은 고딕" pitchFamily="50" charset="-127"/>
                <a:ea typeface="맑은 고딕" pitchFamily="50" charset="-127"/>
              </a:rPr>
              <a:t>돈이 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있다</a:t>
            </a:r>
            <a:r>
              <a:rPr lang="en-US" altLang="ko-KR" sz="1600" b="1" kern="0" dirty="0" smtClean="0">
                <a:latin typeface="맑은 고딕" pitchFamily="50" charset="-127"/>
                <a:ea typeface="맑은 고딕" pitchFamily="50" charset="-127"/>
              </a:rPr>
              <a:t>.”</a:t>
            </a:r>
            <a:endParaRPr lang="ko-KR" altLang="en-US" sz="1600" b="1" kern="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/>
          <p:cNvSpPr/>
          <p:nvPr/>
        </p:nvSpPr>
        <p:spPr bwMode="auto">
          <a:xfrm>
            <a:off x="5076056" y="4077072"/>
            <a:ext cx="2088232" cy="43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en-US" altLang="ko-KR" sz="1600" b="1" kern="0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1600" b="1" kern="0" dirty="0" smtClean="0">
                <a:latin typeface="맑은 고딕" pitchFamily="50" charset="-127"/>
                <a:ea typeface="맑은 고딕" pitchFamily="50" charset="-127"/>
              </a:rPr>
              <a:t>돈이 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좋다</a:t>
            </a:r>
            <a:r>
              <a:rPr lang="en-US" altLang="ko-KR" sz="1600" b="1" kern="0" dirty="0" smtClean="0">
                <a:latin typeface="맑은 고딕" pitchFamily="50" charset="-127"/>
                <a:ea typeface="맑은 고딕" pitchFamily="50" charset="-127"/>
              </a:rPr>
              <a:t>.”</a:t>
            </a:r>
            <a:endParaRPr lang="ko-KR" altLang="en-US" sz="1600" b="1" kern="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/>
          <p:cNvSpPr/>
          <p:nvPr/>
        </p:nvSpPr>
        <p:spPr bwMode="auto">
          <a:xfrm>
            <a:off x="5076056" y="4653136"/>
            <a:ext cx="2088232" cy="43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en-US" altLang="ko-KR" sz="1600" b="1" kern="0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1600" b="1" kern="0" dirty="0" smtClean="0">
                <a:latin typeface="맑은 고딕" pitchFamily="50" charset="-127"/>
                <a:ea typeface="맑은 고딕" pitchFamily="50" charset="-127"/>
              </a:rPr>
              <a:t>돈이 갖고 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싶다</a:t>
            </a:r>
            <a:r>
              <a:rPr lang="en-US" altLang="ko-KR" sz="1600" b="1" kern="0" dirty="0" smtClean="0">
                <a:latin typeface="맑은 고딕" pitchFamily="50" charset="-127"/>
                <a:ea typeface="맑은 고딕" pitchFamily="50" charset="-127"/>
              </a:rPr>
              <a:t>.”</a:t>
            </a:r>
            <a:endParaRPr lang="ko-KR" altLang="en-US" sz="1600" b="1" kern="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/>
          <p:cNvSpPr/>
          <p:nvPr/>
        </p:nvSpPr>
        <p:spPr bwMode="auto">
          <a:xfrm>
            <a:off x="5076056" y="5229200"/>
            <a:ext cx="2088232" cy="43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en-US" altLang="ko-KR" sz="1600" b="1" kern="0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1600" b="1" kern="0" dirty="0" smtClean="0">
                <a:latin typeface="맑은 고딕" pitchFamily="50" charset="-127"/>
                <a:ea typeface="맑은 고딕" pitchFamily="50" charset="-127"/>
              </a:rPr>
              <a:t>화가 난다</a:t>
            </a:r>
            <a:r>
              <a:rPr lang="en-US" altLang="ko-KR" sz="1600" b="1" kern="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썅</a:t>
            </a:r>
            <a:r>
              <a:rPr lang="en-US" altLang="ko-KR" sz="1600" b="1" kern="0" dirty="0" smtClean="0">
                <a:latin typeface="맑은 고딕" pitchFamily="50" charset="-127"/>
                <a:ea typeface="맑은 고딕" pitchFamily="50" charset="-127"/>
              </a:rPr>
              <a:t>!”</a:t>
            </a:r>
            <a:endParaRPr lang="ko-KR" altLang="en-US" sz="1600" b="1" kern="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/>
          <p:cNvSpPr/>
          <p:nvPr/>
        </p:nvSpPr>
        <p:spPr bwMode="auto">
          <a:xfrm>
            <a:off x="5076056" y="5805264"/>
            <a:ext cx="2088232" cy="43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불만사고</a:t>
            </a:r>
          </a:p>
        </p:txBody>
      </p:sp>
      <p:sp>
        <p:nvSpPr>
          <p:cNvPr id="32" name="직사각형 31"/>
          <p:cNvSpPr/>
          <p:nvPr/>
        </p:nvSpPr>
        <p:spPr bwMode="auto">
          <a:xfrm>
            <a:off x="2339752" y="3501008"/>
            <a:ext cx="2283495" cy="432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accent3">
                <a:lumMod val="75000"/>
              </a:schemeClr>
            </a:solidFill>
            <a:prstDash val="sysDash"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돈을 개념화함</a:t>
            </a:r>
          </a:p>
        </p:txBody>
      </p:sp>
      <p:sp>
        <p:nvSpPr>
          <p:cNvPr id="33" name="직사각형 32"/>
          <p:cNvSpPr/>
          <p:nvPr/>
        </p:nvSpPr>
        <p:spPr bwMode="auto">
          <a:xfrm>
            <a:off x="2339752" y="4077072"/>
            <a:ext cx="2283495" cy="432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accent3">
                <a:lumMod val="75000"/>
              </a:schemeClr>
            </a:solidFill>
            <a:prstDash val="sysDash"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>
              <a:defRPr/>
            </a:pP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돈에 가치를 부여함 </a:t>
            </a:r>
          </a:p>
        </p:txBody>
      </p:sp>
      <p:sp>
        <p:nvSpPr>
          <p:cNvPr id="34" name="직사각형 33"/>
          <p:cNvSpPr/>
          <p:nvPr/>
        </p:nvSpPr>
        <p:spPr bwMode="auto">
          <a:xfrm>
            <a:off x="2339752" y="4653136"/>
            <a:ext cx="2283495" cy="432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accent3">
                <a:lumMod val="75000"/>
              </a:schemeClr>
            </a:solidFill>
            <a:prstDash val="sysDash"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욕심이 생김</a:t>
            </a:r>
          </a:p>
        </p:txBody>
      </p:sp>
      <p:sp>
        <p:nvSpPr>
          <p:cNvPr id="35" name="직사각형 34"/>
          <p:cNvSpPr/>
          <p:nvPr/>
        </p:nvSpPr>
        <p:spPr bwMode="auto">
          <a:xfrm>
            <a:off x="2339752" y="5229200"/>
            <a:ext cx="2283495" cy="432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accent3">
                <a:lumMod val="75000"/>
              </a:schemeClr>
            </a:solidFill>
            <a:prstDash val="sysDash"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갖지 못하여 좌절</a:t>
            </a:r>
            <a:r>
              <a:rPr lang="en-US" altLang="ko-KR" sz="1400" kern="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 분노</a:t>
            </a:r>
          </a:p>
        </p:txBody>
      </p:sp>
      <p:sp>
        <p:nvSpPr>
          <p:cNvPr id="36" name="직사각형 35"/>
          <p:cNvSpPr/>
          <p:nvPr/>
        </p:nvSpPr>
        <p:spPr bwMode="auto">
          <a:xfrm>
            <a:off x="2339752" y="5805264"/>
            <a:ext cx="2283495" cy="4320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accent3">
                <a:lumMod val="75000"/>
              </a:schemeClr>
            </a:solidFill>
            <a:prstDash val="sysDash"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sz="1400" kern="0" dirty="0" smtClean="0">
                <a:latin typeface="맑은 고딕" pitchFamily="50" charset="-127"/>
                <a:ea typeface="맑은 고딕" pitchFamily="50" charset="-127"/>
              </a:rPr>
              <a:t>불만이 생겨남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2457449" y="2564904"/>
            <a:ext cx="62190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눈 앞에 돈이 있을 때 다음과 같은 마음을 가지는 것이 번뇌임</a:t>
            </a:r>
            <a:endParaRPr lang="ko-KR" altLang="en-US" sz="1600" dirty="0" smtClean="0">
              <a:latin typeface="+mn-ea"/>
            </a:endParaRPr>
          </a:p>
        </p:txBody>
      </p:sp>
      <p:cxnSp>
        <p:nvCxnSpPr>
          <p:cNvPr id="39" name="직선 연결선 38"/>
          <p:cNvCxnSpPr>
            <a:stCxn id="35" idx="3"/>
            <a:endCxn id="30" idx="1"/>
          </p:cNvCxnSpPr>
          <p:nvPr/>
        </p:nvCxnSpPr>
        <p:spPr>
          <a:xfrm>
            <a:off x="4623247" y="5445200"/>
            <a:ext cx="452809" cy="0"/>
          </a:xfrm>
          <a:prstGeom prst="line">
            <a:avLst/>
          </a:prstGeom>
          <a:ln w="3175">
            <a:solidFill>
              <a:schemeClr val="accent3">
                <a:lumMod val="7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>
            <a:stCxn id="32" idx="3"/>
            <a:endCxn id="25" idx="1"/>
          </p:cNvCxnSpPr>
          <p:nvPr/>
        </p:nvCxnSpPr>
        <p:spPr>
          <a:xfrm>
            <a:off x="4623247" y="3717008"/>
            <a:ext cx="452809" cy="0"/>
          </a:xfrm>
          <a:prstGeom prst="line">
            <a:avLst/>
          </a:prstGeom>
          <a:ln w="3175">
            <a:solidFill>
              <a:schemeClr val="accent3">
                <a:lumMod val="7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>
            <a:stCxn id="33" idx="3"/>
            <a:endCxn id="28" idx="1"/>
          </p:cNvCxnSpPr>
          <p:nvPr/>
        </p:nvCxnSpPr>
        <p:spPr>
          <a:xfrm>
            <a:off x="4623247" y="4293072"/>
            <a:ext cx="452809" cy="0"/>
          </a:xfrm>
          <a:prstGeom prst="line">
            <a:avLst/>
          </a:prstGeom>
          <a:ln w="3175">
            <a:solidFill>
              <a:schemeClr val="accent3">
                <a:lumMod val="7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>
            <a:stCxn id="36" idx="3"/>
            <a:endCxn id="31" idx="1"/>
          </p:cNvCxnSpPr>
          <p:nvPr/>
        </p:nvCxnSpPr>
        <p:spPr>
          <a:xfrm>
            <a:off x="4623247" y="6021264"/>
            <a:ext cx="452809" cy="0"/>
          </a:xfrm>
          <a:prstGeom prst="line">
            <a:avLst/>
          </a:prstGeom>
          <a:ln w="3175">
            <a:solidFill>
              <a:schemeClr val="accent3">
                <a:lumMod val="7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>
            <a:stCxn id="34" idx="3"/>
            <a:endCxn id="29" idx="1"/>
          </p:cNvCxnSpPr>
          <p:nvPr/>
        </p:nvCxnSpPr>
        <p:spPr>
          <a:xfrm>
            <a:off x="4623247" y="4869136"/>
            <a:ext cx="452809" cy="0"/>
          </a:xfrm>
          <a:prstGeom prst="line">
            <a:avLst/>
          </a:prstGeom>
          <a:ln w="3175">
            <a:solidFill>
              <a:schemeClr val="accent3">
                <a:lumMod val="75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심체계를</a:t>
              </a:r>
              <a:r>
                <a:rPr kumimoji="1" lang="ko-KR" altLang="en-US" sz="3600" b="1" kern="0" dirty="0" smtClean="0">
                  <a:latin typeface="+mn-ea"/>
                </a:rPr>
                <a:t> 통한 마음공부 방법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무한 허공을 확인하는 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주바라밀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*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8" name="모서리가 둥근 직사각형 37"/>
          <p:cNvSpPr/>
          <p:nvPr/>
        </p:nvSpPr>
        <p:spPr bwMode="auto">
          <a:xfrm>
            <a:off x="2124074" y="5805264"/>
            <a:ext cx="6336357" cy="64807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968500" indent="-1879600" eaLnBrk="0" latinLnBrk="0">
              <a:defRPr/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200" dirty="0" smtClean="0"/>
              <a:t>* </a:t>
            </a:r>
            <a:r>
              <a:rPr lang="ko-KR" altLang="en-US" sz="1200" dirty="0" err="1" smtClean="0"/>
              <a:t>주바라밀</a:t>
            </a:r>
            <a:r>
              <a:rPr lang="en-US" altLang="ko-KR" sz="1200" dirty="0" smtClean="0"/>
              <a:t>(</a:t>
            </a:r>
            <a:r>
              <a:rPr lang="ko-KR" altLang="en-US" sz="1200" dirty="0" err="1" smtClean="0"/>
              <a:t>主波羅蜜</a:t>
            </a:r>
            <a:r>
              <a:rPr lang="en-US" altLang="ko-KR" sz="1200" dirty="0" smtClean="0"/>
              <a:t>) : </a:t>
            </a:r>
            <a:r>
              <a:rPr lang="ko-KR" altLang="en-US" sz="1200" dirty="0" smtClean="0"/>
              <a:t>마음공부를 위한 가장 중요한 </a:t>
            </a:r>
            <a:r>
              <a:rPr lang="ko-KR" altLang="en-US" sz="1200" dirty="0" err="1" smtClean="0"/>
              <a:t>수행법</a:t>
            </a:r>
            <a:endParaRPr lang="ko-KR" altLang="en-US" sz="1200" dirty="0" smtClean="0"/>
          </a:p>
        </p:txBody>
      </p:sp>
      <p:sp>
        <p:nvSpPr>
          <p:cNvPr id="41" name="모서리가 둥근 직사각형 40"/>
          <p:cNvSpPr/>
          <p:nvPr/>
        </p:nvSpPr>
        <p:spPr bwMode="auto">
          <a:xfrm>
            <a:off x="2114550" y="1988840"/>
            <a:ext cx="2745482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b="1" dirty="0" err="1" smtClean="0">
                <a:solidFill>
                  <a:schemeClr val="bg1"/>
                </a:solidFill>
                <a:latin typeface="+mn-ea"/>
              </a:rPr>
              <a:t>돈망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명상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2457449" y="2871807"/>
            <a:ext cx="629126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err="1" smtClean="0"/>
              <a:t>동사섭의</a:t>
            </a:r>
            <a:r>
              <a:rPr lang="ko-KR" altLang="en-US" sz="1600" dirty="0" smtClean="0"/>
              <a:t> 핵심 수행</a:t>
            </a:r>
            <a:endParaRPr lang="ko-KR" altLang="en-US" sz="1600" dirty="0" smtClean="0"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돈망이란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모든 기억을 놓아버리고 걸림 없는 의식 상태로 지금 여기에 그냥 이대로 깨어있는 상태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의미함</a:t>
            </a:r>
            <a:endParaRPr lang="ko-KR" altLang="en-US" sz="1600" dirty="0" smtClean="0"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돈망명상을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통해 허공과 같이 비어있는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무한 의식 공간을 확인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하고 깨달음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심체계를</a:t>
              </a:r>
              <a:r>
                <a:rPr kumimoji="1" lang="ko-KR" altLang="en-US" sz="3600" b="1" kern="0" dirty="0" smtClean="0">
                  <a:latin typeface="+mn-ea"/>
                </a:rPr>
                <a:t> 통한 마음공부 방법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번뇌 제거를 위한 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조바라밀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*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38" name="모서리가 둥근 직사각형 37"/>
          <p:cNvSpPr/>
          <p:nvPr/>
        </p:nvSpPr>
        <p:spPr bwMode="auto">
          <a:xfrm>
            <a:off x="2124074" y="5805264"/>
            <a:ext cx="6336357" cy="64807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968500" indent="-1879600" eaLnBrk="0" latinLnBrk="0">
              <a:defRPr/>
            </a:pPr>
            <a:r>
              <a:rPr lang="ko-KR" altLang="en-US" sz="1200" dirty="0" smtClean="0"/>
              <a:t>* </a:t>
            </a:r>
            <a:r>
              <a:rPr lang="ko-KR" altLang="en-US" sz="1200" dirty="0" err="1" smtClean="0"/>
              <a:t>조바라밀</a:t>
            </a:r>
            <a:r>
              <a:rPr lang="en-US" altLang="ko-KR" sz="1200" dirty="0" smtClean="0"/>
              <a:t>(</a:t>
            </a:r>
            <a:r>
              <a:rPr lang="ko-KR" altLang="en-US" sz="1200" dirty="0" err="1" smtClean="0"/>
              <a:t>助波羅蜜</a:t>
            </a:r>
            <a:r>
              <a:rPr lang="en-US" altLang="ko-KR" sz="1200" dirty="0" smtClean="0"/>
              <a:t>) : </a:t>
            </a:r>
            <a:r>
              <a:rPr lang="ko-KR" altLang="en-US" sz="1200" dirty="0" err="1" smtClean="0"/>
              <a:t>주바라밀을</a:t>
            </a:r>
            <a:r>
              <a:rPr lang="ko-KR" altLang="en-US" sz="1200" dirty="0" smtClean="0"/>
              <a:t> 보조하는 </a:t>
            </a:r>
            <a:r>
              <a:rPr lang="ko-KR" altLang="en-US" sz="1200" dirty="0" err="1" smtClean="0"/>
              <a:t>수행법</a:t>
            </a:r>
            <a:r>
              <a:rPr lang="ko-KR" altLang="en-US" sz="1200" dirty="0" smtClean="0"/>
              <a:t> </a:t>
            </a:r>
          </a:p>
        </p:txBody>
      </p:sp>
      <p:sp>
        <p:nvSpPr>
          <p:cNvPr id="41" name="모서리가 둥근 직사각형 40"/>
          <p:cNvSpPr/>
          <p:nvPr/>
        </p:nvSpPr>
        <p:spPr bwMode="auto">
          <a:xfrm>
            <a:off x="2114550" y="1988840"/>
            <a:ext cx="2745482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지족 명상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2457449" y="2871807"/>
            <a:ext cx="629126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불만사고를 정화</a:t>
            </a:r>
            <a:endParaRPr lang="ko-KR" altLang="en-US" sz="1600" dirty="0" smtClean="0"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지천으로 감사거리가 있다는 사실을 깨달음으로써 만족사고를 할 수 있게 함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심체계를</a:t>
              </a:r>
              <a:r>
                <a:rPr kumimoji="1" lang="ko-KR" altLang="en-US" sz="3600" b="1" kern="0" dirty="0" smtClean="0">
                  <a:latin typeface="+mn-ea"/>
                </a:rPr>
                <a:t> 통한 마음공부 방법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번뇌 제거를 위한 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조바라밀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41" name="모서리가 둥근 직사각형 40"/>
          <p:cNvSpPr/>
          <p:nvPr/>
        </p:nvSpPr>
        <p:spPr bwMode="auto">
          <a:xfrm>
            <a:off x="2114550" y="1988840"/>
            <a:ext cx="2745482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b="1" dirty="0" err="1" smtClean="0">
                <a:solidFill>
                  <a:schemeClr val="bg1"/>
                </a:solidFill>
                <a:latin typeface="+mn-ea"/>
              </a:rPr>
              <a:t>비아</a:t>
            </a: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 명상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2457449" y="2871807"/>
            <a:ext cx="600298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‘있다 </a:t>
            </a:r>
            <a:r>
              <a:rPr lang="en-US" altLang="ko-KR" sz="1600" dirty="0" smtClean="0"/>
              <a:t>- </a:t>
            </a:r>
            <a:r>
              <a:rPr lang="ko-KR" altLang="en-US" sz="1600" dirty="0" smtClean="0"/>
              <a:t>좋다’라는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어리석은 생각을 정화</a:t>
            </a:r>
            <a:endParaRPr lang="ko-KR" altLang="en-US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실체사고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*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통해 대상을 개념화하기 시작하면 대상에 대한 가치를 생각하게 마련임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/>
              <a:t>무아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無我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를 통해 실체사고의 어리석음을 깨닫게 하는 명상</a:t>
            </a:r>
            <a:endParaRPr lang="en-US" altLang="ko-KR" sz="1600" dirty="0" smtClean="0"/>
          </a:p>
        </p:txBody>
      </p:sp>
      <p:sp>
        <p:nvSpPr>
          <p:cNvPr id="9" name="모서리가 둥근 직사각형 8"/>
          <p:cNvSpPr/>
          <p:nvPr/>
        </p:nvSpPr>
        <p:spPr bwMode="auto">
          <a:xfrm>
            <a:off x="2124074" y="5805264"/>
            <a:ext cx="6336357" cy="64807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1612900" indent="-1524000" eaLnBrk="0" latinLnBrk="0">
              <a:defRPr/>
            </a:pPr>
            <a:r>
              <a:rPr lang="ko-KR" altLang="en-US" sz="1200" dirty="0" smtClean="0"/>
              <a:t>* 실체사고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實體思考</a:t>
            </a:r>
            <a:r>
              <a:rPr lang="en-US" altLang="ko-KR" sz="1200" dirty="0" smtClean="0"/>
              <a:t>): </a:t>
            </a:r>
            <a:r>
              <a:rPr lang="ko-KR" altLang="en-US" sz="1200" dirty="0" smtClean="0"/>
              <a:t>무심의 상태에서 벗어나서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대상을 </a:t>
            </a:r>
            <a:r>
              <a:rPr lang="ko-KR" altLang="en-US" sz="1200" dirty="0" smtClean="0"/>
              <a:t>개념화하게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되면 </a:t>
            </a:r>
            <a:r>
              <a:rPr lang="ko-KR" altLang="en-US" sz="1200" dirty="0" smtClean="0"/>
              <a:t>‘나</a:t>
            </a:r>
            <a:r>
              <a:rPr lang="en-US" altLang="ko-KR" sz="1200" dirty="0" smtClean="0"/>
              <a:t>-</a:t>
            </a:r>
            <a:r>
              <a:rPr lang="ko-KR" altLang="en-US" sz="1200" dirty="0" smtClean="0"/>
              <a:t>너’</a:t>
            </a:r>
            <a:r>
              <a:rPr lang="ko-KR" altLang="en-US" sz="1200" dirty="0" err="1" smtClean="0"/>
              <a:t>를</a:t>
            </a:r>
            <a:r>
              <a:rPr lang="ko-KR" altLang="en-US" sz="1200" dirty="0" smtClean="0"/>
              <a:t> 구별하는 실체사고가 </a:t>
            </a:r>
            <a:r>
              <a:rPr lang="ko-KR" altLang="en-US" sz="1200" dirty="0" smtClean="0"/>
              <a:t>형성됨</a:t>
            </a:r>
            <a:r>
              <a:rPr lang="en-US" altLang="ko-KR" sz="1200" dirty="0" smtClean="0"/>
              <a:t>.</a:t>
            </a:r>
            <a:endParaRPr kumimoji="0" lang="ko-KR" altLang="en-US" sz="12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심체계를</a:t>
              </a:r>
              <a:r>
                <a:rPr kumimoji="1" lang="ko-KR" altLang="en-US" sz="3600" b="1" kern="0" dirty="0" smtClean="0">
                  <a:latin typeface="+mn-ea"/>
                </a:rPr>
                <a:t> 통한 마음공부 방법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번뇌 제거를 위한 </a:t>
              </a:r>
              <a:r>
                <a:rPr kumimoji="1" lang="ko-KR" altLang="en-US" sz="2800" b="1" kern="0" dirty="0" err="1" smtClean="0">
                  <a:solidFill>
                    <a:srgbClr val="008000"/>
                  </a:solidFill>
                  <a:latin typeface="+mn-ea"/>
                </a:rPr>
                <a:t>조바라밀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41" name="모서리가 둥근 직사각형 40"/>
          <p:cNvSpPr/>
          <p:nvPr/>
        </p:nvSpPr>
        <p:spPr bwMode="auto">
          <a:xfrm>
            <a:off x="2114550" y="1988840"/>
            <a:ext cx="2745482" cy="498084"/>
          </a:xfrm>
          <a:prstGeom prst="roundRect">
            <a:avLst>
              <a:gd name="adj" fmla="val 0"/>
            </a:avLst>
          </a:prstGeom>
          <a:solidFill>
            <a:schemeClr val="accent6"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eaLnBrk="0" latinLnBrk="0">
              <a:defRPr/>
            </a:pPr>
            <a:r>
              <a:rPr lang="ko-KR" altLang="en-US" b="1" dirty="0" smtClean="0">
                <a:solidFill>
                  <a:schemeClr val="bg1"/>
                </a:solidFill>
                <a:latin typeface="+mn-ea"/>
              </a:rPr>
              <a:t>죽음 명상</a:t>
            </a:r>
            <a:endParaRPr kumimoji="0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2457449" y="2871807"/>
            <a:ext cx="6291263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‘싶다’라는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욕심을 정화</a:t>
            </a:r>
            <a:endParaRPr lang="ko-KR" altLang="en-US" sz="16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대상에 가치를 부여하게 되면 그것을 가지고 싶다는 욕구가 생김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죽음명상은 우리들 마음</a:t>
            </a:r>
            <a:r>
              <a:rPr lang="ko-KR" altLang="en-US" sz="1600" dirty="0" smtClean="0"/>
              <a:t> 속에 뿌리 깊게 자리하고 있는 탐욕을 내려놓게 하는 명상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4214</TotalTime>
  <Words>511</Words>
  <Application>Microsoft Office PowerPoint</Application>
  <PresentationFormat>화면 슬라이드 쇼(4:3)</PresentationFormat>
  <Paragraphs>91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11</vt:i4>
      </vt:variant>
    </vt:vector>
  </HeadingPairs>
  <TitlesOfParts>
    <vt:vector size="13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353</cp:revision>
  <dcterms:created xsi:type="dcterms:W3CDTF">2013-07-26T07:32:19Z</dcterms:created>
  <dcterms:modified xsi:type="dcterms:W3CDTF">2014-02-09T09:27:06Z</dcterms:modified>
</cp:coreProperties>
</file>