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312" r:id="rId3"/>
    <p:sldId id="321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660" y="-2778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247"/>
        <p:guide pos="1565"/>
        <p:guide pos="4785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수심체계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修心體系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번뇌 제거를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조바라밀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모서리가 둥근 직사각형 40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나지사 명상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457449" y="2871807"/>
            <a:ext cx="578643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</a:t>
            </a:r>
            <a:r>
              <a:rPr lang="ko-KR" altLang="en-US" sz="1600" dirty="0" err="1" smtClean="0"/>
              <a:t>썅</a:t>
            </a:r>
            <a:r>
              <a:rPr lang="ko-KR" altLang="en-US" sz="1600" dirty="0" smtClean="0"/>
              <a:t>’하는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분노를 정화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현재의 부정적인 상황을 있는 그대로 수용하고 집착하지 않도록 함으로써 분노를 사라지게 하는 명상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8"/>
          <p:cNvCxnSpPr>
            <a:stCxn id="18" idx="1"/>
            <a:endCxn id="22" idx="1"/>
          </p:cNvCxnSpPr>
          <p:nvPr/>
        </p:nvCxnSpPr>
        <p:spPr>
          <a:xfrm rot="10800000" flipV="1">
            <a:off x="3635896" y="3843016"/>
            <a:ext cx="12700" cy="2052288"/>
          </a:xfrm>
          <a:prstGeom prst="bentConnector3">
            <a:avLst>
              <a:gd name="adj1" fmla="val 1800000"/>
            </a:avLst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수심체계 정리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모서리가 둥근 직사각형 15"/>
          <p:cNvSpPr/>
          <p:nvPr/>
        </p:nvSpPr>
        <p:spPr bwMode="auto">
          <a:xfrm>
            <a:off x="3635896" y="2552204"/>
            <a:ext cx="4968551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 w="9525" cap="flat" cmpd="sng" algn="ctr">
            <a:solidFill>
              <a:schemeClr val="accent3">
                <a:lumMod val="75000"/>
              </a:scheme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0963" latinLnBrk="0"/>
            <a:r>
              <a:rPr lang="ko-KR" altLang="en-US" sz="1600" b="1" kern="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돈망명상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무한 의식공간을 확인한다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600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모서리가 둥근 직사각형 17"/>
          <p:cNvSpPr/>
          <p:nvPr/>
        </p:nvSpPr>
        <p:spPr bwMode="auto">
          <a:xfrm>
            <a:off x="3635896" y="3573016"/>
            <a:ext cx="4968551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 w="9525" cap="flat" cmpd="sng" algn="ctr">
            <a:solidFill>
              <a:schemeClr val="accent3">
                <a:lumMod val="75000"/>
              </a:scheme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0963" latinLnBrk="0"/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지족명상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불만사고를 정화한다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모서리가 둥근 직사각형 18"/>
          <p:cNvSpPr/>
          <p:nvPr/>
        </p:nvSpPr>
        <p:spPr bwMode="auto">
          <a:xfrm>
            <a:off x="3635896" y="4257112"/>
            <a:ext cx="4968551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 w="9525" cap="flat" cmpd="sng" algn="ctr">
            <a:solidFill>
              <a:schemeClr val="accent3">
                <a:lumMod val="75000"/>
              </a:scheme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0963" latinLnBrk="0"/>
            <a:r>
              <a:rPr lang="ko-KR" altLang="en-US" sz="1600" b="1" kern="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비아명상</a:t>
            </a:r>
            <a:r>
              <a:rPr lang="ko-KR" altLang="en-US" sz="1600" b="1" kern="0" dirty="0" smtClean="0">
                <a:solidFill>
                  <a:srgbClr val="6600CC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‘있다 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좋다’라는 어리석음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치 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痴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를 정화한다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 bwMode="auto">
          <a:xfrm>
            <a:off x="3635896" y="4941208"/>
            <a:ext cx="4968551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 w="9525" cap="flat" cmpd="sng" algn="ctr">
            <a:solidFill>
              <a:schemeClr val="accent3">
                <a:lumMod val="75000"/>
              </a:scheme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0963" latinLnBrk="0"/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죽음명상 </a:t>
            </a:r>
            <a:r>
              <a:rPr lang="ko-KR" altLang="en-US" sz="1600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싶다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라는 욕심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탐 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貪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을 정화한다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 bwMode="auto">
          <a:xfrm>
            <a:off x="3635896" y="5625304"/>
            <a:ext cx="4968551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 w="9525" cap="flat" cmpd="sng" algn="ctr">
            <a:solidFill>
              <a:schemeClr val="accent3">
                <a:lumMod val="75000"/>
              </a:scheme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0963" latinLnBrk="0"/>
            <a:r>
              <a:rPr lang="ko-KR" altLang="en-US" sz="1600" b="1" kern="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나지사명상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400" kern="0" dirty="0" err="1" smtClean="0">
                <a:latin typeface="맑은 고딕" pitchFamily="50" charset="-127"/>
                <a:ea typeface="맑은 고딕" pitchFamily="50" charset="-127"/>
              </a:rPr>
              <a:t>썅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’하는 분노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진 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瞋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를 정화한다</a:t>
            </a:r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1979613" y="2570876"/>
            <a:ext cx="1440259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주바라밀</a:t>
            </a:r>
            <a:endParaRPr lang="ko-KR" altLang="en-US" b="1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1979613" y="4509120"/>
            <a:ext cx="1440259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조바라밀</a:t>
            </a:r>
            <a:endParaRPr lang="ko-KR" altLang="en-US" b="1" dirty="0" smtClean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좋은 마음 상태란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03326" cy="395536"/>
            <a:chOff x="1619672" y="1832197"/>
            <a:chExt cx="340332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909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자비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자재의 마음상태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6" name="직사각형 35"/>
          <p:cNvSpPr/>
          <p:nvPr/>
        </p:nvSpPr>
        <p:spPr>
          <a:xfrm>
            <a:off x="3923928" y="4451047"/>
            <a:ext cx="48245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일체의 걸림이 없는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자유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自由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감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한정 없고 따뜻한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자비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慈悲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심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게으름을 피우지 않고 민첩한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자재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自在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로움</a:t>
            </a:r>
            <a:endParaRPr lang="en-US" altLang="ko-KR" sz="2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타원 10"/>
          <p:cNvSpPr/>
          <p:nvPr/>
        </p:nvSpPr>
        <p:spPr bwMode="auto">
          <a:xfrm>
            <a:off x="2483768" y="4365104"/>
            <a:ext cx="1620000" cy="1620000"/>
          </a:xfrm>
          <a:prstGeom prst="ellipse">
            <a:avLst/>
          </a:prstGeom>
          <a:solidFill>
            <a:schemeClr val="accent3">
              <a:lumMod val="75000"/>
              <a:alpha val="69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좋은 마음 상태</a:t>
            </a:r>
            <a:endParaRPr lang="en-US" altLang="ko-KR" b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57449" y="2564904"/>
            <a:ext cx="62912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정치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경제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문화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교육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종교 등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세상 모든 일의 궁극적인 목적은 좋은 마음 상태를 만드는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좋은 마음 상태란 자유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자재의 마음상태를 의미함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수심체계란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976516" cy="395536"/>
            <a:chOff x="1619672" y="1832197"/>
            <a:chExt cx="59765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6641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자비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자재의 마음상태를 위한 마음공부 방법론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457449" y="2871807"/>
            <a:ext cx="629126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마음공부란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탁 트인 허공에 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구름을 걷어내는 것 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무한한 허공을 확인</a:t>
            </a:r>
            <a:r>
              <a:rPr lang="ko-KR" altLang="en-US" sz="1600" dirty="0" smtClean="0"/>
              <a:t>하는 것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/>
          </a:p>
        </p:txBody>
      </p:sp>
      <p:sp>
        <p:nvSpPr>
          <p:cNvPr id="14" name="직사각형 13"/>
          <p:cNvSpPr/>
          <p:nvPr/>
        </p:nvSpPr>
        <p:spPr>
          <a:xfrm>
            <a:off x="2818928" y="4614227"/>
            <a:ext cx="5424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-31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600" dirty="0" smtClean="0"/>
              <a:t>이 두 가지 축의 공부가 중도적 조화를 이루면서 나아가는 것이 마음공부임</a:t>
            </a:r>
            <a:endParaRPr lang="en-US" altLang="ko-KR" sz="1600" dirty="0" smtClean="0"/>
          </a:p>
        </p:txBody>
      </p:sp>
      <p:sp>
        <p:nvSpPr>
          <p:cNvPr id="15" name="아래쪽 화살표 14"/>
          <p:cNvSpPr/>
          <p:nvPr/>
        </p:nvSpPr>
        <p:spPr>
          <a:xfrm rot="16200000">
            <a:off x="2627784" y="4797152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수심체계란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976516" cy="395536"/>
            <a:chOff x="1619672" y="1832197"/>
            <a:chExt cx="59765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6641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자비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자재의 마음상태를 위한 마음공부 방법론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457449" y="2564904"/>
            <a:ext cx="629126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우리의 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의식공간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은 우주를 포함할 만큼 광활하게 큼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이러한 의식 공간에 부정적인 것이 있다 한들 허공의 구름 정도에 지나지 않음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번뇌를 걷어내고 무한한 부분을 확인하는 것이 마음공부 </a:t>
            </a:r>
            <a:endParaRPr lang="en-US" altLang="ko-KR" sz="1600" dirty="0" smtClean="0"/>
          </a:p>
        </p:txBody>
      </p:sp>
      <p:sp>
        <p:nvSpPr>
          <p:cNvPr id="16" name="타원 15"/>
          <p:cNvSpPr/>
          <p:nvPr/>
        </p:nvSpPr>
        <p:spPr>
          <a:xfrm>
            <a:off x="3419872" y="4581128"/>
            <a:ext cx="4392488" cy="2088232"/>
          </a:xfrm>
          <a:prstGeom prst="ellipse">
            <a:avLst/>
          </a:prstGeom>
          <a:solidFill>
            <a:schemeClr val="accent1">
              <a:lumMod val="60000"/>
              <a:lumOff val="40000"/>
              <a:alpha val="54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923928" y="4911551"/>
            <a:ext cx="333724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-31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400" b="1" dirty="0" smtClean="0"/>
              <a:t>의식공간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허공과 같이 무한</a:t>
            </a:r>
            <a:r>
              <a:rPr lang="ko-KR" altLang="en-US" sz="1400" dirty="0" smtClean="0"/>
              <a:t>함</a:t>
            </a:r>
            <a:endParaRPr lang="en-US" altLang="ko-KR" sz="1400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4330948" y="5733256"/>
            <a:ext cx="456153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-3175" latinLnBrk="0">
              <a:spcBef>
                <a:spcPts val="600"/>
              </a:spcBef>
              <a:buClr>
                <a:srgbClr val="285DA6"/>
              </a:buClr>
            </a:pPr>
            <a:r>
              <a:rPr lang="ko-KR" altLang="en-US" sz="1400" b="1" dirty="0" smtClean="0"/>
              <a:t>번뇌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허공에 낀 구름과 같아서 </a:t>
            </a:r>
            <a:endParaRPr lang="en-US" altLang="ko-KR" sz="1400" dirty="0" smtClean="0"/>
          </a:p>
          <a:p>
            <a:pPr marL="358775" lvl="1" indent="-3175" latinLnBrk="0">
              <a:spcBef>
                <a:spcPts val="600"/>
              </a:spcBef>
              <a:buClr>
                <a:srgbClr val="285DA6"/>
              </a:buClr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전체 의식 공간의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0.001%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에 불과</a:t>
            </a:r>
            <a:r>
              <a:rPr lang="ko-KR" altLang="en-US" sz="1400" dirty="0" smtClean="0"/>
              <a:t>함</a:t>
            </a:r>
            <a:endParaRPr lang="en-US" altLang="ko-KR" sz="1400" dirty="0" smtClean="0"/>
          </a:p>
        </p:txBody>
      </p:sp>
      <p:sp>
        <p:nvSpPr>
          <p:cNvPr id="22" name="구름 21"/>
          <p:cNvSpPr/>
          <p:nvPr/>
        </p:nvSpPr>
        <p:spPr>
          <a:xfrm>
            <a:off x="4355976" y="5805264"/>
            <a:ext cx="288032" cy="288032"/>
          </a:xfrm>
          <a:prstGeom prst="cloud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번뇌란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976516" cy="395536"/>
            <a:chOff x="1619672" y="1832197"/>
            <a:chExt cx="59765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6641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가지 번뇌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pic>
        <p:nvPicPr>
          <p:cNvPr id="1028" name="Picture 4" descr="C:\Users\이경수\AppData\Local\Microsoft\Windows\Temporary Internet Files\Content.IE5\8LLFD86X\MC900371054[1].wmf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15395" y="5085184"/>
            <a:ext cx="1456985" cy="1420526"/>
          </a:xfrm>
          <a:prstGeom prst="rect">
            <a:avLst/>
          </a:prstGeom>
          <a:noFill/>
        </p:spPr>
      </p:pic>
      <p:sp>
        <p:nvSpPr>
          <p:cNvPr id="25" name="직사각형 24"/>
          <p:cNvSpPr/>
          <p:nvPr/>
        </p:nvSpPr>
        <p:spPr bwMode="auto">
          <a:xfrm>
            <a:off x="5076056" y="3501008"/>
            <a:ext cx="2088232" cy="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1600" b="1" kern="0" dirty="0" smtClean="0">
                <a:latin typeface="맑은 고딕" pitchFamily="50" charset="-127"/>
                <a:ea typeface="맑은 고딕" pitchFamily="50" charset="-127"/>
              </a:rPr>
              <a:t>돈이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있다</a:t>
            </a: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.”</a:t>
            </a:r>
            <a:endParaRPr lang="ko-KR" altLang="en-US" sz="1600" b="1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직사각형 27"/>
          <p:cNvSpPr/>
          <p:nvPr/>
        </p:nvSpPr>
        <p:spPr bwMode="auto">
          <a:xfrm>
            <a:off x="5076056" y="4077072"/>
            <a:ext cx="2088232" cy="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1600" b="1" kern="0" dirty="0" smtClean="0">
                <a:latin typeface="맑은 고딕" pitchFamily="50" charset="-127"/>
                <a:ea typeface="맑은 고딕" pitchFamily="50" charset="-127"/>
              </a:rPr>
              <a:t>돈이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좋다</a:t>
            </a: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.”</a:t>
            </a:r>
            <a:endParaRPr lang="ko-KR" altLang="en-US" sz="1600" b="1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직사각형 28"/>
          <p:cNvSpPr/>
          <p:nvPr/>
        </p:nvSpPr>
        <p:spPr bwMode="auto">
          <a:xfrm>
            <a:off x="5076056" y="4653136"/>
            <a:ext cx="2088232" cy="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1600" b="1" kern="0" dirty="0" smtClean="0">
                <a:latin typeface="맑은 고딕" pitchFamily="50" charset="-127"/>
                <a:ea typeface="맑은 고딕" pitchFamily="50" charset="-127"/>
              </a:rPr>
              <a:t>돈이 갖고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싶다</a:t>
            </a: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.”</a:t>
            </a:r>
            <a:endParaRPr lang="ko-KR" altLang="en-US" sz="1600" b="1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직사각형 29"/>
          <p:cNvSpPr/>
          <p:nvPr/>
        </p:nvSpPr>
        <p:spPr bwMode="auto">
          <a:xfrm>
            <a:off x="5076056" y="5229200"/>
            <a:ext cx="2088232" cy="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1600" b="1" kern="0" dirty="0" smtClean="0">
                <a:latin typeface="맑은 고딕" pitchFamily="50" charset="-127"/>
                <a:ea typeface="맑은 고딕" pitchFamily="50" charset="-127"/>
              </a:rPr>
              <a:t>화가 난다</a:t>
            </a: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sz="1600" b="1" kern="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b="1" kern="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썅</a:t>
            </a:r>
            <a:r>
              <a:rPr lang="en-US" altLang="ko-KR" sz="1600" b="1" kern="0" dirty="0" smtClean="0">
                <a:latin typeface="맑은 고딕" pitchFamily="50" charset="-127"/>
                <a:ea typeface="맑은 고딕" pitchFamily="50" charset="-127"/>
              </a:rPr>
              <a:t>!”</a:t>
            </a:r>
            <a:endParaRPr lang="ko-KR" altLang="en-US" sz="1600" b="1" kern="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직사각형 30"/>
          <p:cNvSpPr/>
          <p:nvPr/>
        </p:nvSpPr>
        <p:spPr bwMode="auto">
          <a:xfrm>
            <a:off x="5076056" y="5805264"/>
            <a:ext cx="2088232" cy="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불만사고</a:t>
            </a:r>
          </a:p>
        </p:txBody>
      </p:sp>
      <p:sp>
        <p:nvSpPr>
          <p:cNvPr id="32" name="직사각형 31"/>
          <p:cNvSpPr/>
          <p:nvPr/>
        </p:nvSpPr>
        <p:spPr bwMode="auto">
          <a:xfrm>
            <a:off x="2339752" y="3501008"/>
            <a:ext cx="2283495" cy="43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>
                <a:lumMod val="75000"/>
              </a:schemeClr>
            </a:solidFill>
            <a:prstDash val="sysDash"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돈을 개념화함</a:t>
            </a:r>
          </a:p>
        </p:txBody>
      </p:sp>
      <p:sp>
        <p:nvSpPr>
          <p:cNvPr id="33" name="직사각형 32"/>
          <p:cNvSpPr/>
          <p:nvPr/>
        </p:nvSpPr>
        <p:spPr bwMode="auto">
          <a:xfrm>
            <a:off x="2339752" y="4077072"/>
            <a:ext cx="2283495" cy="43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>
                <a:lumMod val="75000"/>
              </a:schemeClr>
            </a:solidFill>
            <a:prstDash val="sysDash"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돈에 가치를 부여함 </a:t>
            </a:r>
          </a:p>
        </p:txBody>
      </p:sp>
      <p:sp>
        <p:nvSpPr>
          <p:cNvPr id="34" name="직사각형 33"/>
          <p:cNvSpPr/>
          <p:nvPr/>
        </p:nvSpPr>
        <p:spPr bwMode="auto">
          <a:xfrm>
            <a:off x="2339752" y="4653136"/>
            <a:ext cx="2283495" cy="43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>
                <a:lumMod val="75000"/>
              </a:schemeClr>
            </a:solidFill>
            <a:prstDash val="sysDash"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욕심이 생김</a:t>
            </a:r>
          </a:p>
        </p:txBody>
      </p:sp>
      <p:sp>
        <p:nvSpPr>
          <p:cNvPr id="35" name="직사각형 34"/>
          <p:cNvSpPr/>
          <p:nvPr/>
        </p:nvSpPr>
        <p:spPr bwMode="auto">
          <a:xfrm>
            <a:off x="2339752" y="5229200"/>
            <a:ext cx="2283495" cy="43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>
                <a:lumMod val="75000"/>
              </a:schemeClr>
            </a:solidFill>
            <a:prstDash val="sysDash"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갖지 못하여 좌절</a:t>
            </a:r>
            <a:r>
              <a:rPr lang="en-US" altLang="ko-KR" sz="1400" kern="0" dirty="0" smtClean="0"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 분노</a:t>
            </a:r>
          </a:p>
        </p:txBody>
      </p:sp>
      <p:sp>
        <p:nvSpPr>
          <p:cNvPr id="36" name="직사각형 35"/>
          <p:cNvSpPr/>
          <p:nvPr/>
        </p:nvSpPr>
        <p:spPr bwMode="auto">
          <a:xfrm>
            <a:off x="2339752" y="5805264"/>
            <a:ext cx="2283495" cy="43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>
                <a:lumMod val="75000"/>
              </a:schemeClr>
            </a:solidFill>
            <a:prstDash val="sysDash"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latin typeface="맑은 고딕" pitchFamily="50" charset="-127"/>
                <a:ea typeface="맑은 고딕" pitchFamily="50" charset="-127"/>
              </a:rPr>
              <a:t>불만이 생겨남</a:t>
            </a:r>
          </a:p>
        </p:txBody>
      </p:sp>
      <p:sp>
        <p:nvSpPr>
          <p:cNvPr id="37" name="직사각형 36"/>
          <p:cNvSpPr/>
          <p:nvPr/>
        </p:nvSpPr>
        <p:spPr>
          <a:xfrm>
            <a:off x="2457449" y="2564904"/>
            <a:ext cx="62190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눈 앞에 돈이 있을 때 다음과 같은 마음을 가지는 것이 번뇌임</a:t>
            </a:r>
            <a:endParaRPr lang="ko-KR" altLang="en-US" sz="1600" dirty="0" smtClean="0">
              <a:latin typeface="+mn-ea"/>
            </a:endParaRPr>
          </a:p>
        </p:txBody>
      </p:sp>
      <p:cxnSp>
        <p:nvCxnSpPr>
          <p:cNvPr id="39" name="직선 연결선 38"/>
          <p:cNvCxnSpPr>
            <a:stCxn id="35" idx="3"/>
            <a:endCxn id="30" idx="1"/>
          </p:cNvCxnSpPr>
          <p:nvPr/>
        </p:nvCxnSpPr>
        <p:spPr>
          <a:xfrm>
            <a:off x="4623247" y="5445200"/>
            <a:ext cx="452809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32" idx="3"/>
            <a:endCxn id="25" idx="1"/>
          </p:cNvCxnSpPr>
          <p:nvPr/>
        </p:nvCxnSpPr>
        <p:spPr>
          <a:xfrm>
            <a:off x="4623247" y="3717008"/>
            <a:ext cx="452809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>
            <a:stCxn id="33" idx="3"/>
            <a:endCxn id="28" idx="1"/>
          </p:cNvCxnSpPr>
          <p:nvPr/>
        </p:nvCxnSpPr>
        <p:spPr>
          <a:xfrm>
            <a:off x="4623247" y="4293072"/>
            <a:ext cx="452809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>
            <a:stCxn id="36" idx="3"/>
            <a:endCxn id="31" idx="1"/>
          </p:cNvCxnSpPr>
          <p:nvPr/>
        </p:nvCxnSpPr>
        <p:spPr>
          <a:xfrm>
            <a:off x="4623247" y="6021264"/>
            <a:ext cx="452809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>
            <a:stCxn id="34" idx="3"/>
            <a:endCxn id="29" idx="1"/>
          </p:cNvCxnSpPr>
          <p:nvPr/>
        </p:nvCxnSpPr>
        <p:spPr>
          <a:xfrm>
            <a:off x="4623247" y="4869136"/>
            <a:ext cx="452809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무한 허공을 확인하는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주바라밀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*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38" name="모서리가 둥근 직사각형 37"/>
          <p:cNvSpPr/>
          <p:nvPr/>
        </p:nvSpPr>
        <p:spPr bwMode="auto">
          <a:xfrm>
            <a:off x="2124074" y="5805264"/>
            <a:ext cx="6336357" cy="64807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smtClean="0"/>
              <a:t>* </a:t>
            </a:r>
            <a:r>
              <a:rPr lang="ko-KR" altLang="en-US" sz="1200" dirty="0" err="1" smtClean="0"/>
              <a:t>주바라밀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主波羅蜜</a:t>
            </a:r>
            <a:r>
              <a:rPr lang="en-US" altLang="ko-KR" sz="1200" dirty="0" smtClean="0"/>
              <a:t>) : </a:t>
            </a:r>
            <a:r>
              <a:rPr lang="ko-KR" altLang="en-US" sz="1200" dirty="0" smtClean="0"/>
              <a:t>마음공부를 위한 가장 중요한 </a:t>
            </a:r>
            <a:r>
              <a:rPr lang="ko-KR" altLang="en-US" sz="1200" dirty="0" err="1" smtClean="0"/>
              <a:t>수행법</a:t>
            </a:r>
            <a:endParaRPr lang="ko-KR" altLang="en-US" sz="1200" dirty="0" smtClean="0"/>
          </a:p>
        </p:txBody>
      </p:sp>
      <p:sp>
        <p:nvSpPr>
          <p:cNvPr id="41" name="모서리가 둥근 직사각형 40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돈망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명상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457449" y="2871807"/>
            <a:ext cx="629126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동사섭의</a:t>
            </a:r>
            <a:r>
              <a:rPr lang="ko-KR" altLang="en-US" sz="1600" dirty="0" smtClean="0"/>
              <a:t> 핵심 수행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돈망이란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모든 기억을 놓아버리고 걸림 없는 의식 상태로 지금 여기에 그냥 이대로 깨어있는 상태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의미함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돈망명상을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통해 허공과 같이 비어있는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무한 의식 공간을 확인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하고 깨달음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번뇌 제거를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조바라밀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*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38" name="모서리가 둥근 직사각형 37"/>
          <p:cNvSpPr/>
          <p:nvPr/>
        </p:nvSpPr>
        <p:spPr bwMode="auto">
          <a:xfrm>
            <a:off x="2124074" y="5805264"/>
            <a:ext cx="6336357" cy="64807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200" dirty="0" smtClean="0"/>
              <a:t>* </a:t>
            </a:r>
            <a:r>
              <a:rPr lang="ko-KR" altLang="en-US" sz="1200" dirty="0" err="1" smtClean="0"/>
              <a:t>조바라밀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助波羅蜜</a:t>
            </a:r>
            <a:r>
              <a:rPr lang="en-US" altLang="ko-KR" sz="1200" dirty="0" smtClean="0"/>
              <a:t>) : </a:t>
            </a:r>
            <a:r>
              <a:rPr lang="ko-KR" altLang="en-US" sz="1200" dirty="0" err="1" smtClean="0"/>
              <a:t>주바라밀을</a:t>
            </a:r>
            <a:r>
              <a:rPr lang="ko-KR" altLang="en-US" sz="1200" dirty="0" smtClean="0"/>
              <a:t> 보조하는 </a:t>
            </a:r>
            <a:r>
              <a:rPr lang="ko-KR" altLang="en-US" sz="1200" dirty="0" err="1" smtClean="0"/>
              <a:t>수행법</a:t>
            </a:r>
            <a:r>
              <a:rPr lang="ko-KR" altLang="en-US" sz="1200" dirty="0" smtClean="0"/>
              <a:t> </a:t>
            </a:r>
          </a:p>
        </p:txBody>
      </p:sp>
      <p:sp>
        <p:nvSpPr>
          <p:cNvPr id="41" name="모서리가 둥근 직사각형 40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지족 명상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457449" y="2871807"/>
            <a:ext cx="629126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불만사고를 정화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지천으로 감사거리가 있다는 사실을 깨달음으로써 만족사고를 할 수 있게 함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번뇌 제거를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조바라밀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모서리가 둥근 직사각형 40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비아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명상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457449" y="2871807"/>
            <a:ext cx="6002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‘있다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좋다’라는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어리석은 생각을 정화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실체사고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*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통해 대상을 개념화하기 시작하면 대상에 대한 가치를 생각하게 마련임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무아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無我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통해 실체사고의 어리석음을 깨닫게 하는 명상</a:t>
            </a:r>
            <a:endParaRPr lang="en-US" altLang="ko-KR" sz="1600" dirty="0" smtClean="0"/>
          </a:p>
        </p:txBody>
      </p:sp>
      <p:sp>
        <p:nvSpPr>
          <p:cNvPr id="9" name="모서리가 둥근 직사각형 8"/>
          <p:cNvSpPr/>
          <p:nvPr/>
        </p:nvSpPr>
        <p:spPr bwMode="auto">
          <a:xfrm>
            <a:off x="2124074" y="5805264"/>
            <a:ext cx="6336357" cy="64807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612900" indent="-1524000" eaLnBrk="0" latinLnBrk="0">
              <a:defRPr/>
            </a:pPr>
            <a:r>
              <a:rPr lang="ko-KR" altLang="en-US" sz="1200" dirty="0" smtClean="0"/>
              <a:t>* 실체사고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實體思考</a:t>
            </a:r>
            <a:r>
              <a:rPr lang="en-US" altLang="ko-KR" sz="1200" dirty="0" smtClean="0"/>
              <a:t>): </a:t>
            </a:r>
            <a:r>
              <a:rPr lang="ko-KR" altLang="en-US" sz="1200" dirty="0" smtClean="0"/>
              <a:t>무심의 상태에서 벗어나서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대상을 </a:t>
            </a:r>
            <a:r>
              <a:rPr lang="ko-KR" altLang="en-US" sz="1200" dirty="0" smtClean="0"/>
              <a:t>개념화하게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되면 </a:t>
            </a:r>
            <a:r>
              <a:rPr lang="ko-KR" altLang="en-US" sz="1200" dirty="0" smtClean="0"/>
              <a:t>‘나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너’</a:t>
            </a:r>
            <a:r>
              <a:rPr lang="ko-KR" altLang="en-US" sz="1200" dirty="0" err="1" smtClean="0"/>
              <a:t>를</a:t>
            </a:r>
            <a:r>
              <a:rPr lang="ko-KR" altLang="en-US" sz="1200" dirty="0" smtClean="0"/>
              <a:t> 구별하는 실체사고가 </a:t>
            </a:r>
            <a:r>
              <a:rPr lang="ko-KR" altLang="en-US" sz="1200" dirty="0" smtClean="0"/>
              <a:t>형성됨</a:t>
            </a:r>
            <a:r>
              <a:rPr lang="en-US" altLang="ko-KR" sz="1200" dirty="0" smtClean="0"/>
              <a:t>.</a:t>
            </a:r>
            <a:endParaRPr kumimoji="0" lang="ko-KR" altLang="en-US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심체계를</a:t>
              </a:r>
              <a:r>
                <a:rPr kumimoji="1" lang="ko-KR" altLang="en-US" sz="3600" b="1" kern="0" dirty="0" smtClean="0">
                  <a:latin typeface="+mn-ea"/>
                </a:rPr>
                <a:t> 통한 마음공부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번뇌 제거를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조바라밀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모서리가 둥근 직사각형 40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죽음 명상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457449" y="2871807"/>
            <a:ext cx="6291263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‘싶다’라는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욕심을 정화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대상에 가치를 부여하게 되면 그것을 가지고 싶다는 욕구가 생김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죽음명상은 우리들 마음</a:t>
            </a:r>
            <a:r>
              <a:rPr lang="ko-KR" altLang="en-US" sz="1600" dirty="0" smtClean="0"/>
              <a:t> 속에 뿌리 깊게 자리하고 있는 탐욕을 내려놓게 하는 명상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4214</TotalTime>
  <Words>511</Words>
  <Application>Microsoft Office PowerPoint</Application>
  <PresentationFormat>화면 슬라이드 쇼(4:3)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353</cp:revision>
  <dcterms:created xsi:type="dcterms:W3CDTF">2013-07-26T07:32:19Z</dcterms:created>
  <dcterms:modified xsi:type="dcterms:W3CDTF">2014-02-09T09:27:06Z</dcterms:modified>
</cp:coreProperties>
</file>