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3"/>
  </p:notesMasterIdLst>
  <p:sldIdLst>
    <p:sldId id="312" r:id="rId3"/>
    <p:sldId id="321" r:id="rId4"/>
    <p:sldId id="328" r:id="rId5"/>
    <p:sldId id="326" r:id="rId6"/>
    <p:sldId id="329" r:id="rId7"/>
    <p:sldId id="330" r:id="rId8"/>
    <p:sldId id="332" r:id="rId9"/>
    <p:sldId id="333" r:id="rId10"/>
    <p:sldId id="327" r:id="rId11"/>
    <p:sldId id="334" r:id="rId12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0" autoAdjust="0"/>
    <p:restoredTop sz="99366" autoAdjust="0"/>
  </p:normalViewPr>
  <p:slideViewPr>
    <p:cSldViewPr>
      <p:cViewPr>
        <p:scale>
          <a:sx n="75" d="100"/>
          <a:sy n="75" d="100"/>
        </p:scale>
        <p:origin x="-660" y="-2778"/>
      </p:cViewPr>
      <p:guideLst>
        <p:guide orient="horz" pos="1389"/>
        <p:guide orient="horz" pos="799"/>
        <p:guide orient="horz" pos="482"/>
        <p:guide orient="horz" pos="1797"/>
        <p:guide orient="horz" pos="3521"/>
        <p:guide orient="horz" pos="1616"/>
        <p:guide pos="1020"/>
        <p:guide pos="793"/>
        <p:guide pos="1338"/>
        <p:guide pos="1565"/>
        <p:guide pos="5103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아하</a:t>
            </a:r>
            <a:r>
              <a:rPr lang="en-US" altLang="ko-KR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하</a:t>
              </a:r>
              <a:r>
                <a:rPr kumimoji="1" lang="en-US" altLang="ko-KR" sz="3600" b="1" kern="0" dirty="0" smtClean="0">
                  <a:latin typeface="+mn-ea"/>
                </a:rPr>
                <a:t>!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아하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!’ 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경험하기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616525" cy="395536"/>
            <a:chOff x="1619672" y="1832197"/>
            <a:chExt cx="361652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3041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어떻게 </a:t>
              </a:r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아하선을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 낮출 것인가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31" name="직사각형 30"/>
          <p:cNvSpPr/>
          <p:nvPr/>
        </p:nvSpPr>
        <p:spPr>
          <a:xfrm>
            <a:off x="2457449" y="2809091"/>
            <a:ext cx="5786439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일어난 느낌을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느끼고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,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쓰고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,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나눈다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일상 생활에서도 항시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느낄 수 있도록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아하선을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낮춘다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작은 느낌이라도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가 일어났을 때 그것을 그냥 흘려버리지 않고 기록하고 나눈다</a:t>
            </a:r>
            <a:r>
              <a:rPr lang="en-US" altLang="ko-KR" sz="1600" smtClean="0">
                <a:solidFill>
                  <a:srgbClr val="000000"/>
                </a:solidFill>
                <a:latin typeface="+mn-ea"/>
              </a:rPr>
              <a:t>.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수시로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의 느낌을 다른 사람들과 나눔으로써 보다 많은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경험할 수 있도록 한다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하</a:t>
              </a:r>
              <a:r>
                <a:rPr kumimoji="1" lang="en-US" altLang="ko-KR" sz="3600" b="1" kern="0" dirty="0" smtClean="0">
                  <a:latin typeface="+mn-ea"/>
                </a:rPr>
                <a:t>!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아하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!’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963829" cy="395536"/>
            <a:chOff x="1619672" y="1832197"/>
            <a:chExt cx="1963829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6514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긍정적인 느낌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457449" y="2809091"/>
            <a:ext cx="6291263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우리는 감동할 때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하고 소리를 냄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아하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!’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의 내용은 긍정적인 느낌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긍정적인 느낌이 어느 정도 이상이 될 때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라고 하게 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외치게 만드는 상황에 대한 민감도는 사람마다 다름</a:t>
            </a:r>
            <a:endParaRPr lang="ko-KR" altLang="en-US" sz="1600" dirty="0" smtClean="0">
              <a:latin typeface="+mn-ea"/>
            </a:endParaRPr>
          </a:p>
          <a:p>
            <a:pPr marL="536575" lvl="1" indent="-18097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둔감한 사람들은 긍정적인 느낌이 어느 정도 될 때도 무심하기 때문에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하지 못함</a:t>
            </a:r>
            <a:endParaRPr lang="ko-KR" altLang="en-US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하</a:t>
              </a:r>
              <a:r>
                <a:rPr kumimoji="1" lang="en-US" altLang="ko-KR" sz="3600" b="1" kern="0" dirty="0" smtClean="0">
                  <a:latin typeface="+mn-ea"/>
                </a:rPr>
                <a:t>!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아하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!’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가 왜 중요한가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566832" cy="395536"/>
            <a:chOff x="1619672" y="1832197"/>
            <a:chExt cx="356683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25441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‘아하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!’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없는 하루는 죽은 하루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457449" y="2809091"/>
            <a:ext cx="6291263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우리는 하루에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몇 번이나 하는가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</a:t>
            </a:r>
            <a:endParaRPr lang="ko-KR" altLang="en-US" sz="1600" dirty="0" smtClean="0">
              <a:latin typeface="+mn-ea"/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인생은 행복지향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행복이란 좋은 느낌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는 긍정적인 느낌이므로 곧 행복임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가 단 한번도 없이 하루가 지나갔다면 그 하루는 행복부재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幸福不在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의 하루임</a:t>
            </a:r>
            <a:endParaRPr lang="ko-KR" altLang="en-US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하</a:t>
              </a:r>
              <a:r>
                <a:rPr kumimoji="1" lang="en-US" altLang="ko-KR" sz="3600" b="1" kern="0" dirty="0" smtClean="0">
                  <a:latin typeface="+mn-ea"/>
                </a:rPr>
                <a:t>!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아하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!’ 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경험하기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358442" cy="395536"/>
            <a:chOff x="1619672" y="1832197"/>
            <a:chExt cx="335844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04602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‘아하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!’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는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언제 일어나는가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457449" y="2809091"/>
            <a:ext cx="629126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일어나게 하는 조건이 있음</a:t>
            </a:r>
            <a:endParaRPr lang="ko-KR" altLang="en-US" sz="1600" dirty="0" smtClean="0"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는 느낌이며 느낌에는 항상 그것이 일어나게 하는 조건이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부정적인 조건에선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대신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“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썅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”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 일어남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반면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긍정적인 조건에선 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아하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!’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가 일어남</a:t>
            </a:r>
            <a:endParaRPr lang="ko-KR" altLang="en-US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하</a:t>
              </a:r>
              <a:r>
                <a:rPr kumimoji="1" lang="en-US" altLang="ko-KR" sz="3600" b="1" kern="0" dirty="0" smtClean="0">
                  <a:latin typeface="+mn-ea"/>
                </a:rPr>
                <a:t>!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아하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!’ 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경험하기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445278" cy="395536"/>
            <a:chOff x="1619672" y="1832197"/>
            <a:chExt cx="4445278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13286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‘아하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!’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가 일어나면 어떻게 할 것인가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457449" y="2809091"/>
            <a:ext cx="6291015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일어나게 한 상황이나 조건을 인식하고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느껴야 함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가 일어나면 그 느낌을 혼자 가지고 있는 것이 아니라 주변 사람들과 나눠야 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느끼고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,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쓰고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,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나눈다</a:t>
            </a:r>
            <a:endParaRPr lang="ko-KR" altLang="en-US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하</a:t>
              </a:r>
              <a:r>
                <a:rPr kumimoji="1" lang="en-US" altLang="ko-KR" sz="3600" b="1" kern="0" dirty="0" smtClean="0">
                  <a:latin typeface="+mn-ea"/>
                </a:rPr>
                <a:t>!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아하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!’ 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경험하기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137775" cy="395536"/>
            <a:chOff x="1619672" y="1832197"/>
            <a:chExt cx="513777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48253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‘아하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!’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는 모든 사람에게 똑같이 일어나는가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51" name="직사각형 50"/>
          <p:cNvSpPr/>
          <p:nvPr/>
        </p:nvSpPr>
        <p:spPr>
          <a:xfrm>
            <a:off x="2457449" y="2809091"/>
            <a:ext cx="5930975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어떤 사람들은 작은 일에도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가 일어나지만 어떤 사람들은 모든 사람에게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가 일어나는 상황에서도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느끼지 못함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기쁨을 느낄 수 있는 상황에서도 기쁨을 느끼지 못하는 것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아하선을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낮춰라</a:t>
            </a:r>
            <a:r>
              <a:rPr lang="en-US" altLang="ko-KR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!</a:t>
            </a:r>
            <a:endParaRPr lang="ko-KR" altLang="en-US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하</a:t>
              </a:r>
              <a:r>
                <a:rPr kumimoji="1" lang="en-US" altLang="ko-KR" sz="3600" b="1" kern="0" dirty="0" smtClean="0">
                  <a:latin typeface="+mn-ea"/>
                </a:rPr>
                <a:t>!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아하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!’ 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경험하기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760521" cy="395536"/>
            <a:chOff x="1619672" y="1832197"/>
            <a:chExt cx="2760521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4481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err="1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아하선</a:t>
              </a:r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이란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 무엇인가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54" name="그룹 53"/>
          <p:cNvGrpSpPr/>
          <p:nvPr/>
        </p:nvGrpSpPr>
        <p:grpSpPr>
          <a:xfrm>
            <a:off x="2843808" y="3558092"/>
            <a:ext cx="216000" cy="1800000"/>
            <a:chOff x="2843808" y="3630100"/>
            <a:chExt cx="288032" cy="2463196"/>
          </a:xfrm>
        </p:grpSpPr>
        <p:sp>
          <p:nvSpPr>
            <p:cNvPr id="15" name="모서리가 둥근 직사각형 14"/>
            <p:cNvSpPr/>
            <p:nvPr/>
          </p:nvSpPr>
          <p:spPr>
            <a:xfrm>
              <a:off x="2843808" y="3630100"/>
              <a:ext cx="288032" cy="246319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2843808" y="4797152"/>
              <a:ext cx="288032" cy="1296143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38000">
                  <a:srgbClr val="FFC000"/>
                </a:gs>
                <a:gs pos="100000">
                  <a:schemeClr val="accent6">
                    <a:lumMod val="50000"/>
                  </a:schemeClr>
                </a:gs>
                <a:gs pos="87000">
                  <a:schemeClr val="accent6">
                    <a:lumMod val="75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7" name="직사각형 16"/>
          <p:cNvSpPr/>
          <p:nvPr/>
        </p:nvSpPr>
        <p:spPr>
          <a:xfrm>
            <a:off x="3995936" y="5498068"/>
            <a:ext cx="21602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err="1" smtClean="0">
                <a:solidFill>
                  <a:srgbClr val="000000"/>
                </a:solidFill>
                <a:latin typeface="+mn-ea"/>
              </a:rPr>
              <a:t>아하선이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 낮으면 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가 쉽게 일어남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1400" dirty="0" smtClean="0">
              <a:latin typeface="+mn-ea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203848" y="3212976"/>
            <a:ext cx="1224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2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2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2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200" dirty="0" smtClean="0">
                <a:solidFill>
                  <a:srgbClr val="000000"/>
                </a:solidFill>
                <a:latin typeface="+mn-ea"/>
              </a:rPr>
              <a:t>가 일어나는 지점</a:t>
            </a:r>
            <a:endParaRPr lang="ko-KR" altLang="en-US" sz="1200" dirty="0" smtClean="0">
              <a:latin typeface="+mn-ea"/>
            </a:endParaRPr>
          </a:p>
        </p:txBody>
      </p:sp>
      <p:cxnSp>
        <p:nvCxnSpPr>
          <p:cNvPr id="30" name="직선 화살표 연결선 29"/>
          <p:cNvCxnSpPr>
            <a:endCxn id="16" idx="0"/>
          </p:cNvCxnSpPr>
          <p:nvPr/>
        </p:nvCxnSpPr>
        <p:spPr>
          <a:xfrm flipH="1">
            <a:off x="2951808" y="3717032"/>
            <a:ext cx="828104" cy="693892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직사각형 24"/>
          <p:cNvSpPr/>
          <p:nvPr/>
        </p:nvSpPr>
        <p:spPr>
          <a:xfrm>
            <a:off x="1763688" y="3717032"/>
            <a:ext cx="1224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2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2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2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200" dirty="0" smtClean="0">
                <a:solidFill>
                  <a:srgbClr val="000000"/>
                </a:solidFill>
                <a:latin typeface="+mn-ea"/>
              </a:rPr>
              <a:t>가 일어나는 조건</a:t>
            </a:r>
            <a:endParaRPr lang="ko-KR" altLang="en-US" sz="1200" dirty="0" smtClean="0">
              <a:latin typeface="+mn-ea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1619672" y="4941168"/>
            <a:ext cx="12241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아하선</a:t>
            </a:r>
            <a:endParaRPr lang="ko-KR" altLang="en-US" sz="12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  <p:cxnSp>
        <p:nvCxnSpPr>
          <p:cNvPr id="34" name="직선 화살표 연결선 33"/>
          <p:cNvCxnSpPr/>
          <p:nvPr/>
        </p:nvCxnSpPr>
        <p:spPr>
          <a:xfrm flipH="1">
            <a:off x="2399407" y="4424536"/>
            <a:ext cx="1143744" cy="838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/>
          <p:cNvCxnSpPr/>
          <p:nvPr/>
        </p:nvCxnSpPr>
        <p:spPr>
          <a:xfrm flipV="1">
            <a:off x="2339752" y="4437112"/>
            <a:ext cx="288032" cy="504056"/>
          </a:xfrm>
          <a:prstGeom prst="straightConnector1">
            <a:avLst/>
          </a:prstGeom>
          <a:ln w="12700">
            <a:solidFill>
              <a:schemeClr val="accent6">
                <a:lumMod val="75000"/>
              </a:schemeClr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그룹 54"/>
          <p:cNvGrpSpPr/>
          <p:nvPr/>
        </p:nvGrpSpPr>
        <p:grpSpPr>
          <a:xfrm>
            <a:off x="5003700" y="3558092"/>
            <a:ext cx="216000" cy="1800000"/>
            <a:chOff x="5147716" y="3573016"/>
            <a:chExt cx="288379" cy="2463196"/>
          </a:xfrm>
        </p:grpSpPr>
        <p:sp>
          <p:nvSpPr>
            <p:cNvPr id="40" name="모서리가 둥근 직사각형 39"/>
            <p:cNvSpPr/>
            <p:nvPr/>
          </p:nvSpPr>
          <p:spPr>
            <a:xfrm>
              <a:off x="5147717" y="3573016"/>
              <a:ext cx="288032" cy="246319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41" name="모서리가 둥근 직사각형 40"/>
            <p:cNvSpPr/>
            <p:nvPr/>
          </p:nvSpPr>
          <p:spPr>
            <a:xfrm>
              <a:off x="5147716" y="5157192"/>
              <a:ext cx="288379" cy="87901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38000">
                  <a:srgbClr val="FFC000"/>
                </a:gs>
                <a:gs pos="100000">
                  <a:schemeClr val="accent6">
                    <a:lumMod val="50000"/>
                  </a:schemeClr>
                </a:gs>
                <a:gs pos="87000">
                  <a:schemeClr val="accent6">
                    <a:lumMod val="75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46" name="직선 화살표 연결선 45"/>
          <p:cNvCxnSpPr/>
          <p:nvPr/>
        </p:nvCxnSpPr>
        <p:spPr>
          <a:xfrm flipH="1">
            <a:off x="4546600" y="4712444"/>
            <a:ext cx="1143744" cy="838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직사각형 48"/>
          <p:cNvSpPr/>
          <p:nvPr/>
        </p:nvSpPr>
        <p:spPr>
          <a:xfrm>
            <a:off x="2457449" y="2492896"/>
            <a:ext cx="6291263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아하선은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일으키는 조건의 길이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1600" dirty="0" smtClean="0">
              <a:latin typeface="+mn-ea"/>
            </a:endParaRPr>
          </a:p>
        </p:txBody>
      </p:sp>
      <p:grpSp>
        <p:nvGrpSpPr>
          <p:cNvPr id="56" name="그룹 55"/>
          <p:cNvGrpSpPr/>
          <p:nvPr/>
        </p:nvGrpSpPr>
        <p:grpSpPr>
          <a:xfrm>
            <a:off x="7100317" y="3558092"/>
            <a:ext cx="216000" cy="1800000"/>
            <a:chOff x="6884293" y="3558092"/>
            <a:chExt cx="288032" cy="2463196"/>
          </a:xfrm>
        </p:grpSpPr>
        <p:sp>
          <p:nvSpPr>
            <p:cNvPr id="50" name="모서리가 둥근 직사각형 49"/>
            <p:cNvSpPr/>
            <p:nvPr/>
          </p:nvSpPr>
          <p:spPr>
            <a:xfrm>
              <a:off x="6884293" y="3558092"/>
              <a:ext cx="288032" cy="246319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52" name="모서리가 둥근 직사각형 51"/>
            <p:cNvSpPr/>
            <p:nvPr/>
          </p:nvSpPr>
          <p:spPr>
            <a:xfrm>
              <a:off x="6884293" y="4221088"/>
              <a:ext cx="279996" cy="1800199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38000">
                  <a:srgbClr val="FFC000"/>
                </a:gs>
                <a:gs pos="100000">
                  <a:schemeClr val="accent6">
                    <a:lumMod val="50000"/>
                  </a:schemeClr>
                </a:gs>
                <a:gs pos="87000">
                  <a:schemeClr val="accent6">
                    <a:lumMod val="7500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53" name="직선 화살표 연결선 52"/>
          <p:cNvCxnSpPr/>
          <p:nvPr/>
        </p:nvCxnSpPr>
        <p:spPr>
          <a:xfrm flipH="1">
            <a:off x="6643216" y="4030464"/>
            <a:ext cx="1143744" cy="838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직사각형 56"/>
          <p:cNvSpPr/>
          <p:nvPr/>
        </p:nvSpPr>
        <p:spPr>
          <a:xfrm>
            <a:off x="6156176" y="5498068"/>
            <a:ext cx="21602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err="1" smtClean="0">
                <a:solidFill>
                  <a:srgbClr val="000000"/>
                </a:solidFill>
                <a:latin typeface="+mn-ea"/>
              </a:rPr>
              <a:t>아하선이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 높으면 같은 조건에서도 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가 일어나지 않음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.</a:t>
            </a:r>
            <a:endParaRPr lang="ko-KR" altLang="en-US" sz="14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하</a:t>
              </a:r>
              <a:r>
                <a:rPr kumimoji="1" lang="en-US" altLang="ko-KR" sz="3600" b="1" kern="0" dirty="0" smtClean="0">
                  <a:latin typeface="+mn-ea"/>
                </a:rPr>
                <a:t>!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아하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!’ 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경험하기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963829" cy="395536"/>
            <a:chOff x="1619672" y="1832197"/>
            <a:chExt cx="1963829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6514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아하선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 낮추기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31" name="직사각형 30"/>
          <p:cNvSpPr/>
          <p:nvPr/>
        </p:nvSpPr>
        <p:spPr>
          <a:xfrm>
            <a:off x="2457449" y="2809091"/>
            <a:ext cx="6291263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왜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가 잘 일어나지 않는지 성찰해볼 필요가 있음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대단한 조건이 형성되었을 때만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하여야 한다고 생각하고 있지 않은가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</a:t>
            </a: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아하선을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낮춰서 작은 일에도 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아하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!’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가 일어나도록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해야 함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아하선을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낮추어 일상에서도 항상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가 일어날 수 있는 상태로 만들어야 함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성자들은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아하선이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제로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0)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이기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때문에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아무런 외부 자극이 없어도 존재 자체로 항상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아하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!’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느낌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하</a:t>
              </a:r>
              <a:r>
                <a:rPr kumimoji="1" lang="en-US" altLang="ko-KR" sz="3600" b="1" kern="0" dirty="0" smtClean="0">
                  <a:latin typeface="+mn-ea"/>
                </a:rPr>
                <a:t>!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아하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!’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아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556792"/>
            <a:ext cx="1712157" cy="395536"/>
            <a:chOff x="1619672" y="1832197"/>
            <a:chExt cx="171215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3997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모서리가 둥근 직사각형 10"/>
          <p:cNvSpPr/>
          <p:nvPr/>
        </p:nvSpPr>
        <p:spPr bwMode="auto">
          <a:xfrm>
            <a:off x="2114029" y="2060848"/>
            <a:ext cx="6418783" cy="4536480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5113" lvl="2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100" dirty="0" smtClean="0">
              <a:solidFill>
                <a:schemeClr val="tx1"/>
              </a:solidFill>
              <a:latin typeface="+mn-ea"/>
            </a:endParaRPr>
          </a:p>
          <a:p>
            <a:pPr marL="265113" lvl="2">
              <a:lnSpc>
                <a:spcPct val="12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100" dirty="0" smtClean="0">
              <a:solidFill>
                <a:schemeClr val="tx1"/>
              </a:solidFill>
              <a:latin typeface="+mn-ea"/>
            </a:endParaRPr>
          </a:p>
          <a:p>
            <a:pPr marL="265113" lvl="2">
              <a:lnSpc>
                <a:spcPct val="12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사람들은 저마다 타고난 개인차가 있다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어떤 사람들은 후각이 예민해서 냄새를 잘 맡고 어떤 사람은 시력이 좋아서 안경이 없어도 사물을 잘 볼 수 있다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1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정서의 활성화 </a:t>
            </a:r>
            <a:r>
              <a:rPr lang="ko-KR" altLang="en-US" sz="11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역치</a:t>
            </a:r>
            <a:r>
              <a:rPr lang="en-US" altLang="ko-KR" sz="11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(activation threshold)</a:t>
            </a:r>
            <a:r>
              <a:rPr lang="ko-KR" altLang="en-US" sz="11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도 사람마다 차이가 있다</a:t>
            </a:r>
            <a:r>
              <a:rPr lang="en-US" altLang="ko-KR" sz="11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.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역치라는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 것은 자극에 대한 반응을 일으키는 데 필요한 최소한의 자극의 세기를 말하는데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예를 들어 일반적으로 사람들이 어떤 소리가 들렸다고 느끼기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위해서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최소한 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10㏈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 정도의 소리가 있어야 한다면 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10㏈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이 바로 소리에 대한 역치가 된다고 할 수 있다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하지만 이 </a:t>
            </a: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역치도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 사람마다 달라서 어떤 사람들은 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5㏈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정도의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소리도 들을 수 있는 반면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낮은 </a:t>
            </a: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역치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 어떤 사람들은 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15㏈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은 되어야 들을 수 있다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높은 </a:t>
            </a: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역치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). </a:t>
            </a:r>
          </a:p>
          <a:p>
            <a:pPr marL="265113" lvl="2">
              <a:lnSpc>
                <a:spcPct val="12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발달심리학자인 </a:t>
            </a:r>
            <a:r>
              <a:rPr lang="en-US" altLang="ko-KR" sz="1100" dirty="0" err="1" smtClean="0">
                <a:solidFill>
                  <a:schemeClr val="tx1"/>
                </a:solidFill>
                <a:latin typeface="+mn-ea"/>
              </a:rPr>
              <a:t>Cicchetti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와 </a:t>
            </a:r>
            <a:r>
              <a:rPr lang="en-US" altLang="ko-KR" sz="1100" dirty="0" err="1" smtClean="0">
                <a:solidFill>
                  <a:schemeClr val="tx1"/>
                </a:solidFill>
                <a:latin typeface="+mn-ea"/>
              </a:rPr>
              <a:t>Sroufe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의 연구에 따르면 다운증후군 아이들은 정적 정서와 부적정서에 대해 모두 높은 활성화 역치를 보인다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이 말은 같은 상황에서도 정상적인 사람들이 느끼는 정서를 못느낄 수 있다는 것이다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반대로 </a:t>
            </a:r>
            <a:r>
              <a:rPr lang="ko-KR" altLang="en-US" sz="11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긍정적인 정서에 대한 활성화 </a:t>
            </a:r>
            <a:r>
              <a:rPr lang="ko-KR" altLang="en-US" sz="11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역치가</a:t>
            </a:r>
            <a:r>
              <a:rPr lang="ko-KR" altLang="en-US" sz="11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낮은 사람들은 다른 사람들보다 긍정정서를 느낄 수 있는 가능성이 더 많음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으로 인해 항상 유쾌하고 그래서 다른 사람들로부터 긍정적 반응을 받을 기회가 많아지고 그럼으로 인해 사회적 상호작용에 더 적극적이 되고 또 그럼으로 인해서 긍정적인 정서를 느낄 기회가 많아지는 </a:t>
            </a: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선순환적인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 패턴을 가지게 된다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265113" lvl="2">
              <a:lnSpc>
                <a:spcPct val="12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1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아하선을</a:t>
            </a:r>
            <a:r>
              <a:rPr lang="ko-KR" altLang="en-US" sz="11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낮추는 것은 이러한 활성화 </a:t>
            </a:r>
            <a:r>
              <a:rPr lang="ko-KR" altLang="en-US" sz="11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역치를</a:t>
            </a:r>
            <a:r>
              <a:rPr lang="ko-KR" altLang="en-US" sz="11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낮추는 것이다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물론 사람마다 타고난 차이는 있을 수 있지만 반복적인 연습은 이러한 한계를 어느 정도 극복할 수 있게 해준다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자신의 감정을 온전히 느끼고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쓰고 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나누는 과정은 </a:t>
            </a:r>
            <a:r>
              <a:rPr lang="ko-KR" altLang="en-US" sz="1100" dirty="0" err="1" smtClean="0">
                <a:solidFill>
                  <a:schemeClr val="tx1"/>
                </a:solidFill>
                <a:latin typeface="+mn-ea"/>
              </a:rPr>
              <a:t>역치를</a:t>
            </a:r>
            <a:r>
              <a:rPr lang="ko-KR" altLang="en-US" sz="1100" dirty="0" smtClean="0">
                <a:solidFill>
                  <a:schemeClr val="tx1"/>
                </a:solidFill>
                <a:latin typeface="+mn-ea"/>
              </a:rPr>
              <a:t> 낮추는 반복적인 연습 과정이 될 수 있다</a:t>
            </a:r>
            <a:r>
              <a:rPr lang="en-US" altLang="ko-KR" sz="1100" dirty="0" smtClean="0">
                <a:solidFill>
                  <a:schemeClr val="tx1"/>
                </a:solidFill>
                <a:latin typeface="+mn-ea"/>
              </a:rPr>
              <a:t>. </a:t>
            </a: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2555777" y="2204864"/>
            <a:ext cx="3168351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200" b="1" dirty="0" smtClean="0">
                <a:solidFill>
                  <a:srgbClr val="008000"/>
                </a:solidFill>
                <a:latin typeface="+mn-ea"/>
              </a:rPr>
              <a:t>정서 민감도에 대한 심리학 연구</a:t>
            </a:r>
            <a:endParaRPr lang="en-US" altLang="ko-KR" sz="1200" b="1" dirty="0" smtClean="0">
              <a:solidFill>
                <a:srgbClr val="008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2766</TotalTime>
  <Words>741</Words>
  <Application>Microsoft Office PowerPoint</Application>
  <PresentationFormat>화면 슬라이드 쇼(4:3)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321</cp:revision>
  <dcterms:created xsi:type="dcterms:W3CDTF">2013-07-26T07:32:19Z</dcterms:created>
  <dcterms:modified xsi:type="dcterms:W3CDTF">2014-02-09T09:52:40Z</dcterms:modified>
</cp:coreProperties>
</file>