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4"/>
  </p:notesMasterIdLst>
  <p:sldIdLst>
    <p:sldId id="347" r:id="rId3"/>
    <p:sldId id="258" r:id="rId4"/>
    <p:sldId id="332" r:id="rId5"/>
    <p:sldId id="337" r:id="rId6"/>
    <p:sldId id="333" r:id="rId7"/>
    <p:sldId id="348" r:id="rId8"/>
    <p:sldId id="344" r:id="rId9"/>
    <p:sldId id="345" r:id="rId10"/>
    <p:sldId id="346" r:id="rId11"/>
    <p:sldId id="342" r:id="rId12"/>
    <p:sldId id="343" r:id="rId13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>
        <p:scale>
          <a:sx n="90" d="100"/>
          <a:sy n="90" d="100"/>
        </p:scale>
        <p:origin x="-180" y="-2418"/>
      </p:cViewPr>
      <p:guideLst>
        <p:guide orient="horz" pos="1389"/>
        <p:guide orient="horz" pos="845"/>
        <p:guide orient="horz" pos="482"/>
        <p:guide orient="horz" pos="1797"/>
        <p:guide orient="horz" pos="3929"/>
        <p:guide orient="horz" pos="1071"/>
        <p:guide orient="horz" pos="2024"/>
        <p:guide pos="1020"/>
        <p:guide pos="793"/>
        <p:guide pos="1338"/>
        <p:guide pos="5511"/>
        <p:guide pos="5193"/>
        <p:guide pos="11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행동명상 이론</a:t>
            </a:r>
            <a:endParaRPr lang="en-US" altLang="ko-KR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동명상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행동명상 실천하기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행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9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저질러라</a:t>
              </a:r>
              <a:r>
                <a:rPr kumimoji="1" lang="en-US" altLang="ko-KR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!</a:t>
              </a:r>
              <a:endParaRPr kumimoji="1" lang="ko-KR" altLang="en-US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endParaRPr>
            </a:p>
          </p:txBody>
        </p:sp>
        <p:pic>
          <p:nvPicPr>
            <p:cNvPr id="13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5" name="직사각형 14"/>
          <p:cNvSpPr/>
          <p:nvPr/>
        </p:nvSpPr>
        <p:spPr>
          <a:xfrm>
            <a:off x="2016224" y="2704852"/>
            <a:ext cx="64442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마음을 편안하게 하는 행동은 무엇이든지 행동명상이 될 수 있음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행동하는 것을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망설이지 말고 저지르는 마음으로 실행</a:t>
            </a:r>
            <a:r>
              <a:rPr lang="ko-KR" altLang="en-US" sz="1600" dirty="0" smtClean="0"/>
              <a:t>할 것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단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시간과 방법을 정해놓고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의도적으로</a:t>
            </a:r>
            <a:r>
              <a:rPr lang="ko-KR" altLang="en-US" sz="1600" dirty="0" smtClean="0"/>
              <a:t> 해야 함</a:t>
            </a:r>
            <a:r>
              <a:rPr lang="en-US" altLang="ko-KR" sz="1600" dirty="0" smtClean="0"/>
              <a:t> 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행동명상을 통해 마음의 정화와 관계의 평화를 이룰 것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제목 1"/>
          <p:cNvSpPr txBox="1">
            <a:spLocks/>
          </p:cNvSpPr>
          <p:nvPr/>
        </p:nvSpPr>
        <p:spPr>
          <a:xfrm>
            <a:off x="1115616" y="1916832"/>
            <a:ext cx="5472608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저질러라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.</a:t>
            </a:r>
            <a:endParaRPr kumimoji="0" lang="ko-KR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115616" y="2623901"/>
            <a:ext cx="6912768" cy="2245259"/>
          </a:xfrm>
          <a:prstGeom prst="roundRect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marL="174625" lvl="1" latinLnBrk="0">
              <a:defRPr/>
            </a:pP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&lt;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그 행위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&gt;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가 필요할 때 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&lt;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그것을 하는 것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&gt;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은 바람직하다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그 생각이 필요할 때 그 생각을 할 수 있고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思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),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그 말이 필요할 때 그 말을 할 수 있고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言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),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그 행위가 필요할 때 그 행위를 할 수 있다는 것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行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)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은 바람직하다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그런데 그것을 잘 하지 못하는 것이 보통 사람들의 현실이다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왜 그러할까를 논하기 전에 일단 저질러보는 것이 좋다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몸의 도처에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무수히 많은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저지름 단추를 만들어 놓고 행해야 할 상황에서는 단추를 눌러대며 저질러보아야 한다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1">
              <a:alpha val="25000"/>
            </a:schemeClr>
          </a:solidFill>
        </p:spPr>
        <p:txBody>
          <a:bodyPr wrap="square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endParaRPr lang="ko-KR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07504" y="116632"/>
            <a:ext cx="4096586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4400" b="1" dirty="0" smtClean="0">
                <a:solidFill>
                  <a:schemeClr val="bg1"/>
                </a:solidFill>
                <a:latin typeface="+mn-ea"/>
              </a:rPr>
              <a:t>촌철</a:t>
            </a:r>
            <a:endParaRPr lang="ko-KR" altLang="en-US" sz="4400" b="1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동명상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행동명상이란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행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23" name="그룹 15"/>
          <p:cNvGrpSpPr/>
          <p:nvPr/>
        </p:nvGrpSpPr>
        <p:grpSpPr>
          <a:xfrm>
            <a:off x="1619672" y="1832197"/>
            <a:ext cx="6624216" cy="403445"/>
            <a:chOff x="1619672" y="1832197"/>
            <a:chExt cx="6624216" cy="403445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sz="2000" b="1" kern="0" dirty="0" smtClean="0">
                  <a:solidFill>
                    <a:srgbClr val="008000"/>
                  </a:solidFill>
                  <a:latin typeface="+mn-ea"/>
                </a:rPr>
                <a:t>명상적 효과를 가져오는 행동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564904"/>
            <a:ext cx="644420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어떤 행동이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명상적 효과</a:t>
            </a:r>
            <a:r>
              <a:rPr lang="ko-KR" altLang="en-US" sz="1600" dirty="0" smtClean="0"/>
              <a:t>를 가져오면 그 행동들은 모두 행동 명상이라고 할 수 있음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>
              <a:latin typeface="+mn-ea"/>
            </a:endParaRPr>
          </a:p>
          <a:p>
            <a:pPr marL="720725" lvl="1" indent="-358775" latinLnBrk="0">
              <a:lnSpc>
                <a:spcPct val="150000"/>
              </a:lnSpc>
              <a:buClr>
                <a:srgbClr val="285DA6"/>
              </a:buClr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예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노래를 불렀더니 가슴이 시원해진다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.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춤을 췄더니 시원해지면서 가슴이 뚫린다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.</a:t>
            </a:r>
            <a:endParaRPr lang="en-US" altLang="ko-KR" sz="14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동명상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행동명상이 왜 중요한가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행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403445"/>
            <a:chOff x="1619672" y="1832197"/>
            <a:chExt cx="6624216" cy="403445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sz="2000" b="1" kern="0" dirty="0" smtClean="0">
                  <a:solidFill>
                    <a:srgbClr val="008000"/>
                  </a:solidFill>
                  <a:latin typeface="+mn-ea"/>
                </a:rPr>
                <a:t>내적</a:t>
              </a:r>
              <a:r>
                <a:rPr kumimoji="1" lang="en-US" altLang="ko-KR" sz="2000" b="1" kern="0" dirty="0" smtClean="0">
                  <a:solidFill>
                    <a:srgbClr val="008000"/>
                  </a:solidFill>
                  <a:latin typeface="+mn-ea"/>
                </a:rPr>
                <a:t>, </a:t>
              </a:r>
              <a:r>
                <a:rPr kumimoji="1" lang="ko-KR" altLang="en-US" sz="2000" b="1" kern="0" dirty="0" smtClean="0">
                  <a:solidFill>
                    <a:srgbClr val="008000"/>
                  </a:solidFill>
                  <a:latin typeface="+mn-ea"/>
                </a:rPr>
                <a:t>관계적으로 긍정적인 효과를 줌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564904"/>
            <a:ext cx="64442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내적으로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마음을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정화</a:t>
            </a:r>
            <a:r>
              <a:rPr lang="ko-KR" altLang="en-US" sz="1600" dirty="0" smtClean="0"/>
              <a:t>시켜줌</a:t>
            </a:r>
            <a:endParaRPr lang="en-US" altLang="ko-KR" sz="1600" dirty="0" smtClean="0"/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마음 속에 있는 먹구름을 없애는 역할을 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관계에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평화</a:t>
            </a:r>
            <a:r>
              <a:rPr lang="ko-KR" altLang="en-US" sz="1600" dirty="0" smtClean="0"/>
              <a:t>가 옴</a:t>
            </a:r>
            <a:endParaRPr lang="en-US" altLang="ko-KR" sz="1600" dirty="0" smtClean="0"/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/>
              <a:t>문제가 있던 관계를 개선하는데 도움을 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동명상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행동명상의 원리 이해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행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원리 이해와 실천</a:t>
              </a: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564904"/>
            <a:ext cx="64442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latinLnBrk="0">
              <a:lnSpc>
                <a:spcPct val="200000"/>
              </a:lnSpc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ko-KR" altLang="en-US" sz="1600" dirty="0" smtClean="0"/>
              <a:t>행동 명상의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원리를 이해</a:t>
            </a:r>
            <a:r>
              <a:rPr lang="ko-KR" altLang="en-US" sz="1600" dirty="0" smtClean="0"/>
              <a:t>하는 것이 좋음</a:t>
            </a:r>
            <a:endParaRPr lang="en-US" altLang="ko-KR" sz="1600" dirty="0" smtClean="0"/>
          </a:p>
          <a:p>
            <a:pPr marL="342900" indent="-342900" latinLnBrk="0">
              <a:lnSpc>
                <a:spcPct val="200000"/>
              </a:lnSpc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ko-KR" altLang="en-US" sz="1600" dirty="0" smtClean="0"/>
              <a:t>이해한 원리대로</a:t>
            </a:r>
            <a:r>
              <a:rPr lang="en-US" altLang="ko-KR" sz="1600" dirty="0" smtClean="0"/>
              <a:t>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실천</a:t>
            </a:r>
            <a:r>
              <a:rPr lang="ko-KR" altLang="en-US" sz="1600" dirty="0" smtClean="0"/>
              <a:t>하는 것이 중요 </a:t>
            </a:r>
            <a:endParaRPr lang="en-US" altLang="ko-KR" sz="1600" dirty="0" smtClean="0"/>
          </a:p>
          <a:p>
            <a:pPr marL="342900" indent="-342900" latinLnBrk="0">
              <a:lnSpc>
                <a:spcPct val="200000"/>
              </a:lnSpc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ko-KR" altLang="en-US" sz="1600" dirty="0" smtClean="0"/>
              <a:t>실천하기 위해 ‘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저질러라</a:t>
            </a:r>
            <a:r>
              <a:rPr lang="ko-KR" altLang="en-US" sz="1600" dirty="0" smtClean="0"/>
              <a:t>’라는 촌철 유념하기</a:t>
            </a:r>
            <a:endParaRPr lang="en-US" altLang="ko-KR" sz="1600" dirty="0" smtClean="0"/>
          </a:p>
          <a:p>
            <a:pPr marL="263525" indent="-263525" latinLnBrk="0">
              <a:lnSpc>
                <a:spcPct val="20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  <a:p>
            <a:pPr marL="358775" lvl="1" indent="184150" latinLnBrk="0">
              <a:lnSpc>
                <a:spcPct val="20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동명상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행동명상의 원리 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행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1" name="모서리가 둥근 직사각형 10"/>
          <p:cNvSpPr/>
          <p:nvPr/>
        </p:nvSpPr>
        <p:spPr bwMode="auto">
          <a:xfrm>
            <a:off x="1835150" y="1916832"/>
            <a:ext cx="3600000" cy="544691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eaLnBrk="0" latinLnBrk="0">
              <a:defRPr/>
            </a:pP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행동주의</a:t>
            </a:r>
            <a:r>
              <a:rPr lang="en-US" altLang="ko-KR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行動主義</a:t>
            </a:r>
            <a:r>
              <a:rPr lang="en-US" altLang="ko-KR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600" b="1" kern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원리</a:t>
            </a: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016224" y="2824501"/>
            <a:ext cx="64442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행동이 </a:t>
            </a:r>
            <a:r>
              <a:rPr lang="ko-KR" altLang="en-US" sz="1600" smtClean="0"/>
              <a:t>생각을 변화시킨다</a:t>
            </a:r>
            <a:r>
              <a:rPr lang="en-US" altLang="ko-KR" sz="1600" smtClean="0"/>
              <a:t>.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/>
              <a:t>생각이 행동을 바꿀 수 있지만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반대로 일단 행동하면 생각이 바뀔 </a:t>
            </a:r>
            <a:r>
              <a:rPr lang="ko-KR" altLang="en-US" sz="1600" smtClean="0"/>
              <a:t>수 있음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동명상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행동명상의 원리 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행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2" name="모서리가 둥근 직사각형 11"/>
          <p:cNvSpPr/>
          <p:nvPr/>
        </p:nvSpPr>
        <p:spPr bwMode="auto">
          <a:xfrm>
            <a:off x="2124074" y="2348880"/>
            <a:ext cx="6264349" cy="4248472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모서리가 둥근 직사각형 13"/>
          <p:cNvSpPr/>
          <p:nvPr/>
        </p:nvSpPr>
        <p:spPr bwMode="auto">
          <a:xfrm>
            <a:off x="2627784" y="2492896"/>
            <a:ext cx="3096344" cy="36004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200" b="1" dirty="0" smtClean="0">
                <a:solidFill>
                  <a:srgbClr val="008000"/>
                </a:solidFill>
                <a:latin typeface="+mn-ea"/>
              </a:rPr>
              <a:t>행동주의 원리와 관련된 심리학 연구</a:t>
            </a:r>
          </a:p>
        </p:txBody>
      </p:sp>
      <p:grpSp>
        <p:nvGrpSpPr>
          <p:cNvPr id="10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13" name="직사각형 12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 </a:t>
              </a:r>
              <a:endParaRPr kumimoji="1" lang="ko-KR" altLang="en-US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5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6" name="직사각형 15"/>
          <p:cNvSpPr/>
          <p:nvPr/>
        </p:nvSpPr>
        <p:spPr>
          <a:xfrm>
            <a:off x="2268264" y="2965008"/>
            <a:ext cx="59761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0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latin typeface="+mn-ea"/>
              </a:rPr>
              <a:t>슬프기 때문에 우는 것이 아니라 울기 때문에 슬픈 것이다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많은 심리학자들이 태도</a:t>
            </a:r>
            <a:r>
              <a:rPr lang="en-US" altLang="ko-KR" sz="1200" dirty="0" smtClean="0">
                <a:latin typeface="+mn-ea"/>
              </a:rPr>
              <a:t>(</a:t>
            </a:r>
            <a:r>
              <a:rPr lang="ko-KR" altLang="en-US" sz="1200" dirty="0" smtClean="0">
                <a:latin typeface="+mn-ea"/>
              </a:rPr>
              <a:t>생각</a:t>
            </a:r>
            <a:r>
              <a:rPr lang="en-US" altLang="ko-KR" sz="1200" dirty="0" smtClean="0">
                <a:latin typeface="+mn-ea"/>
              </a:rPr>
              <a:t>)</a:t>
            </a:r>
            <a:r>
              <a:rPr lang="ko-KR" altLang="en-US" sz="1200" dirty="0" smtClean="0">
                <a:latin typeface="+mn-ea"/>
              </a:rPr>
              <a:t>와</a:t>
            </a:r>
            <a:r>
              <a:rPr lang="ko-KR" altLang="en-US" sz="1200" dirty="0" smtClean="0">
                <a:latin typeface="+mn-ea"/>
              </a:rPr>
              <a:t> </a:t>
            </a:r>
            <a:r>
              <a:rPr lang="ko-KR" altLang="en-US" sz="1200" dirty="0" smtClean="0">
                <a:latin typeface="+mn-ea"/>
              </a:rPr>
              <a:t>행동 사이의 관련성을 연구해왔는데 그동안의 연구결과에 따르면 태도가 불분명하거나 아직 형성되지 않았을 때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먼저 행동을 함으로써 태도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(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생각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)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를 형성할 수 있는 것</a:t>
            </a:r>
            <a:r>
              <a:rPr lang="ko-KR" altLang="en-US" sz="1200" dirty="0" smtClean="0">
                <a:latin typeface="+mn-ea"/>
              </a:rPr>
              <a:t>으로 밝혀졌다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en-US" altLang="ko-KR" sz="1200" dirty="0" err="1" smtClean="0">
                <a:latin typeface="+mn-ea"/>
              </a:rPr>
              <a:t>Bem</a:t>
            </a:r>
            <a:r>
              <a:rPr lang="ko-KR" altLang="en-US" sz="1200" dirty="0" smtClean="0">
                <a:latin typeface="+mn-ea"/>
              </a:rPr>
              <a:t>의</a:t>
            </a:r>
            <a:r>
              <a:rPr lang="en-US" altLang="ko-KR" sz="1200" dirty="0" smtClean="0">
                <a:latin typeface="+mn-ea"/>
              </a:rPr>
              <a:t> </a:t>
            </a:r>
            <a:r>
              <a:rPr lang="ko-KR" altLang="en-US" sz="1200" dirty="0" smtClean="0">
                <a:latin typeface="+mn-ea"/>
              </a:rPr>
              <a:t>자기 지각 이론에 따르면 사람들은 자신의 행동을 돌아보고 자기 자신의 태도나 신념을 추론하는 경향이 있다고 한다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예를 들면 아무 생각 없이 모금함에 기부금을 넣었지만 그런 자신의 행동을 통해서 스스로가 이타심이 강한 사람이라고 생각할 수 있다는 것이다</a:t>
            </a:r>
            <a:r>
              <a:rPr lang="en-US" altLang="ko-KR" sz="1200" dirty="0" smtClean="0">
                <a:latin typeface="+mn-ea"/>
              </a:rPr>
              <a:t>. </a:t>
            </a:r>
          </a:p>
          <a:p>
            <a:pPr marL="180975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>
                <a:latin typeface="+mn-ea"/>
              </a:rPr>
              <a:t>심리학자인 </a:t>
            </a:r>
            <a:r>
              <a:rPr lang="en-US" altLang="ko-KR" sz="1200" dirty="0" err="1" smtClean="0">
                <a:latin typeface="+mn-ea"/>
              </a:rPr>
              <a:t>Bri</a:t>
            </a:r>
            <a:r>
              <a:rPr lang="en-US" altLang="ko-KR" sz="1200" dirty="0" err="1" smtClean="0"/>
              <a:t>ñ</a:t>
            </a:r>
            <a:r>
              <a:rPr lang="en-US" altLang="ko-KR" sz="1200" dirty="0" err="1" smtClean="0">
                <a:latin typeface="+mn-ea"/>
              </a:rPr>
              <a:t>ol</a:t>
            </a:r>
            <a:r>
              <a:rPr lang="ko-KR" altLang="en-US" sz="1200" dirty="0" smtClean="0">
                <a:latin typeface="+mn-ea"/>
              </a:rPr>
              <a:t>과 </a:t>
            </a:r>
            <a:r>
              <a:rPr lang="en-US" altLang="ko-KR" sz="1200" dirty="0" smtClean="0">
                <a:latin typeface="+mn-ea"/>
              </a:rPr>
              <a:t>Petty</a:t>
            </a:r>
            <a:r>
              <a:rPr lang="ko-KR" altLang="en-US" sz="1200" dirty="0" smtClean="0">
                <a:latin typeface="+mn-ea"/>
              </a:rPr>
              <a:t>은 한 연구에서 참가자들에게 설득 메시지를 들려주면서 한 집단에게는 머리는 상하로 계속 끄떡이게 하고 한 집단에게는 좌우로 흔들게 하였다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실험 결과 머리를 끄덕이도록 유도된 집단이 좌우로 흔들도록 유도된 집단보다 메시지에 의한 설득이 더 잘 되는 것으로 나타났다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en-US" sz="1200" dirty="0" smtClean="0">
                <a:latin typeface="+mn-ea"/>
              </a:rPr>
              <a:t>의도치 않게 한 행동으로부터 자신에 대한 지각이 설정되는 것을 보여주는 실험 결과이다</a:t>
            </a:r>
            <a:r>
              <a:rPr lang="en-US" altLang="ko-KR" sz="1200" dirty="0" smtClean="0">
                <a:latin typeface="+mn-ea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동명상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행동명상의 원리 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행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1" name="모서리가 둥근 직사각형 10"/>
          <p:cNvSpPr/>
          <p:nvPr/>
        </p:nvSpPr>
        <p:spPr bwMode="auto">
          <a:xfrm>
            <a:off x="1835150" y="1916832"/>
            <a:ext cx="3600000" cy="544691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eaLnBrk="0" latinLnBrk="0">
              <a:defRPr/>
            </a:pP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단행정화</a:t>
            </a:r>
            <a:r>
              <a:rPr lang="en-US" altLang="ko-KR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kern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斷行淨化</a:t>
            </a:r>
            <a:r>
              <a:rPr lang="en-US" altLang="ko-KR" sz="1600" b="1" kern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600" b="1" kern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ko-KR" altLang="en-US" sz="1600" b="1" kern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원리</a:t>
            </a: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016224" y="2824501"/>
            <a:ext cx="64442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저질러서 단행하면 정화가 된다</a:t>
            </a:r>
            <a:r>
              <a:rPr lang="en-US" altLang="ko-KR" sz="1600" dirty="0" smtClean="0"/>
              <a:t>.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42925" lvl="1" indent="-180975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/>
              <a:t>마음 속에 있던 생각을 의도적으로 바깥으로 드러냄으로써 시원해지고 마음이 정화될 </a:t>
            </a:r>
            <a:r>
              <a:rPr lang="ko-KR" altLang="en-US" sz="1600" smtClean="0"/>
              <a:t>수 있음</a:t>
            </a:r>
            <a:r>
              <a:rPr lang="en-US" altLang="ko-KR" sz="1600" smtClean="0"/>
              <a:t> </a:t>
            </a:r>
            <a:endParaRPr lang="en-US" altLang="ko-KR" sz="1600" dirty="0" smtClean="0"/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예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의도적으로 큰 소리로 운다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동명상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행동명상의 원리 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행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1" name="모서리가 둥근 직사각형 10"/>
          <p:cNvSpPr/>
          <p:nvPr/>
        </p:nvSpPr>
        <p:spPr bwMode="auto">
          <a:xfrm>
            <a:off x="1835150" y="1916832"/>
            <a:ext cx="3600000" cy="544691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eaLnBrk="0" latinLnBrk="0">
              <a:defRPr/>
            </a:pP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동행친화</a:t>
            </a:r>
            <a:r>
              <a:rPr lang="en-US" altLang="ko-KR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同行親和</a:t>
            </a:r>
            <a:r>
              <a:rPr lang="en-US" altLang="ko-KR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600" b="1" kern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원리</a:t>
            </a: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016224" y="2824501"/>
            <a:ext cx="64442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행동을 함께 하면 친해진다</a:t>
            </a:r>
            <a:r>
              <a:rPr lang="en-US" altLang="ko-KR" sz="1600" dirty="0" smtClean="0"/>
              <a:t>.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/>
              <a:t>함께 행동함으로써 더욱 관계가 더욱 돈독해짐</a:t>
            </a:r>
            <a:endParaRPr lang="en-US" altLang="ko-KR" sz="1600" dirty="0" smtClean="0"/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예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함께 등산을 함으로써 친해짐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동명상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행동명상의 원리 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행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1" name="모서리가 둥근 직사각형 10"/>
          <p:cNvSpPr/>
          <p:nvPr/>
        </p:nvSpPr>
        <p:spPr bwMode="auto">
          <a:xfrm>
            <a:off x="1835150" y="1916832"/>
            <a:ext cx="3600000" cy="544691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eaLnBrk="0" latinLnBrk="0">
              <a:defRPr/>
            </a:pP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파격선도</a:t>
            </a:r>
            <a:r>
              <a:rPr lang="en-US" altLang="ko-KR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破格鮮度</a:t>
            </a:r>
            <a:r>
              <a:rPr lang="en-US" altLang="ko-KR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600" b="1" kern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원리</a:t>
            </a: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016224" y="2824501"/>
            <a:ext cx="64442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격을 허물면 신선하게 보인다</a:t>
            </a:r>
            <a:r>
              <a:rPr lang="en-US" altLang="ko-KR" sz="1600" dirty="0" smtClean="0"/>
              <a:t>.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고정된 행동을 계속하게 되면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신선감이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떨어짐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42925" lvl="1" indent="-180975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평소에 하지 않던 파격적인 행동을 함으로써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신선감을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높일 </a:t>
            </a:r>
            <a:r>
              <a:rPr lang="ko-KR" altLang="en-US" sz="1600" smtClean="0">
                <a:solidFill>
                  <a:srgbClr val="000000"/>
                </a:solidFill>
                <a:latin typeface="+mn-ea"/>
              </a:rPr>
              <a:t>수 있음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2780</TotalTime>
  <Words>496</Words>
  <Application>Microsoft Office PowerPoint</Application>
  <PresentationFormat>화면 슬라이드 쇼(4:3)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327</cp:revision>
  <dcterms:created xsi:type="dcterms:W3CDTF">2013-07-26T07:32:19Z</dcterms:created>
  <dcterms:modified xsi:type="dcterms:W3CDTF">2014-02-09T09:55:45Z</dcterms:modified>
</cp:coreProperties>
</file>