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2"/>
  </p:notesMasterIdLst>
  <p:sldIdLst>
    <p:sldId id="268" r:id="rId3"/>
    <p:sldId id="260" r:id="rId4"/>
    <p:sldId id="259" r:id="rId5"/>
    <p:sldId id="265" r:id="rId6"/>
    <p:sldId id="262" r:id="rId7"/>
    <p:sldId id="263" r:id="rId8"/>
    <p:sldId id="264" r:id="rId9"/>
    <p:sldId id="266" r:id="rId10"/>
    <p:sldId id="267" r:id="rId11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 varScale="1">
        <p:scale>
          <a:sx n="93" d="100"/>
          <a:sy n="93" d="100"/>
        </p:scale>
        <p:origin x="-90" y="-2394"/>
      </p:cViewPr>
      <p:guideLst>
        <p:guide orient="horz" pos="1389"/>
        <p:guide orient="horz" pos="799"/>
        <p:guide orient="horz" pos="482"/>
        <p:guide orient="horz" pos="4110"/>
        <p:guide orient="horz" pos="1842"/>
        <p:guide pos="1020"/>
        <p:guide pos="793"/>
        <p:guide pos="1338"/>
        <p:guide pos="1565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736291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의식의 무한성</a:t>
            </a: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意識</a:t>
            </a:r>
            <a:r>
              <a:rPr lang="ko-KR" altLang="en-US" sz="4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의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無限性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4" y="2930168"/>
            <a:ext cx="67197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우리는 끊임없이 내 몸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눈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코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귀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혀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몸</a:t>
            </a:r>
            <a:r>
              <a:rPr lang="en-US" altLang="ko-KR" sz="1600" dirty="0" smtClean="0"/>
              <a:t>·</a:t>
            </a:r>
            <a:r>
              <a:rPr lang="ko-KR" altLang="en-US" sz="1600" dirty="0" smtClean="0"/>
              <a:t>생각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을 통해 지금 여기에서 일어나는 느낌들을 받아들이게 됨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이러한 것을 관장하는 것이 바로 </a:t>
            </a:r>
            <a:r>
              <a:rPr lang="ko-KR" altLang="en-US" sz="1600" dirty="0" err="1" smtClean="0"/>
              <a:t>식주체</a:t>
            </a:r>
            <a:r>
              <a:rPr lang="en-US" altLang="ko-KR" sz="1600" dirty="0" smtClean="0"/>
              <a:t>(</a:t>
            </a:r>
            <a:r>
              <a:rPr lang="ko-KR" altLang="en-US" sz="1600" dirty="0" err="1" smtClean="0"/>
              <a:t>識主體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기능임</a:t>
            </a:r>
            <a:r>
              <a:rPr lang="en-US" altLang="ko-KR" sz="1600" dirty="0" smtClean="0"/>
              <a:t> 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식이란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의식이란 무엇인가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970789" cy="395536"/>
            <a:chOff x="1619672" y="1832197"/>
            <a:chExt cx="397078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6583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err="1" smtClean="0">
                  <a:solidFill>
                    <a:srgbClr val="008000"/>
                  </a:solidFill>
                  <a:latin typeface="+mn-ea"/>
                </a:rPr>
                <a:t>식주체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b="1" kern="0" dirty="0" err="1" smtClean="0">
                  <a:solidFill>
                    <a:srgbClr val="008000"/>
                  </a:solidFill>
                  <a:latin typeface="+mn-ea"/>
                </a:rPr>
                <a:t>識主體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 기능인 의식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(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意識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)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878485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의식의 전 공간 속에서 움직이는 모든 것들이 의식 과정임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의식과정은 본래 행복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해탈을 지향하도록 되어 있음</a:t>
            </a: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식과 의식과정 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의식과정과 행복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5760640" cy="395536"/>
            <a:chOff x="1619672" y="1832197"/>
            <a:chExt cx="576064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544822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의식과정은 행복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,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 해탈을 지향하는 과정이다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3" name="직사각형 12"/>
          <p:cNvSpPr/>
          <p:nvPr/>
        </p:nvSpPr>
        <p:spPr>
          <a:xfrm>
            <a:off x="2028675" y="4068361"/>
            <a:ext cx="62152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b="1" dirty="0" smtClean="0">
                <a:latin typeface="+mn-ea"/>
              </a:rPr>
              <a:t>의식과정을 어떻게 운영하느냐에 따라 그에 상응하는 행복을 느낄 수 있음</a:t>
            </a:r>
            <a:r>
              <a:rPr lang="en-US" altLang="ko-KR" sz="1600" b="1" dirty="0" smtClean="0">
                <a:latin typeface="+mn-ea"/>
              </a:rPr>
              <a:t> </a:t>
            </a:r>
            <a:endParaRPr lang="en-US" altLang="ko-KR" b="1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876743"/>
            <a:ext cx="6227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의식을 점과 같이 느낀다면</a:t>
            </a:r>
            <a:r>
              <a:rPr lang="en-US" altLang="ko-KR" sz="1600" dirty="0" smtClean="0"/>
              <a:t>?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의식을 공간처럼 느낀다면</a:t>
            </a:r>
            <a:r>
              <a:rPr lang="en-US" altLang="ko-KR" sz="1600" dirty="0" smtClean="0"/>
              <a:t>?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의식을 무한한 것으로 느낀다면</a:t>
            </a:r>
            <a:r>
              <a:rPr lang="en-US" altLang="ko-KR" sz="1600" dirty="0" smtClean="0"/>
              <a:t>?</a:t>
            </a: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식과 의식과정 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의식과정과 행복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의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336704" cy="395536"/>
            <a:chOff x="1619672" y="1832197"/>
            <a:chExt cx="633670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602428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의식을 어떻게 느끼는가에 따라 느끼는 행복이 다르다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028675" y="4379620"/>
            <a:ext cx="62152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의식 과정을 무한 모드로 전환하면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행복감이 무한이 된다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542925" lvl="1" indent="-180975" defTabSz="966788" latinLnBrk="0">
              <a:lnSpc>
                <a:spcPct val="150000"/>
              </a:lnSpc>
              <a:buClr>
                <a:srgbClr val="285DA6"/>
              </a:buClr>
            </a:pPr>
            <a:endParaRPr lang="en-US" altLang="ko-KR" sz="1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42925" lvl="1" indent="-180975" defTabSz="966788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b="1" dirty="0" smtClean="0">
                <a:latin typeface="+mn-ea"/>
              </a:rPr>
              <a:t>누구나 의식의 무한성을 경험하는 것이 가능함</a:t>
            </a:r>
            <a:endParaRPr lang="en-US" altLang="ko-KR" b="1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한의식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무한의식을 경험하기 위한 방법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424164" cy="395536"/>
            <a:chOff x="1619672" y="1832197"/>
            <a:chExt cx="342416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117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가장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편안한 자세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로 앉는다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 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33" name="직사각형 32"/>
          <p:cNvSpPr/>
          <p:nvPr/>
        </p:nvSpPr>
        <p:spPr>
          <a:xfrm>
            <a:off x="2460723" y="3574188"/>
            <a:ext cx="57831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평소보다 숨을 조금 더 깊고</a:t>
            </a:r>
            <a:r>
              <a:rPr lang="en-US" altLang="ko-KR" sz="1600" dirty="0" smtClean="0"/>
              <a:t>(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深</a:t>
            </a:r>
            <a:r>
              <a:rPr lang="en-US" altLang="ko-KR" sz="1600" dirty="0" smtClean="0"/>
              <a:t>), </a:t>
            </a:r>
            <a:r>
              <a:rPr lang="ko-KR" altLang="en-US" sz="1600" dirty="0" smtClean="0"/>
              <a:t>길고</a:t>
            </a:r>
            <a:r>
              <a:rPr lang="en-US" altLang="ko-KR" sz="1600" dirty="0" smtClean="0"/>
              <a:t>(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長</a:t>
            </a:r>
            <a:r>
              <a:rPr lang="en-US" altLang="ko-KR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가늘고</a:t>
            </a:r>
            <a:r>
              <a:rPr lang="en-US" altLang="ko-KR" sz="1600" dirty="0" smtClean="0"/>
              <a:t>(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細</a:t>
            </a:r>
            <a:r>
              <a:rPr lang="en-US" altLang="ko-KR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균등</a:t>
            </a:r>
            <a:r>
              <a:rPr lang="en-US" altLang="ko-KR" sz="1600" dirty="0" smtClean="0"/>
              <a:t>(</a:t>
            </a:r>
            <a:r>
              <a: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均</a:t>
            </a:r>
            <a:r>
              <a:rPr lang="en-US" altLang="ko-KR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r>
              <a:rPr lang="ko-KR" altLang="en-US" sz="1600" dirty="0" smtClean="0"/>
              <a:t>하게 쉰다</a:t>
            </a:r>
            <a:r>
              <a:rPr lang="en-US" altLang="ko-KR" sz="1600" dirty="0" smtClean="0"/>
              <a:t>. </a:t>
            </a:r>
          </a:p>
        </p:txBody>
      </p:sp>
      <p:grpSp>
        <p:nvGrpSpPr>
          <p:cNvPr id="34" name="그룹 22"/>
          <p:cNvGrpSpPr/>
          <p:nvPr/>
        </p:nvGrpSpPr>
        <p:grpSpPr>
          <a:xfrm>
            <a:off x="2123728" y="2636912"/>
            <a:ext cx="6120680" cy="540000"/>
            <a:chOff x="2123728" y="3140374"/>
            <a:chExt cx="6120680" cy="540000"/>
          </a:xfrm>
        </p:grpSpPr>
        <p:sp>
          <p:nvSpPr>
            <p:cNvPr id="35" name="모서리가 둥근 직사각형 34"/>
            <p:cNvSpPr/>
            <p:nvPr/>
          </p:nvSpPr>
          <p:spPr bwMode="auto">
            <a:xfrm>
              <a:off x="2123728" y="3140374"/>
              <a:ext cx="6120680" cy="540000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38100">
              <a:noFill/>
              <a:headEnd type="none" w="med" len="med"/>
              <a:tailEnd type="oval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36000" rIns="36000" rtlCol="0" anchor="ctr">
              <a:noAutofit/>
            </a:bodyPr>
            <a:lstStyle/>
            <a:p>
              <a:pPr marL="271463" lvl="0" latinLnBrk="0">
                <a:defRPr/>
              </a:pP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    ‘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심장세균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深長細均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)’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의 숨을 쉰다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.</a:t>
              </a:r>
              <a:endPara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6" name="타원 35"/>
            <p:cNvSpPr/>
            <p:nvPr/>
          </p:nvSpPr>
          <p:spPr>
            <a:xfrm>
              <a:off x="2255714" y="3238416"/>
              <a:ext cx="360000" cy="360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</a:pPr>
              <a:r>
                <a:rPr lang="en-US" altLang="ko-KR" sz="1600" b="1" dirty="0" smtClean="0">
                  <a:solidFill>
                    <a:srgbClr val="000000"/>
                  </a:solidFill>
                  <a:latin typeface="+mn-ea"/>
                </a:rPr>
                <a:t>1</a:t>
              </a:r>
              <a:endParaRPr lang="ko-KR" altLang="en-US" sz="1600" b="1" dirty="0" smtClean="0">
                <a:solidFill>
                  <a:srgbClr val="000000"/>
                </a:solidFill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한의식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무한의식을 경험하기 위한 방법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424164" cy="395536"/>
            <a:chOff x="1619672" y="1832197"/>
            <a:chExt cx="342416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117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가장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편안한 자세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로 앉는다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 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4" name="그룹 22"/>
          <p:cNvGrpSpPr/>
          <p:nvPr/>
        </p:nvGrpSpPr>
        <p:grpSpPr>
          <a:xfrm>
            <a:off x="2123728" y="2636912"/>
            <a:ext cx="6120680" cy="540000"/>
            <a:chOff x="2123728" y="3140374"/>
            <a:chExt cx="6120680" cy="540000"/>
          </a:xfrm>
        </p:grpSpPr>
        <p:sp>
          <p:nvSpPr>
            <p:cNvPr id="17" name="모서리가 둥근 직사각형 16"/>
            <p:cNvSpPr/>
            <p:nvPr/>
          </p:nvSpPr>
          <p:spPr bwMode="auto">
            <a:xfrm>
              <a:off x="2123728" y="3140374"/>
              <a:ext cx="6120680" cy="54000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 w="38100">
              <a:noFill/>
              <a:headEnd type="none" w="med" len="med"/>
              <a:tailEnd type="oval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36000" rIns="36000" rtlCol="0" anchor="ctr">
              <a:noAutofit/>
            </a:bodyPr>
            <a:lstStyle/>
            <a:p>
              <a:pPr marL="271463" lvl="0" latinLnBrk="0">
                <a:defRPr/>
              </a:pP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    ‘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심장세균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深長細均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)’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의 숨을 쉰다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.</a:t>
              </a:r>
              <a:endPara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2" name="타원 21"/>
            <p:cNvSpPr/>
            <p:nvPr/>
          </p:nvSpPr>
          <p:spPr>
            <a:xfrm>
              <a:off x="2255714" y="3238416"/>
              <a:ext cx="360000" cy="36000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</a:pPr>
              <a:r>
                <a:rPr lang="en-US" altLang="ko-KR" sz="1600" b="1" dirty="0" smtClean="0">
                  <a:solidFill>
                    <a:srgbClr val="000000"/>
                  </a:solidFill>
                  <a:latin typeface="+mn-ea"/>
                </a:rPr>
                <a:t>1</a:t>
              </a:r>
              <a:endParaRPr lang="ko-KR" altLang="en-US" sz="1600" b="1" dirty="0" smtClean="0">
                <a:solidFill>
                  <a:srgbClr val="000000"/>
                </a:solidFill>
                <a:latin typeface="+mn-ea"/>
              </a:endParaRPr>
            </a:p>
          </p:txBody>
        </p:sp>
      </p:grpSp>
      <p:grpSp>
        <p:nvGrpSpPr>
          <p:cNvPr id="5" name="그룹 24"/>
          <p:cNvGrpSpPr/>
          <p:nvPr/>
        </p:nvGrpSpPr>
        <p:grpSpPr>
          <a:xfrm>
            <a:off x="2124075" y="3753036"/>
            <a:ext cx="6120680" cy="540000"/>
            <a:chOff x="2123728" y="3140374"/>
            <a:chExt cx="6120680" cy="5400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8" name="모서리가 둥근 직사각형 27"/>
            <p:cNvSpPr/>
            <p:nvPr/>
          </p:nvSpPr>
          <p:spPr bwMode="auto">
            <a:xfrm>
              <a:off x="2123728" y="3140374"/>
              <a:ext cx="6120680" cy="540000"/>
            </a:xfrm>
            <a:prstGeom prst="roundRect">
              <a:avLst>
                <a:gd name="adj" fmla="val 50000"/>
              </a:avLst>
            </a:prstGeom>
            <a:grpFill/>
            <a:ln w="38100">
              <a:noFill/>
              <a:headEnd type="none" w="med" len="med"/>
              <a:tailEnd type="oval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36000" rIns="36000" rtlCol="0" anchor="ctr">
              <a:noAutofit/>
            </a:bodyPr>
            <a:lstStyle/>
            <a:p>
              <a:pPr marL="271463" lvl="0" latinLnBrk="0">
                <a:defRPr/>
              </a:pP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심신의 느낌을 그대로 느껴준다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. </a:t>
              </a:r>
            </a:p>
          </p:txBody>
        </p:sp>
        <p:sp>
          <p:nvSpPr>
            <p:cNvPr id="29" name="타원 28"/>
            <p:cNvSpPr/>
            <p:nvPr/>
          </p:nvSpPr>
          <p:spPr>
            <a:xfrm>
              <a:off x="2255714" y="3243881"/>
              <a:ext cx="360000" cy="360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</a:pPr>
              <a:r>
                <a:rPr lang="en-US" altLang="ko-KR" sz="1600" b="1" dirty="0" smtClean="0">
                  <a:solidFill>
                    <a:srgbClr val="000000"/>
                  </a:solidFill>
                  <a:latin typeface="+mn-ea"/>
                </a:rPr>
                <a:t>2</a:t>
              </a:r>
              <a:endParaRPr lang="ko-KR" altLang="en-US" sz="1600" b="1" dirty="0" smtClean="0">
                <a:solidFill>
                  <a:srgbClr val="000000"/>
                </a:solidFill>
                <a:latin typeface="+mn-ea"/>
              </a:endParaRPr>
            </a:p>
          </p:txBody>
        </p:sp>
      </p:grpSp>
      <p:sp>
        <p:nvSpPr>
          <p:cNvPr id="23" name="직사각형 22"/>
          <p:cNvSpPr/>
          <p:nvPr/>
        </p:nvSpPr>
        <p:spPr>
          <a:xfrm>
            <a:off x="2460723" y="4695527"/>
            <a:ext cx="57831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느낌에 저항하지 않고 지금 느껴지는 것을 그대로 받아들인다</a:t>
            </a:r>
            <a:r>
              <a:rPr lang="en-US" altLang="ko-KR" sz="16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한의식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무한의식을 경험하기 위한 방법 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424164" cy="395536"/>
            <a:chOff x="1619672" y="1832197"/>
            <a:chExt cx="342416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117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가장 </a:t>
              </a:r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편안한 자세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로 앉는다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 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grpSp>
        <p:nvGrpSpPr>
          <p:cNvPr id="4" name="그룹 22"/>
          <p:cNvGrpSpPr/>
          <p:nvPr/>
        </p:nvGrpSpPr>
        <p:grpSpPr>
          <a:xfrm>
            <a:off x="2123728" y="2636912"/>
            <a:ext cx="6120680" cy="540000"/>
            <a:chOff x="2123728" y="3140374"/>
            <a:chExt cx="6120680" cy="540000"/>
          </a:xfrm>
        </p:grpSpPr>
        <p:sp>
          <p:nvSpPr>
            <p:cNvPr id="17" name="모서리가 둥근 직사각형 16"/>
            <p:cNvSpPr/>
            <p:nvPr/>
          </p:nvSpPr>
          <p:spPr bwMode="auto">
            <a:xfrm>
              <a:off x="2123728" y="3140374"/>
              <a:ext cx="6120680" cy="54000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 w="38100">
              <a:noFill/>
              <a:headEnd type="none" w="med" len="med"/>
              <a:tailEnd type="oval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36000" rIns="36000" rtlCol="0" anchor="ctr">
              <a:noAutofit/>
            </a:bodyPr>
            <a:lstStyle/>
            <a:p>
              <a:pPr marL="271463" lvl="0" latinLnBrk="0">
                <a:defRPr/>
              </a:pP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    ‘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심장세균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(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深長細均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)’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의 숨을 쉰다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.</a:t>
              </a:r>
              <a:endPara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2" name="타원 21"/>
            <p:cNvSpPr/>
            <p:nvPr/>
          </p:nvSpPr>
          <p:spPr>
            <a:xfrm>
              <a:off x="2255714" y="3238416"/>
              <a:ext cx="360000" cy="36000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</a:pPr>
              <a:r>
                <a:rPr lang="en-US" altLang="ko-KR" sz="1600" b="1" dirty="0" smtClean="0">
                  <a:solidFill>
                    <a:srgbClr val="000000"/>
                  </a:solidFill>
                  <a:latin typeface="+mn-ea"/>
                </a:rPr>
                <a:t>1</a:t>
              </a:r>
              <a:endParaRPr lang="ko-KR" altLang="en-US" sz="1600" b="1" dirty="0" smtClean="0">
                <a:solidFill>
                  <a:srgbClr val="000000"/>
                </a:solidFill>
                <a:latin typeface="+mn-ea"/>
              </a:endParaRPr>
            </a:p>
          </p:txBody>
        </p:sp>
      </p:grpSp>
      <p:grpSp>
        <p:nvGrpSpPr>
          <p:cNvPr id="5" name="그룹 24"/>
          <p:cNvGrpSpPr/>
          <p:nvPr/>
        </p:nvGrpSpPr>
        <p:grpSpPr>
          <a:xfrm>
            <a:off x="2124075" y="3753036"/>
            <a:ext cx="6120680" cy="540000"/>
            <a:chOff x="2123728" y="3140374"/>
            <a:chExt cx="6120680" cy="5400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8" name="모서리가 둥근 직사각형 27"/>
            <p:cNvSpPr/>
            <p:nvPr/>
          </p:nvSpPr>
          <p:spPr bwMode="auto">
            <a:xfrm>
              <a:off x="2123728" y="3140374"/>
              <a:ext cx="6120680" cy="54000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60000"/>
                <a:lumOff val="40000"/>
              </a:schemeClr>
            </a:solidFill>
            <a:ln w="38100">
              <a:noFill/>
              <a:headEnd type="none" w="med" len="med"/>
              <a:tailEnd type="oval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36000" rIns="36000" rtlCol="0" anchor="ctr">
              <a:noAutofit/>
            </a:bodyPr>
            <a:lstStyle/>
            <a:p>
              <a:pPr marL="271463" lvl="0" latinLnBrk="0">
                <a:defRPr/>
              </a:pP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심신의 느낌을 그대로 느껴준다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. </a:t>
              </a:r>
            </a:p>
          </p:txBody>
        </p:sp>
        <p:sp>
          <p:nvSpPr>
            <p:cNvPr id="29" name="타원 28"/>
            <p:cNvSpPr/>
            <p:nvPr/>
          </p:nvSpPr>
          <p:spPr>
            <a:xfrm>
              <a:off x="2255714" y="3243881"/>
              <a:ext cx="360000" cy="360000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</a:pPr>
              <a:r>
                <a:rPr lang="en-US" altLang="ko-KR" sz="1600" b="1" dirty="0" smtClean="0">
                  <a:solidFill>
                    <a:srgbClr val="000000"/>
                  </a:solidFill>
                  <a:latin typeface="+mn-ea"/>
                </a:rPr>
                <a:t>2</a:t>
              </a:r>
              <a:endParaRPr lang="ko-KR" altLang="en-US" sz="1600" b="1" dirty="0" smtClean="0">
                <a:solidFill>
                  <a:srgbClr val="000000"/>
                </a:solidFill>
                <a:latin typeface="+mn-ea"/>
              </a:endParaRPr>
            </a:p>
          </p:txBody>
        </p:sp>
      </p:grpSp>
      <p:grpSp>
        <p:nvGrpSpPr>
          <p:cNvPr id="6" name="그룹 29"/>
          <p:cNvGrpSpPr/>
          <p:nvPr/>
        </p:nvGrpSpPr>
        <p:grpSpPr>
          <a:xfrm>
            <a:off x="2123728" y="4869160"/>
            <a:ext cx="6120680" cy="540000"/>
            <a:chOff x="2123728" y="3140374"/>
            <a:chExt cx="6120680" cy="5400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31" name="모서리가 둥근 직사각형 30"/>
            <p:cNvSpPr/>
            <p:nvPr/>
          </p:nvSpPr>
          <p:spPr bwMode="auto">
            <a:xfrm>
              <a:off x="2123728" y="3140374"/>
              <a:ext cx="6120680" cy="540000"/>
            </a:xfrm>
            <a:prstGeom prst="roundRect">
              <a:avLst>
                <a:gd name="adj" fmla="val 50000"/>
              </a:avLst>
            </a:prstGeom>
            <a:grpFill/>
            <a:ln w="38100">
              <a:noFill/>
              <a:headEnd type="none" w="med" len="med"/>
              <a:tailEnd type="oval" w="med" len="med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36000" rIns="36000" rtlCol="0" anchor="ctr">
              <a:noAutofit/>
            </a:bodyPr>
            <a:lstStyle/>
            <a:p>
              <a:pPr marL="271463" lvl="0" latinLnBrk="0">
                <a:defRPr/>
              </a:pP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    ‘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이 세상이 본래 텅 비어 있음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’</a:t>
              </a:r>
              <a:r>
                <a:rPr lang="ko-KR" altLang="en-US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을 받아들인다</a:t>
              </a:r>
              <a:r>
                <a:rPr lang="en-US" altLang="ko-KR" sz="1600" kern="0" dirty="0" smtClean="0">
                  <a:solidFill>
                    <a:sysClr val="windowText" lastClr="000000"/>
                  </a:solidFill>
                  <a:latin typeface="맑은 고딕" pitchFamily="50" charset="-127"/>
                  <a:ea typeface="맑은 고딕" pitchFamily="50" charset="-127"/>
                </a:rPr>
                <a:t>.</a:t>
              </a:r>
              <a:endParaRPr lang="ko-KR" altLang="en-US" sz="1600" kern="0" dirty="0" smtClean="0">
                <a:solidFill>
                  <a:sysClr val="windowText" lastClr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32" name="타원 31"/>
            <p:cNvSpPr/>
            <p:nvPr/>
          </p:nvSpPr>
          <p:spPr>
            <a:xfrm>
              <a:off x="2255714" y="3248366"/>
              <a:ext cx="360000" cy="3600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buClr>
                  <a:schemeClr val="tx1">
                    <a:lumMod val="65000"/>
                    <a:lumOff val="35000"/>
                  </a:schemeClr>
                </a:buClr>
              </a:pPr>
              <a:r>
                <a:rPr lang="en-US" altLang="ko-KR" sz="1600" b="1" dirty="0" smtClean="0">
                  <a:solidFill>
                    <a:srgbClr val="000000"/>
                  </a:solidFill>
                  <a:latin typeface="+mn-ea"/>
                </a:rPr>
                <a:t>3</a:t>
              </a:r>
              <a:endParaRPr lang="ko-KR" altLang="en-US" sz="1600" b="1" dirty="0" smtClean="0">
                <a:solidFill>
                  <a:srgbClr val="000000"/>
                </a:solidFill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한의식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무한의식을 경험하면 어떠한가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814749" cy="395536"/>
            <a:chOff x="1619672" y="1832197"/>
            <a:chExt cx="1814749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50233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명상의 효과 </a:t>
              </a:r>
              <a:endParaRPr kumimoji="1" lang="en-US" altLang="ko-KR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23" name="직사각형 22"/>
          <p:cNvSpPr/>
          <p:nvPr/>
        </p:nvSpPr>
        <p:spPr>
          <a:xfrm>
            <a:off x="2016225" y="2742019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무한의식을 경험하기 위한 명상을 통해 의식의 무한성을 깨닫는 것이 가능함</a:t>
            </a:r>
            <a:endParaRPr lang="en-US" altLang="ko-KR" sz="1600" dirty="0" smtClean="0"/>
          </a:p>
        </p:txBody>
      </p:sp>
      <p:sp>
        <p:nvSpPr>
          <p:cNvPr id="25" name="직사각형 24"/>
          <p:cNvSpPr/>
          <p:nvPr/>
        </p:nvSpPr>
        <p:spPr>
          <a:xfrm>
            <a:off x="2028675" y="3861048"/>
            <a:ext cx="621521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lnSpc>
                <a:spcPct val="20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b="1" dirty="0" smtClean="0">
                <a:latin typeface="+mn-ea"/>
              </a:rPr>
              <a:t>의식의 무한성을 감지하는 순간 텅 빈 상태를 느끼게 됨</a:t>
            </a:r>
            <a:r>
              <a:rPr lang="en-US" altLang="ko-KR" sz="1600" b="1" dirty="0" smtClean="0">
                <a:latin typeface="+mn-ea"/>
              </a:rPr>
              <a:t> </a:t>
            </a:r>
          </a:p>
          <a:p>
            <a:pPr marL="542925" lvl="1" indent="-180975" defTabSz="966788" latinLnBrk="0">
              <a:lnSpc>
                <a:spcPct val="20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b="1" dirty="0" smtClean="0">
                <a:latin typeface="+mn-ea"/>
              </a:rPr>
              <a:t>걸림 없이 자유롭게 살게 됨</a:t>
            </a:r>
            <a:endParaRPr lang="en-US" altLang="ko-KR" sz="1600" b="1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lv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한의식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무한의식을 경험하면 어떠한가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1712157" cy="395536"/>
            <a:chOff x="1619672" y="1832197"/>
            <a:chExt cx="1712157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139974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</a:t>
              </a: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모서리가 둥근 직사각형 11"/>
          <p:cNvSpPr/>
          <p:nvPr/>
        </p:nvSpPr>
        <p:spPr bwMode="auto">
          <a:xfrm>
            <a:off x="2114030" y="2384312"/>
            <a:ext cx="6120000" cy="4140000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b="1" dirty="0" smtClean="0">
              <a:solidFill>
                <a:schemeClr val="tx1"/>
              </a:solidFill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b="1" dirty="0" smtClean="0">
              <a:solidFill>
                <a:schemeClr val="tx1"/>
              </a:solidFill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b="1" dirty="0" smtClean="0">
              <a:solidFill>
                <a:schemeClr val="tx1"/>
              </a:solidFill>
            </a:endParaRP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b="1" dirty="0" smtClean="0">
                <a:solidFill>
                  <a:schemeClr val="tx1"/>
                </a:solidFill>
              </a:rPr>
              <a:t>명상을 하면 평화와 행복감이 증가한다</a:t>
            </a:r>
            <a:br>
              <a:rPr lang="ko-KR" altLang="en-US" sz="1200" b="1" dirty="0" smtClean="0">
                <a:solidFill>
                  <a:schemeClr val="tx1"/>
                </a:solidFill>
              </a:rPr>
            </a:br>
            <a:r>
              <a:rPr lang="ko-KR" altLang="en-US" sz="1200" dirty="0" smtClean="0">
                <a:solidFill>
                  <a:schemeClr val="tx1"/>
                </a:solidFill>
              </a:rPr>
              <a:t>위스콘신대학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리처드</a:t>
            </a:r>
            <a:r>
              <a:rPr lang="ko-KR" altLang="en-US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데이비슨</a:t>
            </a:r>
            <a:r>
              <a:rPr lang="ko-KR" altLang="en-US" sz="1200" dirty="0" smtClean="0">
                <a:solidFill>
                  <a:schemeClr val="tx1"/>
                </a:solidFill>
              </a:rPr>
              <a:t> 박사 연구팀은 </a:t>
            </a:r>
            <a:r>
              <a:rPr lang="en-US" altLang="ko-KR" sz="1200" dirty="0" smtClean="0">
                <a:solidFill>
                  <a:schemeClr val="tx1"/>
                </a:solidFill>
              </a:rPr>
              <a:t>1</a:t>
            </a:r>
            <a:r>
              <a:rPr lang="ko-KR" altLang="en-US" sz="1200" dirty="0" smtClean="0">
                <a:solidFill>
                  <a:schemeClr val="tx1"/>
                </a:solidFill>
              </a:rPr>
              <a:t>만</a:t>
            </a:r>
            <a:r>
              <a:rPr lang="en-US" altLang="ko-KR" sz="1200" dirty="0" smtClean="0">
                <a:solidFill>
                  <a:schemeClr val="tx1"/>
                </a:solidFill>
              </a:rPr>
              <a:t>~1</a:t>
            </a:r>
            <a:r>
              <a:rPr lang="ko-KR" altLang="en-US" sz="1200" dirty="0" smtClean="0">
                <a:solidFill>
                  <a:schemeClr val="tx1"/>
                </a:solidFill>
              </a:rPr>
              <a:t>만 </a:t>
            </a:r>
            <a:r>
              <a:rPr lang="en-US" altLang="ko-KR" sz="1200" dirty="0" smtClean="0">
                <a:solidFill>
                  <a:schemeClr val="tx1"/>
                </a:solidFill>
              </a:rPr>
              <a:t>5</a:t>
            </a:r>
            <a:r>
              <a:rPr lang="ko-KR" altLang="en-US" sz="1200" dirty="0" smtClean="0">
                <a:solidFill>
                  <a:schemeClr val="tx1"/>
                </a:solidFill>
              </a:rPr>
              <a:t>천 시간 동안 명상 수행을 해온 티베트 승려 </a:t>
            </a:r>
            <a:r>
              <a:rPr lang="en-US" altLang="ko-KR" sz="1200" dirty="0" smtClean="0">
                <a:solidFill>
                  <a:schemeClr val="tx1"/>
                </a:solidFill>
              </a:rPr>
              <a:t>175</a:t>
            </a:r>
            <a:r>
              <a:rPr lang="ko-KR" altLang="en-US" sz="1200" dirty="0" smtClean="0">
                <a:solidFill>
                  <a:schemeClr val="tx1"/>
                </a:solidFill>
              </a:rPr>
              <a:t>명을 대상으로 연구한 결과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명상을 오래한 사람들은 행복이나 기쁨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ko-KR" altLang="en-US" sz="1200" b="1" dirty="0" err="1" smtClean="0">
                <a:solidFill>
                  <a:schemeClr val="accent6">
                    <a:lumMod val="75000"/>
                  </a:schemeClr>
                </a:solidFill>
              </a:rPr>
              <a:t>낙천성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열정과 관련된 뇌 부위인 좌측 </a:t>
            </a:r>
            <a:r>
              <a:rPr lang="ko-KR" altLang="en-US" sz="1200" b="1" dirty="0" err="1" smtClean="0">
                <a:solidFill>
                  <a:schemeClr val="accent6">
                    <a:lumMod val="75000"/>
                  </a:schemeClr>
                </a:solidFill>
              </a:rPr>
              <a:t>전전두엽의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 활동이 활발해짐</a:t>
            </a:r>
            <a:r>
              <a:rPr lang="ko-KR" altLang="en-US" sz="1200" dirty="0" smtClean="0">
                <a:solidFill>
                  <a:schemeClr val="tx1"/>
                </a:solidFill>
              </a:rPr>
              <a:t>을 관찰했다</a:t>
            </a:r>
            <a:r>
              <a:rPr lang="en-US" altLang="ko-KR" sz="1200" dirty="0" smtClean="0">
                <a:solidFill>
                  <a:schemeClr val="tx1"/>
                </a:solidFill>
              </a:rPr>
              <a:t>.</a:t>
            </a:r>
          </a:p>
          <a:p>
            <a:pPr marL="265113" lvl="2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200" dirty="0" smtClean="0">
                <a:solidFill>
                  <a:schemeClr val="tx1"/>
                </a:solidFill>
              </a:rPr>
              <a:t/>
            </a:r>
            <a:br>
              <a:rPr lang="en-US" altLang="ko-KR" sz="1200" dirty="0" smtClean="0">
                <a:solidFill>
                  <a:schemeClr val="tx1"/>
                </a:solidFill>
              </a:rPr>
            </a:br>
            <a:r>
              <a:rPr lang="ko-KR" altLang="en-US" sz="1200" b="1" dirty="0" smtClean="0">
                <a:solidFill>
                  <a:schemeClr val="tx1"/>
                </a:solidFill>
              </a:rPr>
              <a:t>명상을 하면 면역력이 증가한다 </a:t>
            </a:r>
            <a:br>
              <a:rPr lang="ko-KR" altLang="en-US" sz="1200" b="1" dirty="0" smtClean="0">
                <a:solidFill>
                  <a:schemeClr val="tx1"/>
                </a:solidFill>
              </a:rPr>
            </a:b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</a:rPr>
              <a:t>명상을 하면 스트레스가 감소하고 긍정적인 감정이 생길 뿐 아니라 실제로 몸의 면역력도 증가</a:t>
            </a:r>
            <a:r>
              <a:rPr lang="ko-KR" altLang="en-US" sz="1200" dirty="0" smtClean="0">
                <a:solidFill>
                  <a:schemeClr val="tx1"/>
                </a:solidFill>
              </a:rPr>
              <a:t>한다</a:t>
            </a:r>
            <a:r>
              <a:rPr lang="en-US" altLang="ko-KR" sz="1200" dirty="0" smtClean="0">
                <a:solidFill>
                  <a:schemeClr val="tx1"/>
                </a:solidFill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</a:rPr>
              <a:t>미국 위스콘신대학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리처드</a:t>
            </a:r>
            <a:r>
              <a:rPr lang="ko-KR" altLang="en-US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err="1" smtClean="0">
                <a:solidFill>
                  <a:schemeClr val="tx1"/>
                </a:solidFill>
              </a:rPr>
              <a:t>데이비슨</a:t>
            </a:r>
            <a:r>
              <a:rPr lang="ko-KR" altLang="en-US" sz="1200" dirty="0" smtClean="0">
                <a:solidFill>
                  <a:schemeClr val="tx1"/>
                </a:solidFill>
              </a:rPr>
              <a:t> 박사 연구팀은 실험 대상자 </a:t>
            </a:r>
            <a:r>
              <a:rPr lang="en-US" altLang="ko-KR" sz="1200" dirty="0" smtClean="0">
                <a:solidFill>
                  <a:schemeClr val="tx1"/>
                </a:solidFill>
              </a:rPr>
              <a:t>48</a:t>
            </a:r>
            <a:r>
              <a:rPr lang="ko-KR" altLang="en-US" sz="1200" dirty="0" smtClean="0">
                <a:solidFill>
                  <a:schemeClr val="tx1"/>
                </a:solidFill>
              </a:rPr>
              <a:t>명에게 독감 백신을 접종한 후 대상자 절반에게 </a:t>
            </a:r>
            <a:r>
              <a:rPr lang="en-US" altLang="ko-KR" sz="1200" dirty="0" smtClean="0">
                <a:solidFill>
                  <a:schemeClr val="tx1"/>
                </a:solidFill>
              </a:rPr>
              <a:t>8</a:t>
            </a:r>
            <a:r>
              <a:rPr lang="ko-KR" altLang="en-US" sz="1200" dirty="0" smtClean="0">
                <a:solidFill>
                  <a:schemeClr val="tx1"/>
                </a:solidFill>
              </a:rPr>
              <a:t>주간 명상을 하도록 권했다</a:t>
            </a:r>
            <a:r>
              <a:rPr lang="en-US" altLang="ko-KR" sz="1200" dirty="0" smtClean="0">
                <a:solidFill>
                  <a:schemeClr val="tx1"/>
                </a:solidFill>
              </a:rPr>
              <a:t>. </a:t>
            </a:r>
            <a:r>
              <a:rPr lang="ko-KR" altLang="en-US" sz="1200" dirty="0" smtClean="0">
                <a:solidFill>
                  <a:schemeClr val="tx1"/>
                </a:solidFill>
              </a:rPr>
              <a:t>그 결과 명상을 한 그룹은 그러지 않은 그룹보다 독감 항체가 현저히 많았고</a:t>
            </a:r>
            <a:r>
              <a:rPr lang="en-US" altLang="ko-KR" sz="1200" dirty="0" smtClean="0">
                <a:solidFill>
                  <a:schemeClr val="tx1"/>
                </a:solidFill>
              </a:rPr>
              <a:t>, </a:t>
            </a:r>
            <a:r>
              <a:rPr lang="ko-KR" altLang="en-US" sz="1200" dirty="0" smtClean="0">
                <a:solidFill>
                  <a:schemeClr val="tx1"/>
                </a:solidFill>
              </a:rPr>
              <a:t>긍정적인 감정과 관련된 뇌 부위의 활동도 훨씬 활발했다</a:t>
            </a:r>
            <a:r>
              <a:rPr lang="en-US" altLang="ko-KR" sz="1200" dirty="0" smtClean="0">
                <a:solidFill>
                  <a:schemeClr val="tx1"/>
                </a:solidFill>
              </a:rPr>
              <a:t>. </a:t>
            </a:r>
            <a:br>
              <a:rPr lang="en-US" altLang="ko-KR" sz="1200" dirty="0" smtClean="0">
                <a:solidFill>
                  <a:schemeClr val="tx1"/>
                </a:solidFill>
              </a:rPr>
            </a:b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2699792" y="2564904"/>
            <a:ext cx="3888432" cy="36000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400" b="1" dirty="0" smtClean="0">
                <a:solidFill>
                  <a:srgbClr val="008000"/>
                </a:solidFill>
                <a:latin typeface="+mn-ea"/>
              </a:rPr>
              <a:t>명상의 효과에 관한 심리학 및 의학적 연구</a:t>
            </a:r>
            <a:endParaRPr lang="en-US" altLang="ko-KR" sz="1400" b="1" dirty="0" smtClean="0">
              <a:solidFill>
                <a:srgbClr val="008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1690</TotalTime>
  <Words>313</Words>
  <Application>Microsoft Office PowerPoint</Application>
  <PresentationFormat>화면 슬라이드 쇼(4:3)</PresentationFormat>
  <Paragraphs>68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237</cp:revision>
  <dcterms:created xsi:type="dcterms:W3CDTF">2013-07-26T07:32:19Z</dcterms:created>
  <dcterms:modified xsi:type="dcterms:W3CDTF">2014-02-09T10:02:55Z</dcterms:modified>
</cp:coreProperties>
</file>