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6" r:id="rId2"/>
  </p:sldMasterIdLst>
  <p:notesMasterIdLst>
    <p:notesMasterId r:id="rId10"/>
  </p:notesMasterIdLst>
  <p:sldIdLst>
    <p:sldId id="312" r:id="rId3"/>
    <p:sldId id="321" r:id="rId4"/>
    <p:sldId id="353" r:id="rId5"/>
    <p:sldId id="355" r:id="rId6"/>
    <p:sldId id="356" r:id="rId7"/>
    <p:sldId id="357" r:id="rId8"/>
    <p:sldId id="358" r:id="rId9"/>
  </p:sldIdLst>
  <p:sldSz cx="9144000" cy="6858000" type="screen4x3"/>
  <p:notesSz cx="6805613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FFFF"/>
    <a:srgbClr val="265DAA"/>
    <a:srgbClr val="285DA6"/>
    <a:srgbClr val="0066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16" autoAdjust="0"/>
    <p:restoredTop sz="99366" autoAdjust="0"/>
  </p:normalViewPr>
  <p:slideViewPr>
    <p:cSldViewPr>
      <p:cViewPr varScale="1">
        <p:scale>
          <a:sx n="95" d="100"/>
          <a:sy n="95" d="100"/>
        </p:scale>
        <p:origin x="-102" y="-2352"/>
      </p:cViewPr>
      <p:guideLst>
        <p:guide orient="horz" pos="1389"/>
        <p:guide orient="horz" pos="799"/>
        <p:guide orient="horz" pos="482"/>
        <p:guide orient="horz" pos="1797"/>
        <p:guide orient="horz" pos="3521"/>
        <p:guide orient="horz" pos="1616"/>
        <p:guide pos="1020"/>
        <p:guide pos="793"/>
        <p:guide pos="1247"/>
        <p:guide pos="1565"/>
        <p:guide pos="4286"/>
        <p:guide pos="519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2354F3-8F41-4B51-BBD1-E6051CB59C1E}" type="datetimeFigureOut">
              <a:rPr lang="ko-KR" altLang="en-US" smtClean="0"/>
              <a:pPr/>
              <a:t>2014-02-09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73A51-6D75-4D58-ADD8-F815416056F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650779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Y:\동사섭_동영상\03_원고\03_pdf용 탬플릿\원고-디자인-템플릿_130729_0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 userDrawn="1"/>
        </p:nvSpPr>
        <p:spPr>
          <a:xfrm>
            <a:off x="0" y="2276872"/>
            <a:ext cx="9144000" cy="93610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marL="0" marR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ko-KR" altLang="en-US" sz="8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맑은 고딕" pitchFamily="50" charset="-127"/>
              <a:ea typeface="맑은 고딕" pitchFamily="50" charset="-127"/>
              <a:cs typeface="+mj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동사섭_동영상\03_원고\03_pdf용 탬플릿\imgs\원고-디자인-템플릿_130802_0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F29EBA-8062-49BD-A293-9CC9B65F99BA}" type="datetimeFigureOut">
              <a:rPr lang="ko-KR" altLang="en-US" smtClean="0">
                <a:solidFill>
                  <a:prstClr val="black"/>
                </a:solidFill>
              </a:rPr>
              <a:pPr/>
              <a:t>2014-02-09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5E8D0C-0CD6-4C1C-8165-DB4630E5EFDD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동사섭_동영상\03_원고\03_pdf용 탬플릿\원고-디자인-템플릿_130729_04.jp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5" r:id="rId4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Y:\동사섭_동영상\03_원고\03_pdf용 탬플릿\140120\sample2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04864"/>
            <a:ext cx="9144000" cy="93610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ko-KR" altLang="en-US" sz="8000" b="1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돈망</a:t>
            </a:r>
            <a:endParaRPr lang="en-US" altLang="ko-KR" sz="80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  <a:p>
            <a:pPr algn="ctr">
              <a:spcBef>
                <a:spcPct val="0"/>
              </a:spcBef>
            </a:pPr>
            <a:r>
              <a:rPr lang="en-US" altLang="ko-KR" sz="4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4800" b="1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頓忘</a:t>
            </a:r>
            <a:r>
              <a:rPr lang="en-US" altLang="ko-KR" sz="4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망</a:t>
              </a:r>
              <a:r>
                <a:rPr kumimoji="1" lang="en-US" altLang="ko-KR" sz="3600" b="1" kern="0" dirty="0" smtClean="0">
                  <a:latin typeface="+mn-ea"/>
                </a:rPr>
                <a:t>(</a:t>
              </a:r>
              <a:r>
                <a:rPr kumimoji="1" lang="ko-KR" altLang="en-US" sz="3600" b="1" kern="0" dirty="0" err="1" smtClean="0">
                  <a:latin typeface="+mn-ea"/>
                </a:rPr>
                <a:t>頓忘</a:t>
              </a:r>
              <a:r>
                <a:rPr kumimoji="1" lang="en-US" altLang="ko-KR" sz="3600" b="1" kern="0" dirty="0" smtClean="0">
                  <a:latin typeface="+mn-ea"/>
                </a:rPr>
                <a:t>)</a:t>
              </a: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err="1" smtClean="0">
                  <a:solidFill>
                    <a:srgbClr val="008000"/>
                  </a:solidFill>
                  <a:latin typeface="+mn-ea"/>
                </a:rPr>
                <a:t>돈망이란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 무엇인가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?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돈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2276414" cy="395536"/>
            <a:chOff x="1619672" y="1832197"/>
            <a:chExt cx="2276414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196399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err="1" smtClean="0">
                  <a:solidFill>
                    <a:srgbClr val="008000"/>
                  </a:solidFill>
                  <a:latin typeface="+mn-ea"/>
                </a:rPr>
                <a:t>돈망에</a:t>
              </a:r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 대한 정의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1" name="타원 10"/>
          <p:cNvSpPr/>
          <p:nvPr/>
        </p:nvSpPr>
        <p:spPr bwMode="auto">
          <a:xfrm>
            <a:off x="2699792" y="3933457"/>
            <a:ext cx="1944712" cy="1943815"/>
          </a:xfrm>
          <a:prstGeom prst="ellipse">
            <a:avLst/>
          </a:prstGeom>
          <a:solidFill>
            <a:schemeClr val="accent6">
              <a:lumMod val="75000"/>
              <a:alpha val="80000"/>
            </a:schemeClr>
          </a:solidFill>
          <a:ln w="12700" algn="ctr">
            <a:solidFill>
              <a:schemeClr val="bg1">
                <a:lumMod val="95000"/>
              </a:schemeClr>
            </a:solidFill>
            <a:round/>
            <a:headEnd/>
            <a:tailEnd/>
          </a:ln>
        </p:spPr>
        <p:txBody>
          <a:bodyPr wrap="square" lIns="36000" rIns="36000" rtlCol="0" anchor="ctr">
            <a:noAutofit/>
          </a:bodyPr>
          <a:lstStyle/>
          <a:p>
            <a:pPr algn="ctr" eaLnBrk="0" latinLnBrk="0"/>
            <a:r>
              <a:rPr lang="ko-KR" altLang="en-US" sz="2000" b="1" dirty="0" err="1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돈망</a:t>
            </a:r>
            <a:r>
              <a:rPr lang="en-US" altLang="ko-KR" sz="20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2000" b="1" dirty="0" err="1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頓忘</a:t>
            </a:r>
            <a:r>
              <a:rPr lang="en-US" altLang="ko-KR" sz="20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</p:txBody>
      </p:sp>
      <p:sp>
        <p:nvSpPr>
          <p:cNvPr id="12" name="직사각형 11"/>
          <p:cNvSpPr/>
          <p:nvPr/>
        </p:nvSpPr>
        <p:spPr>
          <a:xfrm>
            <a:off x="5271734" y="4509521"/>
            <a:ext cx="73930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600" b="1" kern="0" dirty="0" smtClean="0">
                <a:solidFill>
                  <a:srgbClr val="008000"/>
                </a:solidFill>
                <a:latin typeface="맑은 고딕" pitchFamily="50" charset="-127"/>
                <a:ea typeface="맑은 고딕" pitchFamily="50" charset="-127"/>
              </a:rPr>
              <a:t>돈</a:t>
            </a:r>
            <a:r>
              <a:rPr lang="en-US" altLang="ko-KR" sz="1600" b="1" kern="0" dirty="0" smtClean="0">
                <a:solidFill>
                  <a:srgbClr val="008000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b="1" kern="0" dirty="0" smtClean="0">
                <a:solidFill>
                  <a:srgbClr val="008000"/>
                </a:solidFill>
                <a:latin typeface="맑은 고딕" pitchFamily="50" charset="-127"/>
                <a:ea typeface="맑은 고딕" pitchFamily="50" charset="-127"/>
              </a:rPr>
              <a:t>頓</a:t>
            </a:r>
            <a:r>
              <a:rPr lang="en-US" altLang="ko-KR" sz="1600" b="1" kern="0" dirty="0" smtClean="0">
                <a:solidFill>
                  <a:srgbClr val="008000"/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sz="1600" dirty="0">
              <a:solidFill>
                <a:srgbClr val="008000"/>
              </a:solidFill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5271734" y="5035063"/>
            <a:ext cx="81144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600" b="1" kern="0" dirty="0" smtClean="0">
                <a:solidFill>
                  <a:srgbClr val="008000"/>
                </a:solidFill>
                <a:latin typeface="맑은 고딕" pitchFamily="50" charset="-127"/>
                <a:ea typeface="맑은 고딕" pitchFamily="50" charset="-127"/>
              </a:rPr>
              <a:t>망</a:t>
            </a:r>
            <a:r>
              <a:rPr lang="en-US" altLang="ko-KR" sz="1600" b="1" kern="0" dirty="0" smtClean="0">
                <a:solidFill>
                  <a:srgbClr val="008000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b="1" kern="0" dirty="0" smtClean="0">
                <a:solidFill>
                  <a:srgbClr val="008000"/>
                </a:solidFill>
                <a:latin typeface="맑은 고딕" pitchFamily="50" charset="-127"/>
                <a:ea typeface="맑은 고딕" pitchFamily="50" charset="-127"/>
              </a:rPr>
              <a:t>忘</a:t>
            </a:r>
            <a:r>
              <a:rPr lang="en-US" altLang="ko-KR" sz="1600" b="1" kern="0" dirty="0" smtClean="0">
                <a:solidFill>
                  <a:srgbClr val="008000"/>
                </a:solidFill>
                <a:latin typeface="맑은 고딕" pitchFamily="50" charset="-127"/>
                <a:ea typeface="맑은 고딕" pitchFamily="50" charset="-127"/>
              </a:rPr>
              <a:t>) </a:t>
            </a:r>
            <a:endParaRPr lang="ko-KR" altLang="en-US" sz="1600" dirty="0">
              <a:solidFill>
                <a:srgbClr val="008000"/>
              </a:solidFill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6001408" y="4509521"/>
            <a:ext cx="177644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600" kern="0" dirty="0" smtClean="0">
                <a:latin typeface="맑은 고딕" pitchFamily="50" charset="-127"/>
                <a:ea typeface="맑은 고딕" pitchFamily="50" charset="-127"/>
              </a:rPr>
              <a:t>= </a:t>
            </a:r>
            <a:r>
              <a:rPr lang="ko-KR" altLang="en-US" sz="1600" kern="0" dirty="0" smtClean="0">
                <a:latin typeface="맑은 고딕" pitchFamily="50" charset="-127"/>
                <a:ea typeface="맑은 고딕" pitchFamily="50" charset="-127"/>
              </a:rPr>
              <a:t>시간 초월 개념</a:t>
            </a:r>
            <a:endParaRPr lang="ko-KR" altLang="en-US" sz="1600" dirty="0"/>
          </a:p>
        </p:txBody>
      </p:sp>
      <p:sp>
        <p:nvSpPr>
          <p:cNvPr id="15" name="직사각형 14"/>
          <p:cNvSpPr/>
          <p:nvPr/>
        </p:nvSpPr>
        <p:spPr>
          <a:xfrm>
            <a:off x="6001408" y="5013577"/>
            <a:ext cx="154401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600" kern="0" dirty="0" smtClean="0">
                <a:latin typeface="맑은 고딕" pitchFamily="50" charset="-127"/>
                <a:ea typeface="맑은 고딕" pitchFamily="50" charset="-127"/>
              </a:rPr>
              <a:t>= </a:t>
            </a:r>
            <a:r>
              <a:rPr lang="ko-KR" altLang="en-US" sz="1600" kern="0" dirty="0" smtClean="0">
                <a:latin typeface="맑은 고딕" pitchFamily="50" charset="-127"/>
                <a:ea typeface="맑은 고딕" pitchFamily="50" charset="-127"/>
              </a:rPr>
              <a:t>잊는다</a:t>
            </a:r>
            <a:r>
              <a:rPr lang="en-US" altLang="ko-KR" sz="1600" kern="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600" kern="0" dirty="0" smtClean="0">
                <a:latin typeface="맑은 고딕" pitchFamily="50" charset="-127"/>
                <a:ea typeface="맑은 고딕" pitchFamily="50" charset="-127"/>
              </a:rPr>
              <a:t>없다</a:t>
            </a:r>
            <a:endParaRPr lang="ko-KR" altLang="en-US" sz="1600" dirty="0"/>
          </a:p>
        </p:txBody>
      </p:sp>
      <p:sp>
        <p:nvSpPr>
          <p:cNvPr id="16" name="직사각형 15"/>
          <p:cNvSpPr/>
          <p:nvPr/>
        </p:nvSpPr>
        <p:spPr>
          <a:xfrm>
            <a:off x="2457449" y="2564904"/>
            <a:ext cx="600298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모든 기억을 놓아버리고 걸림 없는 의식 상태로 지금 여기에 그냥 이대로 깨어있음</a:t>
            </a:r>
            <a:endParaRPr lang="ko-KR" altLang="en-US" sz="1600" dirty="0" smtClean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망</a:t>
              </a:r>
              <a:r>
                <a:rPr kumimoji="1" lang="en-US" altLang="ko-KR" sz="3600" b="1" kern="0" dirty="0" smtClean="0">
                  <a:latin typeface="+mn-ea"/>
                </a:rPr>
                <a:t>(</a:t>
              </a:r>
              <a:r>
                <a:rPr kumimoji="1" lang="ko-KR" altLang="en-US" sz="3600" b="1" kern="0" dirty="0" err="1" smtClean="0">
                  <a:latin typeface="+mn-ea"/>
                </a:rPr>
                <a:t>頓忘</a:t>
              </a:r>
              <a:r>
                <a:rPr kumimoji="1" lang="en-US" altLang="ko-KR" sz="3600" b="1" kern="0" dirty="0" smtClean="0">
                  <a:latin typeface="+mn-ea"/>
                </a:rPr>
                <a:t>)</a:t>
              </a: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err="1" smtClean="0">
                  <a:solidFill>
                    <a:srgbClr val="008000"/>
                  </a:solidFill>
                  <a:latin typeface="+mn-ea"/>
                </a:rPr>
                <a:t>돈망이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 왜 필요한가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?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돈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2194662" cy="395536"/>
            <a:chOff x="1619672" y="1832197"/>
            <a:chExt cx="2194662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188224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err="1" smtClean="0">
                  <a:solidFill>
                    <a:srgbClr val="008000"/>
                  </a:solidFill>
                  <a:latin typeface="+mn-ea"/>
                </a:rPr>
                <a:t>돈망이라는</a:t>
              </a:r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 차원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7" name="직사각형 16"/>
          <p:cNvSpPr/>
          <p:nvPr/>
        </p:nvSpPr>
        <p:spPr>
          <a:xfrm>
            <a:off x="2457449" y="2871807"/>
            <a:ext cx="6002983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인생이란 다양한 의식 차원을 넘나들면서 사는 과정 </a:t>
            </a:r>
            <a:endParaRPr lang="ko-KR" altLang="en-US" sz="1600" dirty="0" smtClean="0">
              <a:latin typeface="+mn-ea"/>
            </a:endParaRPr>
          </a:p>
          <a:p>
            <a:pPr marL="536575" lvl="1" indent="-182563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어떤 차원을 선택할 때 행복한가에 대해서 생각해볼 필요가 있음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536575" lvl="1" indent="-182563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r>
              <a:rPr lang="ko-KR" altLang="en-US" sz="1600" dirty="0" err="1" smtClean="0"/>
              <a:t>돈망이라는</a:t>
            </a:r>
            <a:r>
              <a:rPr lang="ko-KR" altLang="en-US" sz="1600" dirty="0" smtClean="0"/>
              <a:t> 차원을 선택하면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무한 행복</a:t>
            </a:r>
            <a:r>
              <a:rPr lang="ko-KR" altLang="en-US" sz="1600" dirty="0" smtClean="0"/>
              <a:t>을 체험할 수 있음</a:t>
            </a:r>
            <a:endParaRPr lang="en-US" altLang="ko-KR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망</a:t>
              </a:r>
              <a:r>
                <a:rPr kumimoji="1" lang="en-US" altLang="ko-KR" sz="3600" b="1" kern="0" dirty="0" smtClean="0">
                  <a:latin typeface="+mn-ea"/>
                </a:rPr>
                <a:t>(</a:t>
              </a:r>
              <a:r>
                <a:rPr kumimoji="1" lang="ko-KR" altLang="en-US" sz="3600" b="1" kern="0" dirty="0" err="1" smtClean="0">
                  <a:latin typeface="+mn-ea"/>
                </a:rPr>
                <a:t>頓忘</a:t>
              </a:r>
              <a:r>
                <a:rPr kumimoji="1" lang="en-US" altLang="ko-KR" sz="3600" b="1" kern="0" dirty="0" smtClean="0">
                  <a:latin typeface="+mn-ea"/>
                </a:rPr>
                <a:t>)</a:t>
              </a: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err="1" smtClean="0">
                  <a:solidFill>
                    <a:srgbClr val="008000"/>
                  </a:solidFill>
                  <a:latin typeface="+mn-ea"/>
                </a:rPr>
                <a:t>돈망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 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3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관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돈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17" name="직사각형 16"/>
          <p:cNvSpPr/>
          <p:nvPr/>
        </p:nvSpPr>
        <p:spPr>
          <a:xfrm>
            <a:off x="2457449" y="3159839"/>
            <a:ext cx="6002983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생각을 일으키기 이전</a:t>
            </a:r>
            <a:r>
              <a:rPr lang="ko-KR" altLang="en-US" sz="1600" dirty="0" smtClean="0"/>
              <a:t>의 상태로 그냥 있음 </a:t>
            </a:r>
            <a:endParaRPr lang="ko-KR" altLang="en-US" sz="1600" dirty="0" smtClean="0">
              <a:latin typeface="+mn-ea"/>
            </a:endParaRPr>
          </a:p>
          <a:p>
            <a:pPr marL="536575" lvl="1" indent="-182563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3"/>
              </a:buBlip>
            </a:pPr>
            <a:r>
              <a:rPr lang="ko-KR" altLang="en-US" sz="1600" dirty="0" smtClean="0"/>
              <a:t>그냥 있음의 수준이 어느 이상이 되면 무한 </a:t>
            </a:r>
            <a:r>
              <a:rPr lang="en-US" altLang="ko-KR" sz="1600" dirty="0" smtClean="0"/>
              <a:t>OK</a:t>
            </a:r>
            <a:r>
              <a:rPr lang="ko-KR" altLang="en-US" sz="1600" dirty="0" smtClean="0"/>
              <a:t>의 느낌을 경험할 수 있음</a:t>
            </a:r>
            <a:endParaRPr lang="en-US" altLang="ko-KR" sz="1600" dirty="0" smtClean="0"/>
          </a:p>
        </p:txBody>
      </p:sp>
      <p:sp>
        <p:nvSpPr>
          <p:cNvPr id="11" name="모서리가 둥근 직사각형 10"/>
          <p:cNvSpPr/>
          <p:nvPr/>
        </p:nvSpPr>
        <p:spPr bwMode="auto">
          <a:xfrm>
            <a:off x="2114549" y="2210836"/>
            <a:ext cx="4689476" cy="641902"/>
          </a:xfrm>
          <a:prstGeom prst="roundRect">
            <a:avLst>
              <a:gd name="adj" fmla="val 0"/>
            </a:avLst>
          </a:prstGeom>
          <a:solidFill>
            <a:schemeClr val="accent6">
              <a:alpha val="7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marL="177800" lvl="0" indent="-88900" eaLnBrk="0" latinLnBrk="0">
              <a:defRPr/>
            </a:pPr>
            <a:r>
              <a:rPr lang="ko-KR" altLang="en-US" sz="140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400" dirty="0" err="1" smtClean="0">
                <a:solidFill>
                  <a:schemeClr val="tx1"/>
                </a:solidFill>
                <a:latin typeface="+mn-ea"/>
              </a:rPr>
              <a:t>돈망</a:t>
            </a:r>
            <a:r>
              <a:rPr lang="ko-KR" altLang="en-US" sz="140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400" dirty="0" smtClean="0">
                <a:solidFill>
                  <a:schemeClr val="tx1"/>
                </a:solidFill>
                <a:latin typeface="+mn-ea"/>
              </a:rPr>
              <a:t>1</a:t>
            </a:r>
            <a:r>
              <a:rPr lang="ko-KR" altLang="en-US" sz="1400" dirty="0" smtClean="0">
                <a:solidFill>
                  <a:schemeClr val="tx1"/>
                </a:solidFill>
                <a:latin typeface="+mn-ea"/>
              </a:rPr>
              <a:t>관 </a:t>
            </a:r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:</a:t>
            </a:r>
            <a:r>
              <a:rPr lang="en-US" altLang="ko-KR" sz="1400" b="1" dirty="0" smtClean="0">
                <a:solidFill>
                  <a:schemeClr val="bg1">
                    <a:lumMod val="85000"/>
                  </a:schemeClr>
                </a:solidFill>
                <a:latin typeface="+mn-ea"/>
              </a:rPr>
              <a:t> </a:t>
            </a:r>
            <a:r>
              <a:rPr lang="ko-KR" altLang="en-US" b="1" dirty="0" smtClean="0">
                <a:solidFill>
                  <a:schemeClr val="bg1"/>
                </a:solidFill>
                <a:latin typeface="+mn-ea"/>
              </a:rPr>
              <a:t>그냥 있는다</a:t>
            </a:r>
            <a:r>
              <a:rPr lang="en-US" altLang="ko-KR" b="1" dirty="0" smtClean="0">
                <a:solidFill>
                  <a:schemeClr val="bg1"/>
                </a:solidFill>
                <a:latin typeface="+mn-ea"/>
              </a:rPr>
              <a:t>.</a:t>
            </a:r>
            <a:endParaRPr kumimoji="0" lang="ko-KR" altLang="en-US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망</a:t>
              </a:r>
              <a:r>
                <a:rPr kumimoji="1" lang="en-US" altLang="ko-KR" sz="3600" b="1" kern="0" dirty="0" smtClean="0">
                  <a:latin typeface="+mn-ea"/>
                </a:rPr>
                <a:t>(</a:t>
              </a:r>
              <a:r>
                <a:rPr kumimoji="1" lang="ko-KR" altLang="en-US" sz="3600" b="1" kern="0" dirty="0" err="1" smtClean="0">
                  <a:latin typeface="+mn-ea"/>
                </a:rPr>
                <a:t>頓忘</a:t>
              </a:r>
              <a:r>
                <a:rPr kumimoji="1" lang="en-US" altLang="ko-KR" sz="3600" b="1" kern="0" dirty="0" smtClean="0">
                  <a:latin typeface="+mn-ea"/>
                </a:rPr>
                <a:t>)</a:t>
              </a: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err="1" smtClean="0">
                  <a:solidFill>
                    <a:srgbClr val="008000"/>
                  </a:solidFill>
                  <a:latin typeface="+mn-ea"/>
                </a:rPr>
                <a:t>돈망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 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3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관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돈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17" name="직사각형 16"/>
          <p:cNvSpPr/>
          <p:nvPr/>
        </p:nvSpPr>
        <p:spPr>
          <a:xfrm>
            <a:off x="2457449" y="3159839"/>
            <a:ext cx="6002983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지금 여기</a:t>
            </a:r>
            <a:r>
              <a:rPr lang="en-US" altLang="ko-KR" sz="1600" dirty="0" smtClean="0"/>
              <a:t>(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</a:rPr>
              <a:t>Here &amp; Now)</a:t>
            </a:r>
            <a:r>
              <a:rPr lang="ko-KR" altLang="en-US" sz="1600" dirty="0" smtClean="0"/>
              <a:t>에서 내 심신에 흐르는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느낌을 그대로 받아들임 </a:t>
            </a:r>
            <a:endParaRPr lang="ko-KR" altLang="en-US" sz="1600" b="1" dirty="0" smtClean="0">
              <a:solidFill>
                <a:schemeClr val="accent6">
                  <a:lumMod val="75000"/>
                </a:schemeClr>
              </a:solidFill>
              <a:latin typeface="+mn-ea"/>
            </a:endParaRPr>
          </a:p>
          <a:p>
            <a:pPr marL="536575" lvl="1" indent="-182563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3"/>
              </a:buBlip>
            </a:pPr>
            <a:r>
              <a:rPr lang="ko-KR" altLang="en-US" sz="1600" dirty="0" smtClean="0"/>
              <a:t>좋은 느낌이라고 해서 지나치게 탐닉하거나</a:t>
            </a:r>
            <a:r>
              <a:rPr lang="en-US" altLang="ko-KR" sz="1600" dirty="0" smtClean="0"/>
              <a:t>,</a:t>
            </a:r>
            <a:r>
              <a:rPr lang="ko-KR" altLang="en-US" sz="1600" dirty="0" smtClean="0"/>
              <a:t> 나쁜 느낌이라고 해서 배척하지 않고 그대로 수용함</a:t>
            </a:r>
            <a:endParaRPr lang="en-US" altLang="ko-KR" sz="1600" dirty="0" smtClean="0"/>
          </a:p>
          <a:p>
            <a:pPr marL="536575" lvl="1" indent="-182563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3"/>
              </a:buBlip>
            </a:pPr>
            <a:r>
              <a:rPr lang="en-US" altLang="ko-KR" sz="1600" dirty="0" smtClean="0"/>
              <a:t>“</a:t>
            </a:r>
            <a:r>
              <a:rPr lang="ko-KR" altLang="en-US" sz="1600" dirty="0" err="1" smtClean="0"/>
              <a:t>으음</a:t>
            </a:r>
            <a:r>
              <a:rPr lang="en-US" altLang="ko-KR" sz="1600" dirty="0" smtClean="0"/>
              <a:t>~” </a:t>
            </a:r>
            <a:r>
              <a:rPr lang="ko-KR" altLang="en-US" sz="1600" dirty="0" smtClean="0"/>
              <a:t>하는 자세로 </a:t>
            </a:r>
            <a:r>
              <a:rPr lang="ko-KR" altLang="en-US" sz="1600" dirty="0" err="1" smtClean="0"/>
              <a:t>기초수를</a:t>
            </a:r>
            <a:r>
              <a:rPr lang="ko-KR" altLang="en-US" sz="1600" dirty="0" smtClean="0"/>
              <a:t> 그대로 수용함</a:t>
            </a:r>
            <a:endParaRPr lang="en-US" altLang="ko-KR" sz="1600" dirty="0" smtClean="0"/>
          </a:p>
        </p:txBody>
      </p:sp>
      <p:sp>
        <p:nvSpPr>
          <p:cNvPr id="11" name="모서리가 둥근 직사각형 10"/>
          <p:cNvSpPr/>
          <p:nvPr/>
        </p:nvSpPr>
        <p:spPr bwMode="auto">
          <a:xfrm>
            <a:off x="2114549" y="2210836"/>
            <a:ext cx="4689475" cy="641902"/>
          </a:xfrm>
          <a:prstGeom prst="roundRect">
            <a:avLst>
              <a:gd name="adj" fmla="val 0"/>
            </a:avLst>
          </a:prstGeom>
          <a:solidFill>
            <a:schemeClr val="accent6">
              <a:alpha val="7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marL="177800" lvl="0" indent="-88900" eaLnBrk="0" latinLnBrk="0">
              <a:defRPr/>
            </a:pPr>
            <a:r>
              <a:rPr lang="ko-KR" altLang="en-US" sz="140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400" dirty="0" err="1" smtClean="0">
                <a:solidFill>
                  <a:schemeClr val="tx1"/>
                </a:solidFill>
                <a:latin typeface="+mn-ea"/>
              </a:rPr>
              <a:t>돈망</a:t>
            </a:r>
            <a:r>
              <a:rPr lang="ko-KR" altLang="en-US" sz="140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400" dirty="0" smtClean="0">
                <a:solidFill>
                  <a:schemeClr val="tx1"/>
                </a:solidFill>
                <a:latin typeface="+mn-ea"/>
              </a:rPr>
              <a:t>2</a:t>
            </a:r>
            <a:r>
              <a:rPr lang="ko-KR" altLang="en-US" sz="1400" dirty="0" smtClean="0">
                <a:solidFill>
                  <a:schemeClr val="tx1"/>
                </a:solidFill>
                <a:latin typeface="+mn-ea"/>
              </a:rPr>
              <a:t>관</a:t>
            </a:r>
            <a:r>
              <a:rPr lang="en-US" altLang="ko-KR" sz="1400" dirty="0" smtClean="0">
                <a:solidFill>
                  <a:schemeClr val="tx1"/>
                </a:solidFill>
                <a:latin typeface="+mn-ea"/>
              </a:rPr>
              <a:t>: </a:t>
            </a:r>
            <a:r>
              <a:rPr lang="ko-KR" altLang="en-US" b="1" dirty="0" err="1" smtClean="0">
                <a:solidFill>
                  <a:schemeClr val="bg1"/>
                </a:solidFill>
                <a:latin typeface="+mn-ea"/>
              </a:rPr>
              <a:t>기초수</a:t>
            </a:r>
            <a:r>
              <a:rPr lang="en-US" altLang="ko-KR" b="1" dirty="0" smtClean="0">
                <a:solidFill>
                  <a:schemeClr val="bg1"/>
                </a:solidFill>
                <a:latin typeface="+mn-ea"/>
              </a:rPr>
              <a:t>*</a:t>
            </a:r>
            <a:r>
              <a:rPr lang="ko-KR" altLang="en-US" b="1" dirty="0" smtClean="0">
                <a:solidFill>
                  <a:schemeClr val="bg1"/>
                </a:solidFill>
                <a:latin typeface="+mn-ea"/>
              </a:rPr>
              <a:t>를 그대로 수용한다</a:t>
            </a:r>
            <a:r>
              <a:rPr lang="en-US" altLang="ko-KR" b="1" dirty="0" smtClean="0">
                <a:solidFill>
                  <a:schemeClr val="bg1"/>
                </a:solidFill>
                <a:latin typeface="+mn-ea"/>
              </a:rPr>
              <a:t>.</a:t>
            </a:r>
            <a:endParaRPr kumimoji="0" lang="ko-KR" altLang="en-US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모서리가 둥근 직사각형 9"/>
          <p:cNvSpPr/>
          <p:nvPr/>
        </p:nvSpPr>
        <p:spPr bwMode="auto">
          <a:xfrm>
            <a:off x="2124074" y="5949280"/>
            <a:ext cx="6336357" cy="576064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  <a:alpha val="5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marL="1968500" indent="-1879600" eaLnBrk="0" latinLnBrk="0">
              <a:defRPr/>
            </a:pPr>
            <a:r>
              <a:rPr lang="ko-KR" altLang="en-US" sz="1200" b="1" dirty="0" smtClean="0">
                <a:solidFill>
                  <a:schemeClr val="bg1"/>
                </a:solidFill>
                <a:latin typeface="+mn-ea"/>
              </a:rPr>
              <a:t> </a:t>
            </a:r>
            <a:r>
              <a:rPr lang="ko-KR" altLang="en-US" sz="1200" dirty="0" err="1" smtClean="0">
                <a:solidFill>
                  <a:srgbClr val="000000"/>
                </a:solidFill>
                <a:latin typeface="+mn-ea"/>
              </a:rPr>
              <a:t>기초수</a:t>
            </a:r>
            <a:r>
              <a:rPr lang="en-US" altLang="ko-KR" sz="1200" dirty="0" smtClean="0">
                <a:solidFill>
                  <a:srgbClr val="000000"/>
                </a:solidFill>
                <a:latin typeface="+mn-ea"/>
              </a:rPr>
              <a:t>(</a:t>
            </a:r>
            <a:r>
              <a:rPr lang="ko-KR" altLang="en-US" sz="1200" dirty="0" err="1" smtClean="0">
                <a:solidFill>
                  <a:srgbClr val="000000"/>
                </a:solidFill>
                <a:latin typeface="+mn-ea"/>
              </a:rPr>
              <a:t>基礎受</a:t>
            </a:r>
            <a:r>
              <a:rPr lang="en-US" altLang="ko-KR" sz="1200" dirty="0" smtClean="0">
                <a:solidFill>
                  <a:srgbClr val="000000"/>
                </a:solidFill>
                <a:latin typeface="+mn-ea"/>
              </a:rPr>
              <a:t>): </a:t>
            </a:r>
            <a:r>
              <a:rPr lang="ko-KR" altLang="en-US" sz="1200" dirty="0" smtClean="0">
                <a:solidFill>
                  <a:srgbClr val="000000"/>
                </a:solidFill>
                <a:latin typeface="+mn-ea"/>
              </a:rPr>
              <a:t>지금 여기에서 내 심신에 흐르고 있는 느낌</a:t>
            </a:r>
            <a:endParaRPr lang="ko-KR" altLang="en-US" sz="1200" kern="0" dirty="0" smtClean="0">
              <a:solidFill>
                <a:sysClr val="windowText" lastClr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망</a:t>
              </a:r>
              <a:r>
                <a:rPr kumimoji="1" lang="en-US" altLang="ko-KR" sz="3600" b="1" kern="0" dirty="0" smtClean="0">
                  <a:latin typeface="+mn-ea"/>
                </a:rPr>
                <a:t>(</a:t>
              </a:r>
              <a:r>
                <a:rPr kumimoji="1" lang="ko-KR" altLang="en-US" sz="3600" b="1" kern="0" dirty="0" err="1" smtClean="0">
                  <a:latin typeface="+mn-ea"/>
                </a:rPr>
                <a:t>頓忘</a:t>
              </a:r>
              <a:r>
                <a:rPr kumimoji="1" lang="en-US" altLang="ko-KR" sz="3600" b="1" kern="0" dirty="0" smtClean="0">
                  <a:latin typeface="+mn-ea"/>
                </a:rPr>
                <a:t>)</a:t>
              </a: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err="1" smtClean="0">
                  <a:solidFill>
                    <a:srgbClr val="008000"/>
                  </a:solidFill>
                  <a:latin typeface="+mn-ea"/>
                </a:rPr>
                <a:t>돈망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 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3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관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돈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17" name="직사각형 16"/>
          <p:cNvSpPr/>
          <p:nvPr/>
        </p:nvSpPr>
        <p:spPr>
          <a:xfrm>
            <a:off x="2457449" y="3159839"/>
            <a:ext cx="6002983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우리가 보고 듣고 느끼는 세상은 우리의 착각일 뿐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ko-KR" altLang="en-US" sz="1600" b="1" dirty="0" smtClean="0">
              <a:solidFill>
                <a:schemeClr val="accent6">
                  <a:lumMod val="75000"/>
                </a:schemeClr>
              </a:solidFill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3"/>
              </a:buBlip>
            </a:pPr>
            <a:r>
              <a:rPr lang="ko-KR" altLang="en-US" sz="1600" dirty="0" smtClean="0"/>
              <a:t>세상은 본래 텅 비어 있으며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아무 것도 없는 상태</a:t>
            </a:r>
            <a:r>
              <a:rPr lang="ko-KR" altLang="en-US" sz="1600" dirty="0" smtClean="0"/>
              <a:t>임</a:t>
            </a:r>
            <a:endParaRPr lang="en-US" altLang="ko-KR" sz="1600" dirty="0" smtClean="0"/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3"/>
              </a:buBlip>
            </a:pPr>
            <a:r>
              <a:rPr lang="ko-KR" altLang="en-US" sz="1600" dirty="0" smtClean="0"/>
              <a:t>세상의 참모습을 깨닫고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그냥 깨어 있음</a:t>
            </a:r>
            <a:endParaRPr lang="en-US" altLang="ko-KR" sz="16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모서리가 둥근 직사각형 10"/>
          <p:cNvSpPr/>
          <p:nvPr/>
        </p:nvSpPr>
        <p:spPr bwMode="auto">
          <a:xfrm>
            <a:off x="2114549" y="2210836"/>
            <a:ext cx="4689475" cy="641902"/>
          </a:xfrm>
          <a:prstGeom prst="roundRect">
            <a:avLst>
              <a:gd name="adj" fmla="val 0"/>
            </a:avLst>
          </a:prstGeom>
          <a:solidFill>
            <a:schemeClr val="accent6">
              <a:alpha val="7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marL="177800" indent="-88900" eaLnBrk="0" latinLnBrk="0">
              <a:defRPr/>
            </a:pPr>
            <a:r>
              <a:rPr lang="ko-KR" altLang="en-US" sz="140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400" dirty="0" err="1" smtClean="0">
                <a:solidFill>
                  <a:schemeClr val="tx1"/>
                </a:solidFill>
                <a:latin typeface="+mn-ea"/>
              </a:rPr>
              <a:t>돈망</a:t>
            </a:r>
            <a:r>
              <a:rPr lang="ko-KR" altLang="en-US" sz="140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400" dirty="0" smtClean="0">
                <a:solidFill>
                  <a:schemeClr val="tx1"/>
                </a:solidFill>
                <a:latin typeface="+mn-ea"/>
              </a:rPr>
              <a:t>3</a:t>
            </a:r>
            <a:r>
              <a:rPr lang="ko-KR" altLang="en-US" sz="1400" dirty="0" smtClean="0">
                <a:solidFill>
                  <a:schemeClr val="tx1"/>
                </a:solidFill>
                <a:latin typeface="+mn-ea"/>
              </a:rPr>
              <a:t>관</a:t>
            </a:r>
            <a:r>
              <a:rPr lang="en-US" altLang="ko-KR" sz="1400" dirty="0" smtClean="0">
                <a:solidFill>
                  <a:schemeClr val="tx1"/>
                </a:solidFill>
                <a:latin typeface="+mn-ea"/>
              </a:rPr>
              <a:t>: </a:t>
            </a:r>
            <a:r>
              <a:rPr lang="ko-KR" altLang="en-US" b="1" dirty="0" err="1" smtClean="0">
                <a:solidFill>
                  <a:schemeClr val="bg1"/>
                </a:solidFill>
                <a:latin typeface="+mn-ea"/>
              </a:rPr>
              <a:t>아공법공</a:t>
            </a:r>
            <a:r>
              <a:rPr lang="en-US" altLang="ko-KR" b="1" dirty="0" smtClean="0">
                <a:solidFill>
                  <a:schemeClr val="bg1"/>
                </a:solidFill>
                <a:latin typeface="+mn-ea"/>
              </a:rPr>
              <a:t>*</a:t>
            </a:r>
            <a:r>
              <a:rPr lang="ko-KR" altLang="en-US" b="1" dirty="0" smtClean="0">
                <a:solidFill>
                  <a:schemeClr val="bg1"/>
                </a:solidFill>
                <a:latin typeface="+mn-ea"/>
              </a:rPr>
              <a:t>이니 걸림 없이 그냥</a:t>
            </a:r>
          </a:p>
          <a:p>
            <a:pPr marL="177800" indent="-88900" eaLnBrk="0" latinLnBrk="0">
              <a:defRPr/>
            </a:pPr>
            <a:r>
              <a:rPr lang="ko-KR" altLang="en-US" b="1" dirty="0" smtClean="0">
                <a:solidFill>
                  <a:schemeClr val="bg1"/>
                </a:solidFill>
                <a:latin typeface="+mn-ea"/>
              </a:rPr>
              <a:t>           깨어있는 것이 할 일 전부이다</a:t>
            </a:r>
            <a:r>
              <a:rPr lang="en-US" altLang="ko-KR" b="1" dirty="0" smtClean="0">
                <a:solidFill>
                  <a:schemeClr val="bg1"/>
                </a:solidFill>
                <a:latin typeface="+mn-ea"/>
              </a:rPr>
              <a:t>.</a:t>
            </a:r>
            <a:endParaRPr kumimoji="0" lang="ko-KR" altLang="en-US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모서리가 둥근 직사각형 9"/>
          <p:cNvSpPr/>
          <p:nvPr/>
        </p:nvSpPr>
        <p:spPr bwMode="auto">
          <a:xfrm>
            <a:off x="2124074" y="5949280"/>
            <a:ext cx="6336357" cy="576064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  <a:alpha val="5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marL="1968500" indent="-1879600" eaLnBrk="0" latinLnBrk="0">
              <a:defRPr/>
            </a:pPr>
            <a:r>
              <a:rPr lang="ko-KR" altLang="en-US" sz="1200" b="1" dirty="0" smtClean="0">
                <a:solidFill>
                  <a:schemeClr val="bg1"/>
                </a:solidFill>
                <a:latin typeface="+mn-ea"/>
              </a:rPr>
              <a:t> </a:t>
            </a:r>
            <a:r>
              <a:rPr lang="ko-KR" altLang="en-US" sz="1200" dirty="0" err="1" smtClean="0">
                <a:solidFill>
                  <a:srgbClr val="000000"/>
                </a:solidFill>
                <a:latin typeface="+mn-ea"/>
              </a:rPr>
              <a:t>아공법공</a:t>
            </a:r>
            <a:r>
              <a:rPr lang="en-US" altLang="ko-KR" sz="1200" dirty="0" smtClean="0">
                <a:solidFill>
                  <a:srgbClr val="000000"/>
                </a:solidFill>
                <a:latin typeface="+mn-ea"/>
              </a:rPr>
              <a:t>(</a:t>
            </a:r>
            <a:r>
              <a:rPr lang="ko-KR" altLang="en-US" sz="1200" dirty="0" err="1" smtClean="0">
                <a:solidFill>
                  <a:srgbClr val="000000"/>
                </a:solidFill>
                <a:latin typeface="+mn-ea"/>
              </a:rPr>
              <a:t>我空法空</a:t>
            </a:r>
            <a:r>
              <a:rPr lang="en-US" altLang="ko-KR" sz="1200" dirty="0" smtClean="0">
                <a:solidFill>
                  <a:srgbClr val="000000"/>
                </a:solidFill>
                <a:latin typeface="+mn-ea"/>
              </a:rPr>
              <a:t>) : </a:t>
            </a:r>
            <a:r>
              <a:rPr lang="ko-KR" altLang="en-US" sz="1200" dirty="0" smtClean="0">
                <a:solidFill>
                  <a:srgbClr val="000000"/>
                </a:solidFill>
                <a:latin typeface="+mn-ea"/>
              </a:rPr>
              <a:t>나도 사라지고 대상도 사라진 경지로서 아무 것도 없는 텅 빈 상태</a:t>
            </a:r>
            <a:endParaRPr lang="ko-KR" altLang="en-US" sz="1200" kern="0" dirty="0" smtClean="0">
              <a:solidFill>
                <a:sysClr val="windowText" lastClr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망</a:t>
              </a:r>
              <a:r>
                <a:rPr kumimoji="1" lang="en-US" altLang="ko-KR" sz="3600" b="1" kern="0" dirty="0" smtClean="0">
                  <a:latin typeface="+mn-ea"/>
                </a:rPr>
                <a:t>(</a:t>
              </a:r>
              <a:r>
                <a:rPr kumimoji="1" lang="ko-KR" altLang="en-US" sz="3600" b="1" kern="0" dirty="0" err="1" smtClean="0">
                  <a:latin typeface="+mn-ea"/>
                </a:rPr>
                <a:t>頓忘</a:t>
              </a:r>
              <a:r>
                <a:rPr kumimoji="1" lang="en-US" altLang="ko-KR" sz="3600" b="1" kern="0" dirty="0" smtClean="0">
                  <a:latin typeface="+mn-ea"/>
                </a:rPr>
                <a:t>)</a:t>
              </a: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err="1" smtClean="0">
                  <a:solidFill>
                    <a:srgbClr val="008000"/>
                  </a:solidFill>
                  <a:latin typeface="+mn-ea"/>
                </a:rPr>
                <a:t>돈망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 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3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관을 뚫었을 때의 효과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돈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12" name="그룹 15"/>
          <p:cNvGrpSpPr/>
          <p:nvPr/>
        </p:nvGrpSpPr>
        <p:grpSpPr>
          <a:xfrm>
            <a:off x="1619672" y="1832197"/>
            <a:ext cx="2738079" cy="395536"/>
            <a:chOff x="1619672" y="1832197"/>
            <a:chExt cx="2738079" cy="395536"/>
          </a:xfrm>
        </p:grpSpPr>
        <p:sp>
          <p:nvSpPr>
            <p:cNvPr id="13" name="직사각형 12"/>
            <p:cNvSpPr/>
            <p:nvPr/>
          </p:nvSpPr>
          <p:spPr>
            <a:xfrm>
              <a:off x="1932087" y="1835532"/>
              <a:ext cx="242566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무한성에 대한 깨달음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14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5" name="직사각형 14"/>
          <p:cNvSpPr/>
          <p:nvPr/>
        </p:nvSpPr>
        <p:spPr>
          <a:xfrm>
            <a:off x="2457449" y="2871807"/>
            <a:ext cx="6002983" cy="1646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마음이 일체의 벡터 놀음</a:t>
            </a:r>
            <a:r>
              <a:rPr lang="en-US" altLang="ko-KR" sz="1600" dirty="0" smtClean="0"/>
              <a:t>*</a:t>
            </a:r>
            <a:r>
              <a:rPr lang="ko-KR" altLang="en-US" sz="1600" dirty="0" smtClean="0"/>
              <a:t>을 끊어버리고 </a:t>
            </a:r>
            <a:r>
              <a:rPr lang="en-US" altLang="ko-KR" sz="1600" dirty="0" smtClean="0"/>
              <a:t>『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그냥 있는 의식 상태</a:t>
            </a:r>
            <a:r>
              <a:rPr lang="en-US" altLang="ko-KR" sz="1600" dirty="0" smtClean="0"/>
              <a:t>』</a:t>
            </a:r>
            <a:r>
              <a:rPr lang="ko-KR" altLang="en-US" sz="1600" dirty="0" smtClean="0"/>
              <a:t>를 경험할 수 있음</a:t>
            </a:r>
            <a:endParaRPr lang="ko-KR" altLang="en-US" sz="1600" dirty="0" smtClean="0">
              <a:latin typeface="+mn-ea"/>
            </a:endParaRPr>
          </a:p>
          <a:p>
            <a:pPr marL="536575" lvl="1" indent="-182563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r>
              <a:rPr lang="ko-KR" altLang="en-US" sz="1600" dirty="0" err="1" smtClean="0"/>
              <a:t>돈망을</a:t>
            </a:r>
            <a:r>
              <a:rPr lang="ko-KR" altLang="en-US" sz="1600" dirty="0" smtClean="0"/>
              <a:t> 통한 무한성의 깨달음은 세상에 태어나서 반드시 해야 할 </a:t>
            </a:r>
            <a:r>
              <a:rPr lang="ko-KR" altLang="en-US" sz="1600" dirty="0" smtClean="0"/>
              <a:t>일임</a:t>
            </a:r>
            <a:endParaRPr lang="en-US" altLang="ko-KR" sz="1600" dirty="0" smtClean="0"/>
          </a:p>
        </p:txBody>
      </p:sp>
      <p:sp>
        <p:nvSpPr>
          <p:cNvPr id="16" name="모서리가 둥근 직사각형 15"/>
          <p:cNvSpPr/>
          <p:nvPr/>
        </p:nvSpPr>
        <p:spPr bwMode="auto">
          <a:xfrm>
            <a:off x="2124074" y="5589588"/>
            <a:ext cx="6336357" cy="935756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  <a:alpha val="5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marL="88900" eaLnBrk="0" latinLnBrk="0">
              <a:defRPr/>
            </a:pPr>
            <a:r>
              <a:rPr lang="ko-KR" altLang="en-US" sz="1200" dirty="0" smtClean="0"/>
              <a:t>벡터</a:t>
            </a:r>
            <a:r>
              <a:rPr lang="en-US" altLang="ko-KR" sz="1200" dirty="0" smtClean="0"/>
              <a:t>(vector)</a:t>
            </a:r>
            <a:r>
              <a:rPr lang="ko-KR" altLang="en-US" sz="1200" dirty="0" smtClean="0"/>
              <a:t> 놀음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벡터적 욕망이란 어느 지점을 향해 뻗어나가는 욕망을 의미함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벡터 놀음이란 우리의 삶 속에서 외부로 향하는 온갖 벡터적 욕망들이 끊임없이 생겨나고 변화하는 것에 대한 비유임</a:t>
            </a:r>
            <a:endParaRPr lang="ko-KR" altLang="en-US" sz="1200" kern="0" dirty="0" smtClean="0">
              <a:solidFill>
                <a:sysClr val="windowText" lastClr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marL="263525" indent="-263525" latinLnBrk="0">
          <a:buClr>
            <a:schemeClr val="tx1">
              <a:lumMod val="65000"/>
              <a:lumOff val="35000"/>
            </a:schemeClr>
          </a:buClr>
          <a:buFont typeface="Arial" pitchFamily="34" charset="0"/>
          <a:buChar char="•"/>
          <a:defRPr sz="1600" dirty="0" smtClean="0">
            <a:solidFill>
              <a:srgbClr val="000000"/>
            </a:solidFill>
            <a:latin typeface="+mn-ea"/>
          </a:defRPr>
        </a:defPPr>
      </a:lstStyle>
    </a:spDef>
    <a:lnDef>
      <a:spPr>
        <a:ln w="12700">
          <a:solidFill>
            <a:srgbClr val="23AC38"/>
          </a:solidFill>
          <a:prstDash val="sysDot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effectLst>
          <a:outerShdw blurRad="76200" dist="12700" dir="2700000" algn="tl" rotWithShape="0">
            <a:prstClr val="black">
              <a:alpha val="40000"/>
            </a:prstClr>
          </a:outerShdw>
        </a:effectLst>
      </a:spPr>
      <a:bodyPr vert="horz" lIns="91440" tIns="45720" rIns="91440" bIns="45720" rtlCol="0" anchor="ctr">
        <a:noAutofit/>
      </a:bodyPr>
      <a:lstStyle>
        <a:defPPr marL="0" marR="0" indent="0" algn="r" defTabSz="914400" rtl="0" eaLnBrk="1" fontAlgn="auto" latinLnBrk="1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나눔고딕" pitchFamily="50" charset="-127"/>
            <a:ea typeface="나눔고딕" pitchFamily="50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4431</TotalTime>
  <Words>321</Words>
  <Application>Microsoft Office PowerPoint</Application>
  <PresentationFormat>화면 슬라이드 쇼(4:3)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7</vt:i4>
      </vt:variant>
    </vt:vector>
  </HeadingPairs>
  <TitlesOfParts>
    <vt:vector size="9" baseType="lpstr">
      <vt:lpstr>Office 테마</vt:lpstr>
      <vt:lpstr>디자인 사용자 지정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lovin</dc:creator>
  <cp:lastModifiedBy>이경수</cp:lastModifiedBy>
  <cp:revision>356</cp:revision>
  <dcterms:created xsi:type="dcterms:W3CDTF">2013-07-26T07:32:19Z</dcterms:created>
  <dcterms:modified xsi:type="dcterms:W3CDTF">2014-02-09T10:04:52Z</dcterms:modified>
</cp:coreProperties>
</file>