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312" r:id="rId3"/>
    <p:sldId id="321" r:id="rId4"/>
    <p:sldId id="353" r:id="rId5"/>
    <p:sldId id="355" r:id="rId6"/>
    <p:sldId id="356" r:id="rId7"/>
    <p:sldId id="357" r:id="rId8"/>
    <p:sldId id="358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16" autoAdjust="0"/>
    <p:restoredTop sz="99366" autoAdjust="0"/>
  </p:normalViewPr>
  <p:slideViewPr>
    <p:cSldViewPr>
      <p:cViewPr varScale="1">
        <p:scale>
          <a:sx n="95" d="100"/>
          <a:sy n="95" d="100"/>
        </p:scale>
        <p:origin x="-102" y="-2352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247"/>
        <p:guide pos="1565"/>
        <p:guide pos="4286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돈망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頓忘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망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頓忘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돈망이란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돈망에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대한 정의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타원 10"/>
          <p:cNvSpPr/>
          <p:nvPr/>
        </p:nvSpPr>
        <p:spPr bwMode="auto">
          <a:xfrm>
            <a:off x="2699792" y="3933457"/>
            <a:ext cx="1944712" cy="1943815"/>
          </a:xfrm>
          <a:prstGeom prst="ellipse">
            <a:avLst/>
          </a:prstGeom>
          <a:solidFill>
            <a:schemeClr val="accent6">
              <a:lumMod val="75000"/>
              <a:alpha val="80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2000" b="1" dirty="0" err="1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돈망</a:t>
            </a:r>
            <a:r>
              <a:rPr lang="en-US" altLang="ko-KR" sz="20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頓忘</a:t>
            </a:r>
            <a:r>
              <a:rPr lang="en-US" altLang="ko-KR" sz="20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5271734" y="4509521"/>
            <a:ext cx="7393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돈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頓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dirty="0">
              <a:solidFill>
                <a:srgbClr val="008000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271734" y="5035063"/>
            <a:ext cx="8114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망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忘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endParaRPr lang="ko-KR" altLang="en-US" sz="1600" dirty="0">
              <a:solidFill>
                <a:srgbClr val="008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001408" y="4509521"/>
            <a:ext cx="17764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kern="0" dirty="0" smtClean="0">
                <a:latin typeface="맑은 고딕" pitchFamily="50" charset="-127"/>
                <a:ea typeface="맑은 고딕" pitchFamily="50" charset="-127"/>
              </a:rPr>
              <a:t>= </a:t>
            </a:r>
            <a:r>
              <a:rPr lang="ko-KR" altLang="en-US" sz="1600" kern="0" dirty="0" smtClean="0">
                <a:latin typeface="맑은 고딕" pitchFamily="50" charset="-127"/>
                <a:ea typeface="맑은 고딕" pitchFamily="50" charset="-127"/>
              </a:rPr>
              <a:t>시간 초월 개념</a:t>
            </a:r>
            <a:endParaRPr lang="ko-KR" altLang="en-US" sz="1600" dirty="0"/>
          </a:p>
        </p:txBody>
      </p:sp>
      <p:sp>
        <p:nvSpPr>
          <p:cNvPr id="15" name="직사각형 14"/>
          <p:cNvSpPr/>
          <p:nvPr/>
        </p:nvSpPr>
        <p:spPr>
          <a:xfrm>
            <a:off x="6001408" y="5013577"/>
            <a:ext cx="15440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kern="0" dirty="0" smtClean="0">
                <a:latin typeface="맑은 고딕" pitchFamily="50" charset="-127"/>
                <a:ea typeface="맑은 고딕" pitchFamily="50" charset="-127"/>
              </a:rPr>
              <a:t>= </a:t>
            </a:r>
            <a:r>
              <a:rPr lang="ko-KR" altLang="en-US" sz="1600" kern="0" dirty="0" smtClean="0">
                <a:latin typeface="맑은 고딕" pitchFamily="50" charset="-127"/>
                <a:ea typeface="맑은 고딕" pitchFamily="50" charset="-127"/>
              </a:rPr>
              <a:t>잊는다</a:t>
            </a:r>
            <a:r>
              <a:rPr lang="en-US" altLang="ko-KR" sz="1600" kern="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kern="0" dirty="0" smtClean="0">
                <a:latin typeface="맑은 고딕" pitchFamily="50" charset="-127"/>
                <a:ea typeface="맑은 고딕" pitchFamily="50" charset="-127"/>
              </a:rPr>
              <a:t>없다</a:t>
            </a:r>
            <a:endParaRPr lang="ko-KR" altLang="en-US" sz="1600" dirty="0"/>
          </a:p>
        </p:txBody>
      </p:sp>
      <p:sp>
        <p:nvSpPr>
          <p:cNvPr id="16" name="직사각형 15"/>
          <p:cNvSpPr/>
          <p:nvPr/>
        </p:nvSpPr>
        <p:spPr>
          <a:xfrm>
            <a:off x="2457449" y="2564904"/>
            <a:ext cx="60029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모든 기억을 놓아버리고 걸림 없는 의식 상태로 지금 여기에 그냥 이대로 깨어있음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망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頓忘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돈망이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왜 필요한가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194662" cy="395536"/>
            <a:chOff x="1619672" y="1832197"/>
            <a:chExt cx="219466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8822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돈망이라는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차원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2457449" y="2871807"/>
            <a:ext cx="600298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인생이란 다양한 의식 차원을 넘나들면서 사는 과정 </a:t>
            </a:r>
            <a:endParaRPr lang="ko-KR" altLang="en-US" sz="1600" dirty="0" smtClean="0"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어떤 차원을 선택할 때 행복한가에 대해서 생각해볼 필요가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err="1" smtClean="0"/>
              <a:t>돈망이라는</a:t>
            </a:r>
            <a:r>
              <a:rPr lang="ko-KR" altLang="en-US" sz="1600" dirty="0" smtClean="0"/>
              <a:t> 차원을 선택하면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무한 행복</a:t>
            </a:r>
            <a:r>
              <a:rPr lang="ko-KR" altLang="en-US" sz="1600" dirty="0" smtClean="0"/>
              <a:t>을 체험할 수 있음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망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頓忘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돈망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2457449" y="3159839"/>
            <a:ext cx="600298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생각을 일으키기 이전</a:t>
            </a:r>
            <a:r>
              <a:rPr lang="ko-KR" altLang="en-US" sz="1600" dirty="0" smtClean="0"/>
              <a:t>의 상태로 그냥 있음 </a:t>
            </a:r>
            <a:endParaRPr lang="ko-KR" altLang="en-US" sz="1600" dirty="0" smtClean="0"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그냥 있음의 수준이 어느 이상이 되면 무한 </a:t>
            </a:r>
            <a:r>
              <a:rPr lang="en-US" altLang="ko-KR" sz="1600" dirty="0" smtClean="0"/>
              <a:t>OK</a:t>
            </a:r>
            <a:r>
              <a:rPr lang="ko-KR" altLang="en-US" sz="1600" dirty="0" smtClean="0"/>
              <a:t>의 느낌을 경험할 수 있음</a:t>
            </a:r>
            <a:endParaRPr lang="en-US" altLang="ko-KR" sz="1600" dirty="0" smtClean="0"/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14549" y="2210836"/>
            <a:ext cx="4689476" cy="641902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돈망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관 </a:t>
            </a:r>
            <a:r>
              <a:rPr lang="en-US" altLang="ko-KR" sz="1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en-US" altLang="ko-KR" sz="1400" b="1" dirty="0" smtClean="0">
                <a:solidFill>
                  <a:schemeClr val="bg1">
                    <a:lumMod val="85000"/>
                  </a:schemeClr>
                </a:solidFill>
                <a:latin typeface="+mn-ea"/>
              </a:rPr>
              <a:t>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그냥 있는다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망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頓忘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돈망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2457449" y="3159839"/>
            <a:ext cx="600298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지금 여기</a:t>
            </a:r>
            <a:r>
              <a:rPr lang="en-US" altLang="ko-KR" sz="1600" dirty="0" smtClean="0"/>
              <a:t>(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Here &amp; Now)</a:t>
            </a:r>
            <a:r>
              <a:rPr lang="ko-KR" altLang="en-US" sz="1600" dirty="0" smtClean="0"/>
              <a:t>에서 내 심신에 흐르는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느낌을 그대로 받아들임 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좋은 느낌이라고 해서 지나치게 탐닉하거나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나쁜 느낌이라고 해서 배척하지 않고 그대로 수용함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/>
              <a:t>“</a:t>
            </a:r>
            <a:r>
              <a:rPr lang="ko-KR" altLang="en-US" sz="1600" dirty="0" err="1" smtClean="0"/>
              <a:t>으음</a:t>
            </a:r>
            <a:r>
              <a:rPr lang="en-US" altLang="ko-KR" sz="1600" dirty="0" smtClean="0"/>
              <a:t>~” </a:t>
            </a:r>
            <a:r>
              <a:rPr lang="ko-KR" altLang="en-US" sz="1600" dirty="0" smtClean="0"/>
              <a:t>하는 자세로 </a:t>
            </a:r>
            <a:r>
              <a:rPr lang="ko-KR" altLang="en-US" sz="1600" dirty="0" err="1" smtClean="0"/>
              <a:t>기초수를</a:t>
            </a:r>
            <a:r>
              <a:rPr lang="ko-KR" altLang="en-US" sz="1600" dirty="0" smtClean="0"/>
              <a:t> 그대로 수용함</a:t>
            </a:r>
            <a:endParaRPr lang="en-US" altLang="ko-KR" sz="1600" dirty="0" smtClean="0"/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14549" y="2210836"/>
            <a:ext cx="4689475" cy="641902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돈망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기초수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*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를 그대로 수용한다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모서리가 둥근 직사각형 9"/>
          <p:cNvSpPr/>
          <p:nvPr/>
        </p:nvSpPr>
        <p:spPr bwMode="auto">
          <a:xfrm>
            <a:off x="2124074" y="5949280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968500" indent="-1879600" eaLnBrk="0" latinLnBrk="0">
              <a:defRPr/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기초수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基礎受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):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지금 여기에서 내 심신에 흐르고 있는 느낌</a:t>
            </a:r>
            <a:endParaRPr lang="ko-KR" altLang="en-US" sz="12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망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頓忘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돈망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2457449" y="3159839"/>
            <a:ext cx="600298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우리가 보고 듣고 느끼는 세상은 우리의 착각일 뿐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세상은 본래 텅 비어 있으며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아무 것도 없는 상태</a:t>
            </a:r>
            <a:r>
              <a:rPr lang="ko-KR" altLang="en-US" sz="1600" dirty="0" smtClean="0"/>
              <a:t>임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세상의 참모습을 깨닫고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그냥 깨어 있음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14549" y="2210836"/>
            <a:ext cx="4689475" cy="641902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indent="-88900" eaLnBrk="0" latinLnBrk="0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돈망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아공법공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*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이니 걸림 없이 그냥</a:t>
            </a:r>
          </a:p>
          <a:p>
            <a:pPr marL="17780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          깨어있는 것이 할 일 전부이다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모서리가 둥근 직사각형 9"/>
          <p:cNvSpPr/>
          <p:nvPr/>
        </p:nvSpPr>
        <p:spPr bwMode="auto">
          <a:xfrm>
            <a:off x="2124074" y="5949280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968500" indent="-1879600" eaLnBrk="0" latinLnBrk="0">
              <a:defRPr/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아공법공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我空法空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나도 사라지고 대상도 사라진 경지로서 아무 것도 없는 텅 빈 상태</a:t>
            </a:r>
            <a:endParaRPr lang="ko-KR" altLang="en-US" sz="12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망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頓忘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돈망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관을 뚫었을 때의 효과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2" name="그룹 15"/>
          <p:cNvGrpSpPr/>
          <p:nvPr/>
        </p:nvGrpSpPr>
        <p:grpSpPr>
          <a:xfrm>
            <a:off x="1619672" y="1832197"/>
            <a:ext cx="2738079" cy="395536"/>
            <a:chOff x="1619672" y="1832197"/>
            <a:chExt cx="2738079" cy="395536"/>
          </a:xfrm>
        </p:grpSpPr>
        <p:sp>
          <p:nvSpPr>
            <p:cNvPr id="13" name="직사각형 12"/>
            <p:cNvSpPr/>
            <p:nvPr/>
          </p:nvSpPr>
          <p:spPr>
            <a:xfrm>
              <a:off x="1932087" y="1835532"/>
              <a:ext cx="24256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무한성에 대한 깨달음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871807"/>
            <a:ext cx="6002983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마음이 일체의 벡터 놀음</a:t>
            </a:r>
            <a:r>
              <a:rPr lang="en-US" altLang="ko-KR" sz="1600" dirty="0" smtClean="0"/>
              <a:t>*</a:t>
            </a:r>
            <a:r>
              <a:rPr lang="ko-KR" altLang="en-US" sz="1600" dirty="0" smtClean="0"/>
              <a:t>을 끊어버리고 </a:t>
            </a:r>
            <a:r>
              <a:rPr lang="en-US" altLang="ko-KR" sz="1600" dirty="0" smtClean="0"/>
              <a:t>『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그냥 있는 의식 상태</a:t>
            </a:r>
            <a:r>
              <a:rPr lang="en-US" altLang="ko-KR" sz="1600" dirty="0" smtClean="0"/>
              <a:t>』</a:t>
            </a:r>
            <a:r>
              <a:rPr lang="ko-KR" altLang="en-US" sz="1600" dirty="0" smtClean="0"/>
              <a:t>를 경험할 수 있음</a:t>
            </a:r>
            <a:endParaRPr lang="ko-KR" altLang="en-US" sz="1600" dirty="0" smtClean="0">
              <a:latin typeface="+mn-ea"/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err="1" smtClean="0"/>
              <a:t>돈망을</a:t>
            </a:r>
            <a:r>
              <a:rPr lang="ko-KR" altLang="en-US" sz="1600" dirty="0" smtClean="0"/>
              <a:t> 통한 무한성의 깨달음은 세상에 태어나서 반드시 해야 할 </a:t>
            </a:r>
            <a:r>
              <a:rPr lang="ko-KR" altLang="en-US" sz="1600" dirty="0" smtClean="0"/>
              <a:t>일임</a:t>
            </a:r>
            <a:endParaRPr lang="en-US" altLang="ko-KR" sz="1600" dirty="0" smtClean="0"/>
          </a:p>
        </p:txBody>
      </p:sp>
      <p:sp>
        <p:nvSpPr>
          <p:cNvPr id="16" name="모서리가 둥근 직사각형 15"/>
          <p:cNvSpPr/>
          <p:nvPr/>
        </p:nvSpPr>
        <p:spPr bwMode="auto">
          <a:xfrm>
            <a:off x="2124074" y="5589588"/>
            <a:ext cx="6336357" cy="935756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8900" eaLnBrk="0" latinLnBrk="0">
              <a:defRPr/>
            </a:pPr>
            <a:r>
              <a:rPr lang="ko-KR" altLang="en-US" sz="1200" dirty="0" smtClean="0"/>
              <a:t>벡터</a:t>
            </a:r>
            <a:r>
              <a:rPr lang="en-US" altLang="ko-KR" sz="1200" dirty="0" smtClean="0"/>
              <a:t>(vector)</a:t>
            </a:r>
            <a:r>
              <a:rPr lang="ko-KR" altLang="en-US" sz="1200" dirty="0" smtClean="0"/>
              <a:t> 놀음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벡터적 욕망이란 어느 지점을 향해 뻗어나가는 욕망을 의미함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벡터 놀음이란 우리의 삶 속에서 외부로 향하는 온갖 벡터적 욕망들이 끊임없이 생겨나고 변화하는 것에 대한 비유임</a:t>
            </a:r>
            <a:endParaRPr lang="ko-KR" altLang="en-US" sz="12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4431</TotalTime>
  <Words>321</Words>
  <Application>Microsoft Office PowerPoint</Application>
  <PresentationFormat>화면 슬라이드 쇼(4:3)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356</cp:revision>
  <dcterms:created xsi:type="dcterms:W3CDTF">2013-07-26T07:32:19Z</dcterms:created>
  <dcterms:modified xsi:type="dcterms:W3CDTF">2014-02-09T10:04:52Z</dcterms:modified>
</cp:coreProperties>
</file>