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0"/>
  </p:notesMasterIdLst>
  <p:sldIdLst>
    <p:sldId id="264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>
        <p:scale>
          <a:sx n="90" d="100"/>
          <a:sy n="90" d="100"/>
        </p:scale>
        <p:origin x="-180" y="-2466"/>
      </p:cViewPr>
      <p:guideLst>
        <p:guide orient="horz" pos="1389"/>
        <p:guide orient="horz" pos="845"/>
        <p:guide orient="horz" pos="482"/>
        <p:guide orient="horz" pos="1752"/>
        <p:guide orient="horz" pos="3929"/>
        <p:guide orient="horz" pos="1071"/>
        <p:guide orient="horz" pos="2387"/>
        <p:guide pos="793"/>
        <p:guide pos="2109"/>
        <p:guide pos="5511"/>
        <p:guide pos="49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74988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수행 </a:t>
            </a:r>
            <a:r>
              <a:rPr lang="en-US" altLang="ko-KR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위</a:t>
            </a:r>
            <a:endParaRPr lang="en-US" altLang="ko-KR" sz="8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修行 四位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행 </a:t>
              </a:r>
              <a:r>
                <a:rPr kumimoji="1" lang="en-US" altLang="ko-KR" sz="3600" b="1" kern="0" dirty="0" smtClean="0">
                  <a:latin typeface="+mn-ea"/>
                </a:rPr>
                <a:t>4</a:t>
              </a:r>
              <a:r>
                <a:rPr kumimoji="1" lang="ko-KR" altLang="en-US" sz="3600" b="1" kern="0" dirty="0" smtClean="0">
                  <a:latin typeface="+mn-ea"/>
                </a:rPr>
                <a:t>위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수행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4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위란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2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수행의 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4 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단계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44420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수행 </a:t>
            </a:r>
            <a:r>
              <a:rPr lang="en-US" altLang="ko-KR" sz="1600" dirty="0" smtClean="0">
                <a:latin typeface="+mn-ea"/>
              </a:rPr>
              <a:t>4</a:t>
            </a:r>
            <a:r>
              <a:rPr lang="ko-KR" altLang="en-US" sz="1600" dirty="0" smtClean="0">
                <a:latin typeface="+mn-ea"/>
              </a:rPr>
              <a:t>위란 </a:t>
            </a:r>
            <a:r>
              <a:rPr lang="ko-KR" altLang="en-US" sz="1600" dirty="0" err="1" smtClean="0">
                <a:latin typeface="+mn-ea"/>
              </a:rPr>
              <a:t>수도위차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err="1" smtClean="0">
                <a:latin typeface="+mn-ea"/>
              </a:rPr>
              <a:t>修道位次</a:t>
            </a:r>
            <a:r>
              <a:rPr lang="en-US" altLang="ko-KR" sz="1600" dirty="0" smtClean="0">
                <a:latin typeface="+mn-ea"/>
              </a:rPr>
              <a:t>)*</a:t>
            </a:r>
            <a:r>
              <a:rPr lang="ko-KR" altLang="en-US" sz="1600" dirty="0" smtClean="0">
                <a:latin typeface="+mn-ea"/>
              </a:rPr>
              <a:t>와 같은 것으로써 수행의 단계는 여러 가지로 나누어 볼 수 있음</a:t>
            </a:r>
            <a:endParaRPr lang="en-US" altLang="ko-KR" sz="1600" dirty="0" smtClean="0">
              <a:latin typeface="+mn-ea"/>
            </a:endParaRPr>
          </a:p>
          <a:p>
            <a:pPr marL="542925" lvl="1" indent="-180975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err="1" smtClean="0">
                <a:latin typeface="+mn-ea"/>
              </a:rPr>
              <a:t>동사섭</a:t>
            </a:r>
            <a:r>
              <a:rPr lang="ko-KR" altLang="en-US" sz="1400" dirty="0" smtClean="0">
                <a:latin typeface="+mn-ea"/>
              </a:rPr>
              <a:t> 수행 </a:t>
            </a:r>
            <a:r>
              <a:rPr lang="en-US" altLang="ko-KR" sz="1400" dirty="0" smtClean="0">
                <a:latin typeface="+mn-ea"/>
              </a:rPr>
              <a:t>4</a:t>
            </a:r>
            <a:r>
              <a:rPr lang="ko-KR" altLang="en-US" sz="1400" dirty="0" smtClean="0">
                <a:latin typeface="+mn-ea"/>
              </a:rPr>
              <a:t>위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smtClean="0">
                <a:latin typeface="+mn-ea"/>
              </a:rPr>
              <a:t>修行 四位</a:t>
            </a:r>
            <a:r>
              <a:rPr lang="en-US" altLang="ko-KR" sz="1400" dirty="0" smtClean="0">
                <a:latin typeface="+mn-ea"/>
              </a:rPr>
              <a:t>)</a:t>
            </a:r>
            <a:r>
              <a:rPr lang="ko-KR" altLang="en-US" sz="1400" dirty="0" smtClean="0">
                <a:latin typeface="+mn-ea"/>
              </a:rPr>
              <a:t>는 수행의 단계를 통합하여 네 단계로 제시하고 있음</a:t>
            </a:r>
            <a:endParaRPr lang="en-US" altLang="ko-KR" sz="14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124075" y="5373216"/>
            <a:ext cx="6264350" cy="115212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71475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수도위차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修道位次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 :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불교에서 인격을 완성시키는 수행의 단계들을 일컫는 말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수행은 단숨에 높은 위치에 오를 수 있는 것이 아니며 여러 단계를 거쳐서 이루어짐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10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11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51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52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41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42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56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위 등 여러 수행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단계법들이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있음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행 </a:t>
              </a:r>
              <a:r>
                <a:rPr kumimoji="1" lang="en-US" altLang="ko-KR" sz="3600" b="1" kern="0" dirty="0" smtClean="0">
                  <a:latin typeface="+mn-ea"/>
                </a:rPr>
                <a:t>4</a:t>
              </a:r>
              <a:r>
                <a:rPr kumimoji="1" lang="ko-KR" altLang="en-US" sz="3600" b="1" kern="0" dirty="0" smtClean="0">
                  <a:latin typeface="+mn-ea"/>
                </a:rPr>
                <a:t>위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수행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4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위란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수행의 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4 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단계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모서리가 둥근 직사각형 11"/>
          <p:cNvSpPr/>
          <p:nvPr/>
        </p:nvSpPr>
        <p:spPr bwMode="auto">
          <a:xfrm>
            <a:off x="2411760" y="2780159"/>
            <a:ext cx="3240360" cy="50482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가치관 정립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2411760" y="3620252"/>
            <a:ext cx="3240360" cy="50482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1600" b="1" kern="0" dirty="0" err="1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체해탈</a:t>
            </a:r>
            <a:r>
              <a:rPr lang="ko-KR" altLang="en-US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err="1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體解脫</a:t>
            </a: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2411760" y="4460345"/>
            <a:ext cx="3240360" cy="50482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1600" b="1" kern="0" dirty="0" err="1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용해탈</a:t>
            </a:r>
            <a:r>
              <a:rPr lang="ko-KR" altLang="en-US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err="1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用解脫</a:t>
            </a: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2411760" y="5300439"/>
            <a:ext cx="3240360" cy="50482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무의식해탈 </a:t>
            </a: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無意識解脫</a:t>
            </a: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행 </a:t>
              </a:r>
              <a:r>
                <a:rPr kumimoji="1" lang="en-US" altLang="ko-KR" sz="3600" b="1" kern="0" dirty="0" smtClean="0">
                  <a:latin typeface="+mn-ea"/>
                </a:rPr>
                <a:t>4</a:t>
              </a:r>
              <a:r>
                <a:rPr kumimoji="1" lang="ko-KR" altLang="en-US" sz="3600" b="1" kern="0" dirty="0" smtClean="0">
                  <a:latin typeface="+mn-ea"/>
                </a:rPr>
                <a:t>위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수행의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1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단계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41" name="직사각형 40"/>
          <p:cNvSpPr/>
          <p:nvPr/>
        </p:nvSpPr>
        <p:spPr>
          <a:xfrm>
            <a:off x="2051720" y="2781300"/>
            <a:ext cx="633670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수행에 상응하는 가치관을 정립해야 함</a:t>
            </a:r>
            <a:r>
              <a:rPr lang="en-US" altLang="ko-KR" sz="1600" dirty="0" smtClean="0">
                <a:latin typeface="+mn-ea"/>
              </a:rPr>
              <a:t> 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en-US" altLang="ko-KR" sz="1400" dirty="0" smtClean="0">
                <a:latin typeface="+mn-ea"/>
              </a:rPr>
              <a:t>‘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수행이란 무엇이고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왜 필요하며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,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어떻게 해야 하는가</a:t>
            </a:r>
            <a:r>
              <a:rPr lang="ko-KR" altLang="en-US" sz="1400" dirty="0" smtClean="0">
                <a:latin typeface="+mn-ea"/>
              </a:rPr>
              <a:t>’ 등에 대한 관점을</a:t>
            </a:r>
            <a:r>
              <a:rPr lang="en-US" altLang="ko-KR" sz="1400" dirty="0" smtClean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정립</a:t>
            </a:r>
            <a:endParaRPr lang="en-US" altLang="ko-KR" sz="14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endParaRPr lang="en-US" altLang="ko-KR" sz="14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가치관을 정립하면 자연스럽게 가치관대로 살게 됨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/>
              <a:t>가치관을 바르게 정립하고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가치관에 부합하는 삶</a:t>
            </a:r>
            <a:r>
              <a:rPr lang="ko-KR" altLang="en-US" sz="1400" dirty="0" smtClean="0"/>
              <a:t>을 살아야 함</a:t>
            </a:r>
            <a:endParaRPr lang="en-US" altLang="ko-KR" sz="14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1763688" y="1700213"/>
            <a:ext cx="3240360" cy="50482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가치관 정립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행 </a:t>
              </a:r>
              <a:r>
                <a:rPr kumimoji="1" lang="en-US" altLang="ko-KR" sz="3600" b="1" kern="0" dirty="0" smtClean="0">
                  <a:latin typeface="+mn-ea"/>
                </a:rPr>
                <a:t>4</a:t>
              </a:r>
              <a:r>
                <a:rPr kumimoji="1" lang="ko-KR" altLang="en-US" sz="3600" b="1" kern="0" dirty="0" smtClean="0">
                  <a:latin typeface="+mn-ea"/>
                </a:rPr>
                <a:t>위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수행의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2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단계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41" name="직사각형 40"/>
          <p:cNvSpPr/>
          <p:nvPr/>
        </p:nvSpPr>
        <p:spPr>
          <a:xfrm>
            <a:off x="2051720" y="2781300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명상을 통한 해탈 </a:t>
            </a:r>
            <a:endParaRPr lang="en-US" altLang="ko-KR" sz="1600" dirty="0" smtClean="0"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가치관에 대해 명상을 하면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가치관에 상응하는 자유로운 마음</a:t>
            </a:r>
            <a:r>
              <a:rPr lang="ko-KR" altLang="en-US" sz="1600" dirty="0" smtClean="0"/>
              <a:t>을 가지게 되며 이 상태를 </a:t>
            </a:r>
            <a:r>
              <a:rPr lang="ko-KR" altLang="en-US" sz="1600" dirty="0" err="1" smtClean="0"/>
              <a:t>체해탈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體解脫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이라고 함</a:t>
            </a:r>
            <a:endParaRPr lang="en-US" altLang="ko-KR" sz="1600" dirty="0" smtClean="0"/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1763688" y="1700213"/>
            <a:ext cx="3240360" cy="50482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1600" b="1" kern="0" dirty="0" err="1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체해탈</a:t>
            </a:r>
            <a:r>
              <a:rPr lang="ko-KR" altLang="en-US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err="1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體解脫</a:t>
            </a: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행 </a:t>
              </a:r>
              <a:r>
                <a:rPr kumimoji="1" lang="en-US" altLang="ko-KR" sz="3600" b="1" kern="0" dirty="0" smtClean="0">
                  <a:latin typeface="+mn-ea"/>
                </a:rPr>
                <a:t>4</a:t>
              </a:r>
              <a:r>
                <a:rPr kumimoji="1" lang="ko-KR" altLang="en-US" sz="3600" b="1" kern="0" dirty="0" smtClean="0">
                  <a:latin typeface="+mn-ea"/>
                </a:rPr>
                <a:t>위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수행의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단계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41" name="직사각형 40"/>
          <p:cNvSpPr/>
          <p:nvPr/>
        </p:nvSpPr>
        <p:spPr>
          <a:xfrm>
            <a:off x="2051720" y="2781300"/>
            <a:ext cx="633670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삶을 통해 이루어지는 해탈 </a:t>
            </a:r>
            <a:endParaRPr lang="en-US" altLang="ko-KR" sz="1600" dirty="0" smtClean="0"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err="1" smtClean="0"/>
              <a:t>체해탈이</a:t>
            </a:r>
            <a:r>
              <a:rPr lang="ko-KR" altLang="en-US" sz="1600" dirty="0" smtClean="0"/>
              <a:t> 내면화되면서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생활 전반에서 걸림 없는 자유로움</a:t>
            </a:r>
            <a:r>
              <a:rPr lang="ko-KR" altLang="en-US" sz="1600" dirty="0" smtClean="0"/>
              <a:t>을 가지게 됨</a:t>
            </a:r>
            <a:endParaRPr lang="en-US" altLang="ko-KR" sz="1600" dirty="0" smtClean="0">
              <a:latin typeface="+mn-ea"/>
            </a:endParaRPr>
          </a:p>
          <a:p>
            <a:pPr marL="542925" lvl="1" indent="-180975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latin typeface="+mn-ea"/>
              </a:rPr>
              <a:t>과거의 생활 전반에 걸쳐서 걸리던 마음이 사라지고 진정한 마음의 자유로움을 가지고 살게 됨</a:t>
            </a:r>
            <a:endParaRPr lang="en-US" altLang="ko-KR" sz="1400" dirty="0" smtClean="0">
              <a:latin typeface="+mn-ea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1763688" y="1700213"/>
            <a:ext cx="3240360" cy="50482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en-US" altLang="ko-KR" sz="1600" b="1" dirty="0" smtClean="0"/>
              <a:t>3. </a:t>
            </a:r>
            <a:r>
              <a:rPr lang="ko-KR" altLang="en-US" sz="1600" b="1" kern="0" dirty="0" err="1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용해탈</a:t>
            </a:r>
            <a:r>
              <a:rPr lang="ko-KR" altLang="en-US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err="1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用解脫</a:t>
            </a: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행 </a:t>
              </a:r>
              <a:r>
                <a:rPr kumimoji="1" lang="en-US" altLang="ko-KR" sz="3600" b="1" kern="0" dirty="0" smtClean="0">
                  <a:latin typeface="+mn-ea"/>
                </a:rPr>
                <a:t>4</a:t>
              </a:r>
              <a:r>
                <a:rPr kumimoji="1" lang="ko-KR" altLang="en-US" sz="3600" b="1" kern="0" dirty="0" smtClean="0">
                  <a:latin typeface="+mn-ea"/>
                </a:rPr>
                <a:t>위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수행의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4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단계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41" name="직사각형 40"/>
          <p:cNvSpPr/>
          <p:nvPr/>
        </p:nvSpPr>
        <p:spPr>
          <a:xfrm>
            <a:off x="2051720" y="2781300"/>
            <a:ext cx="633670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무의식 수준까지 해탈된 상태 </a:t>
            </a:r>
            <a:endParaRPr lang="en-US" altLang="ko-KR" sz="1600" dirty="0" smtClean="0"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err="1" smtClean="0"/>
              <a:t>용해탈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用解脫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이 잘 된 상태가 지속되면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꿈보다 더 깊은 무의식 수준에서조차 걸림이 없게</a:t>
            </a:r>
            <a:r>
              <a:rPr lang="ko-KR" altLang="en-US" sz="1600" dirty="0" smtClean="0"/>
              <a:t> 됨</a:t>
            </a:r>
            <a:endParaRPr lang="en-US" altLang="ko-KR" sz="1600" dirty="0" smtClean="0">
              <a:latin typeface="+mn-ea"/>
            </a:endParaRPr>
          </a:p>
          <a:p>
            <a:pPr marL="539750" lvl="1" indent="-17780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latin typeface="+mn-ea"/>
              </a:rPr>
              <a:t>의식 전체가</a:t>
            </a:r>
            <a:r>
              <a:rPr lang="en-US" altLang="ko-KR" sz="1400" dirty="0" smtClean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일체 걸림 없이 허공처럼 자유로워지는 </a:t>
            </a:r>
            <a:r>
              <a:rPr lang="ko-KR" altLang="en-US" sz="1400" dirty="0" err="1" smtClean="0">
                <a:latin typeface="+mn-ea"/>
              </a:rPr>
              <a:t>구경각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err="1" smtClean="0">
                <a:latin typeface="+mn-ea"/>
              </a:rPr>
              <a:t>究竟覺</a:t>
            </a:r>
            <a:r>
              <a:rPr lang="en-US" altLang="ko-KR" sz="1400" dirty="0" smtClean="0">
                <a:latin typeface="+mn-ea"/>
              </a:rPr>
              <a:t>)*</a:t>
            </a:r>
            <a:r>
              <a:rPr lang="ko-KR" altLang="en-US" sz="1400" dirty="0" smtClean="0">
                <a:latin typeface="+mn-ea"/>
              </a:rPr>
              <a:t>에 이르게 됨</a:t>
            </a:r>
            <a:endParaRPr lang="en-US" altLang="ko-KR" sz="3600" dirty="0" smtClean="0">
              <a:latin typeface="+mn-ea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1763688" y="1700213"/>
            <a:ext cx="3240360" cy="50482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무의식해탈 </a:t>
            </a: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無意識解脫</a:t>
            </a: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124075" y="5949280"/>
            <a:ext cx="6264350" cy="5760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71475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구경각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究竟覺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수행이 완성되어 완전한 깨달음을 얻은 상태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316</Words>
  <Application>Microsoft Office PowerPoint</Application>
  <PresentationFormat>화면 슬라이드 쇼(4:3)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332</cp:revision>
  <dcterms:created xsi:type="dcterms:W3CDTF">2013-07-26T07:32:19Z</dcterms:created>
  <dcterms:modified xsi:type="dcterms:W3CDTF">2014-02-09T10:07:03Z</dcterms:modified>
</cp:coreProperties>
</file>