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52" r:id="rId3"/>
    <p:sldId id="258" r:id="rId4"/>
    <p:sldId id="345" r:id="rId5"/>
    <p:sldId id="346" r:id="rId6"/>
    <p:sldId id="347" r:id="rId7"/>
    <p:sldId id="348" r:id="rId8"/>
    <p:sldId id="349" r:id="rId9"/>
    <p:sldId id="350" r:id="rId10"/>
    <p:sldId id="351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46"/>
      </p:cViewPr>
      <p:guideLst>
        <p:guide orient="horz" pos="1389"/>
        <p:guide orient="horz" pos="845"/>
        <p:guide orient="horz" pos="482"/>
        <p:guide orient="horz" pos="1752"/>
        <p:guide orient="horz" pos="4020"/>
        <p:guide orient="horz" pos="1071"/>
        <p:guide orient="horz" pos="2387"/>
        <p:guide pos="793"/>
        <p:guide pos="2109"/>
        <p:guide pos="5239"/>
        <p:guide pos="49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26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의식의 전개 과정</a:t>
            </a:r>
            <a:endParaRPr lang="en-US" altLang="ko-KR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전개과정을 왜 알아야 하는가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의식은 고정된 것이 아님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의식은 고정되어 있지 않고 단계를 밟아나가면서 전개되어 감</a:t>
            </a:r>
            <a:r>
              <a:rPr lang="en-US" altLang="ko-KR" sz="1600" dirty="0" smtClean="0"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전개과정을 알면 단계별로 관찰과 주시가 가능함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관찰할 수 있으면 조절이 가능함</a:t>
            </a:r>
            <a:r>
              <a:rPr lang="en-US" altLang="ko-KR" sz="1600" dirty="0" smtClean="0"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왜 조절해야 하는가</a:t>
            </a:r>
            <a:r>
              <a:rPr lang="en-US" altLang="ko-KR" sz="1600" dirty="0" smtClean="0">
                <a:latin typeface="+mn-ea"/>
              </a:rPr>
              <a:t>?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좋지 않은 습관대로 사는 삶은 바람직하지 않음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좋지 않은 습관을 교정하기 위해서는 조절이 필요함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 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 useBgFill="1">
        <p:nvSpPr>
          <p:cNvPr id="12" name="타원 11"/>
          <p:cNvSpPr/>
          <p:nvPr/>
        </p:nvSpPr>
        <p:spPr>
          <a:xfrm>
            <a:off x="3455876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 useBgFill="1">
        <p:nvSpPr>
          <p:cNvPr id="13" name="타원 12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 useBgFill="1">
        <p:nvSpPr>
          <p:cNvPr id="14" name="타원 13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  <p:sp useBgFill="1">
        <p:nvSpPr>
          <p:cNvPr id="15" name="타원 14"/>
          <p:cNvSpPr/>
          <p:nvPr/>
        </p:nvSpPr>
        <p:spPr>
          <a:xfrm>
            <a:off x="7020272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latin typeface="+mn-ea"/>
              </a:rPr>
              <a:t>옴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latin typeface="+mn-ea"/>
              </a:rPr>
              <a:t>구나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11960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latin typeface="+mn-ea"/>
              </a:rPr>
              <a:t>겠지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00092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latin typeface="+mn-ea"/>
              </a:rPr>
              <a:t>감사</a:t>
            </a:r>
            <a:endParaRPr lang="en-US" altLang="ko-KR" sz="1600" b="1" dirty="0" smtClean="0"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latin typeface="+mn-ea"/>
              </a:rPr>
              <a:t>나눔</a:t>
            </a:r>
            <a:endParaRPr lang="en-US" altLang="ko-KR" sz="16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옴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구나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11960" y="2924944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겠지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00092" y="2924944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감사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나눔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3455876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 useBgFill="1">
        <p:nvSpPr>
          <p:cNvPr id="25" name="타원 24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  <p:sp useBgFill="1">
        <p:nvSpPr>
          <p:cNvPr id="28" name="타원 27"/>
          <p:cNvSpPr/>
          <p:nvPr/>
        </p:nvSpPr>
        <p:spPr>
          <a:xfrm>
            <a:off x="7020272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16224" y="3789040"/>
            <a:ext cx="6588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의식이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전개되기 이전 </a:t>
            </a:r>
            <a:r>
              <a:rPr lang="ko-KR" altLang="en-US" sz="1600" dirty="0" smtClean="0">
                <a:latin typeface="+mn-ea"/>
              </a:rPr>
              <a:t>상태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의식 자체가 대상을 객체화하지 않고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의식 자체로 ‘옴’하고 있는 것</a:t>
            </a:r>
            <a:endParaRPr lang="en-US" altLang="ko-KR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나의 마음이 일체의 꿈틀대기 이전 상태로서 </a:t>
            </a:r>
            <a:r>
              <a:rPr lang="ko-KR" altLang="en-US" sz="1600" dirty="0" smtClean="0"/>
              <a:t>그냥 의식 자체로만 깨어있음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  </a:t>
            </a:r>
            <a:endParaRPr lang="en-US" altLang="ko-KR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3470694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옴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구나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11960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겠지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00092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감사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나눔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 useBgFill="1">
        <p:nvSpPr>
          <p:cNvPr id="25" name="타원 24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  <p:sp useBgFill="1">
        <p:nvSpPr>
          <p:cNvPr id="28" name="타원 27"/>
          <p:cNvSpPr/>
          <p:nvPr/>
        </p:nvSpPr>
        <p:spPr>
          <a:xfrm>
            <a:off x="7020272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16224" y="3789040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순수감각상태</a:t>
            </a:r>
            <a:r>
              <a:rPr lang="ko-KR" altLang="en-US" sz="1600" dirty="0" smtClean="0">
                <a:latin typeface="+mn-ea"/>
              </a:rPr>
              <a:t>로 남아있음</a:t>
            </a:r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대상을 받아들이되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받아들이는 그 대상에 대해서 이름을 붙이지 않는 상태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감각은 하되 개념화는 하지 </a:t>
            </a:r>
            <a:r>
              <a:rPr lang="ko-KR" altLang="en-US" sz="1600" dirty="0" smtClean="0">
                <a:latin typeface="+mn-ea"/>
              </a:rPr>
              <a:t>않은 무심하고 </a:t>
            </a:r>
            <a:r>
              <a:rPr lang="ko-KR" altLang="en-US" sz="1600" dirty="0" err="1" smtClean="0">
                <a:latin typeface="+mn-ea"/>
              </a:rPr>
              <a:t>여여</a:t>
            </a:r>
            <a:r>
              <a:rPr lang="en-US" altLang="ko-KR" sz="1600" dirty="0" smtClean="0">
                <a:latin typeface="+mn-ea"/>
              </a:rPr>
              <a:t>*</a:t>
            </a:r>
            <a:r>
              <a:rPr lang="ko-KR" altLang="en-US" sz="1600" dirty="0" smtClean="0">
                <a:latin typeface="+mn-ea"/>
              </a:rPr>
              <a:t>한 상태</a:t>
            </a:r>
            <a:endParaRPr lang="en-US" altLang="ko-KR" sz="1600" dirty="0" smtClean="0">
              <a:latin typeface="+mn-ea"/>
            </a:endParaRP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2124075" y="5949280"/>
            <a:ext cx="6264350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여여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如如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200" dirty="0" smtClean="0"/>
              <a:t>모든 사물이 드러나 있는 그대로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변함없이 항상 같다는 뜻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옴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구나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11960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겠지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00092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감사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나눔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3455876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 useBgFill="1">
        <p:nvSpPr>
          <p:cNvPr id="25" name="타원 24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  <p:sp useBgFill="1">
        <p:nvSpPr>
          <p:cNvPr id="28" name="타원 27"/>
          <p:cNvSpPr/>
          <p:nvPr/>
        </p:nvSpPr>
        <p:spPr>
          <a:xfrm>
            <a:off x="7020272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16224" y="3789040"/>
            <a:ext cx="6444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‘다른 것들이 있기 때문에 저러하겠지</a:t>
            </a:r>
            <a:r>
              <a:rPr lang="en-US" altLang="ko-KR" sz="1600" dirty="0" smtClean="0">
                <a:latin typeface="+mn-ea"/>
              </a:rPr>
              <a:t>.’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연기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*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적인 관점</a:t>
            </a:r>
            <a:r>
              <a:rPr lang="ko-KR" altLang="en-US" sz="1600" dirty="0" smtClean="0">
                <a:latin typeface="+mn-ea"/>
              </a:rPr>
              <a:t>에서 존재의 이유가 있을 것이라고 이해함</a:t>
            </a:r>
            <a:r>
              <a:rPr lang="en-US" altLang="ko-KR" sz="1600" dirty="0" smtClean="0">
                <a:latin typeface="+mn-ea"/>
              </a:rPr>
              <a:t> </a:t>
            </a:r>
          </a:p>
        </p:txBody>
      </p:sp>
      <p:sp>
        <p:nvSpPr>
          <p:cNvPr id="31" name="모서리가 둥근 직사각형 30"/>
          <p:cNvSpPr/>
          <p:nvPr/>
        </p:nvSpPr>
        <p:spPr bwMode="auto">
          <a:xfrm>
            <a:off x="2124075" y="5229200"/>
            <a:ext cx="6264350" cy="136815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연기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緣起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인연생기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因緣生起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의 준말로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모든 것은 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직접적 원인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과 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緣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간접적 원인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의지하여 생겨난다는 뜻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연기의 법칙에 따르면 모든 것은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다른 것들과의 관계에서 생겨나 있다고 말할 수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옴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구나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00092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감사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나눔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3455876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 useBgFill="1">
        <p:nvSpPr>
          <p:cNvPr id="28" name="타원 27"/>
          <p:cNvSpPr/>
          <p:nvPr/>
        </p:nvSpPr>
        <p:spPr>
          <a:xfrm>
            <a:off x="7020272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16224" y="3789040"/>
            <a:ext cx="6444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사람들은 대상에 대한 가치평가를 하게 됨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긍정적인 가치</a:t>
            </a:r>
            <a:r>
              <a:rPr lang="ko-KR" altLang="en-US" sz="1600" dirty="0" smtClean="0">
                <a:latin typeface="+mn-ea"/>
              </a:rPr>
              <a:t>를 부여할 것 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4211960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겠지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32" name="타원 31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 useBgFill="1">
        <p:nvSpPr>
          <p:cNvPr id="33" name="타원 32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1835696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옴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23828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구나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588224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나눔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2267744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옴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3455876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16224" y="3789040"/>
            <a:ext cx="6444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관조를 넘어 구체적인 관계를 맺게 됨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상생적인 나눔 관계</a:t>
            </a:r>
            <a:r>
              <a:rPr lang="ko-KR" altLang="en-US" sz="1600" dirty="0" smtClean="0">
                <a:latin typeface="+mn-ea"/>
              </a:rPr>
              <a:t>를 가짐 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4211960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err="1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겠지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32" name="타원 31"/>
          <p:cNvSpPr/>
          <p:nvPr/>
        </p:nvSpPr>
        <p:spPr>
          <a:xfrm>
            <a:off x="4644008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400092" y="292494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감사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 useBgFill="1">
        <p:nvSpPr>
          <p:cNvPr id="25" name="타원 24"/>
          <p:cNvSpPr/>
          <p:nvPr/>
        </p:nvSpPr>
        <p:spPr>
          <a:xfrm>
            <a:off x="5832140" y="1894786"/>
            <a:ext cx="720000" cy="720000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</a:t>
            </a:r>
          </a:p>
        </p:txBody>
      </p:sp>
      <p:sp useBgFill="1">
        <p:nvSpPr>
          <p:cNvPr id="30" name="타원 29"/>
          <p:cNvSpPr/>
          <p:nvPr/>
        </p:nvSpPr>
        <p:spPr>
          <a:xfrm>
            <a:off x="7020352" y="1894786"/>
            <a:ext cx="720000" cy="72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식의 전개과정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의식의 다섯 단계</a:t>
              </a:r>
            </a:p>
            <a:p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9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8" name="직사각형 27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‘옴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나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사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눔’ 각각의 수준을 높여라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!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4" name="직사각형 33"/>
          <p:cNvSpPr/>
          <p:nvPr/>
        </p:nvSpPr>
        <p:spPr>
          <a:xfrm>
            <a:off x="2016224" y="2564904"/>
            <a:ext cx="6444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우리들은 </a:t>
            </a:r>
            <a:r>
              <a:rPr lang="en-US" altLang="ko-KR" sz="1600" dirty="0" smtClean="0">
                <a:latin typeface="+mn-ea"/>
              </a:rPr>
              <a:t>‘</a:t>
            </a:r>
            <a:r>
              <a:rPr lang="ko-KR" altLang="en-US" sz="1600" dirty="0" smtClean="0">
                <a:latin typeface="+mn-ea"/>
              </a:rPr>
              <a:t>옴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나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지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사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눔’이라고 하는 의식 전개 과정을 밟으면서 살게 되어 있음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 </a:t>
            </a:r>
            <a:r>
              <a:rPr lang="en-US" altLang="ko-KR" sz="1600" dirty="0" smtClean="0">
                <a:latin typeface="+mn-ea"/>
              </a:rPr>
              <a:t>‘</a:t>
            </a:r>
            <a:r>
              <a:rPr lang="ko-KR" altLang="en-US" sz="1600" dirty="0" smtClean="0">
                <a:latin typeface="+mn-ea"/>
              </a:rPr>
              <a:t>옴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나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지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사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눔’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각각의 수준을 높이려는 노력</a:t>
            </a:r>
            <a:r>
              <a:rPr lang="ko-KR" altLang="en-US" sz="1600" dirty="0" smtClean="0">
                <a:latin typeface="+mn-ea"/>
              </a:rPr>
              <a:t>이 필요함</a:t>
            </a:r>
            <a:r>
              <a:rPr lang="en-US" altLang="ko-KR" sz="1600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357</Words>
  <Application>Microsoft Office PowerPoint</Application>
  <PresentationFormat>화면 슬라이드 쇼(4:3)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326</cp:revision>
  <dcterms:created xsi:type="dcterms:W3CDTF">2013-07-26T07:32:19Z</dcterms:created>
  <dcterms:modified xsi:type="dcterms:W3CDTF">2014-02-09T10:17:21Z</dcterms:modified>
</cp:coreProperties>
</file>