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2"/>
  </p:notesMasterIdLst>
  <p:sldIdLst>
    <p:sldId id="312" r:id="rId3"/>
    <p:sldId id="321" r:id="rId4"/>
    <p:sldId id="359" r:id="rId5"/>
    <p:sldId id="361" r:id="rId6"/>
    <p:sldId id="363" r:id="rId7"/>
    <p:sldId id="360" r:id="rId8"/>
    <p:sldId id="362" r:id="rId9"/>
    <p:sldId id="364" r:id="rId10"/>
    <p:sldId id="365" r:id="rId11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16" autoAdjust="0"/>
    <p:restoredTop sz="99366" autoAdjust="0"/>
  </p:normalViewPr>
  <p:slideViewPr>
    <p:cSldViewPr>
      <p:cViewPr varScale="1">
        <p:scale>
          <a:sx n="95" d="100"/>
          <a:sy n="95" d="100"/>
        </p:scale>
        <p:origin x="-102" y="-2352"/>
      </p:cViewPr>
      <p:guideLst>
        <p:guide orient="horz" pos="1389"/>
        <p:guide orient="horz" pos="799"/>
        <p:guide orient="horz" pos="482"/>
        <p:guide orient="horz" pos="1797"/>
        <p:guide orient="horz" pos="3521"/>
        <p:guide orient="horz" pos="1616"/>
        <p:guide pos="1020"/>
        <p:guide pos="793"/>
        <p:guide pos="1247"/>
        <p:guide pos="1565"/>
        <p:guide pos="4286"/>
        <p:guide pos="51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650779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2014-02-09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인생 </a:t>
            </a:r>
            <a:r>
              <a:rPr lang="en-US" altLang="ko-KR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3</a:t>
            </a:r>
            <a:r>
              <a:rPr lang="ko-KR" altLang="en-US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중주</a:t>
            </a:r>
            <a:endParaRPr lang="en-US" altLang="ko-KR" sz="80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생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중주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인생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중주란 무엇인가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인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4188797" cy="395536"/>
            <a:chOff x="1619672" y="1832197"/>
            <a:chExt cx="4188797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8763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인생을 살아가면서 지켜야 할 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단계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7" name="직사각형 16"/>
          <p:cNvSpPr/>
          <p:nvPr/>
        </p:nvSpPr>
        <p:spPr>
          <a:xfrm>
            <a:off x="2457449" y="2871807"/>
            <a:ext cx="6002983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인생을 살아간다면 인생 </a:t>
            </a:r>
            <a:r>
              <a:rPr lang="en-US" altLang="ko-KR" sz="1600" dirty="0" smtClean="0"/>
              <a:t>3</a:t>
            </a:r>
            <a:r>
              <a:rPr lang="ko-KR" altLang="en-US" sz="1600" dirty="0" smtClean="0"/>
              <a:t>중주의 </a:t>
            </a:r>
            <a:r>
              <a:rPr lang="en-US" altLang="ko-KR" sz="1600" dirty="0" smtClean="0"/>
              <a:t>3</a:t>
            </a:r>
            <a:r>
              <a:rPr lang="ko-KR" altLang="en-US" sz="1600" dirty="0" smtClean="0"/>
              <a:t>단계를 지키는 것이 좋음 </a:t>
            </a:r>
            <a:endParaRPr lang="ko-KR" altLang="en-US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많은 사람들이 이러한 단계들을 무시하고 한 단계로만 살고 있음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한 단계로만 사는 사람들은 보다 행복한 인생을 살 수 있는 기회를 놓치는 것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생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중주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인생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중주란 무엇인가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인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 useBgFill="1">
        <p:nvSpPr>
          <p:cNvPr id="11" name="타원 10"/>
          <p:cNvSpPr/>
          <p:nvPr/>
        </p:nvSpPr>
        <p:spPr>
          <a:xfrm>
            <a:off x="2987825" y="2492897"/>
            <a:ext cx="1008111" cy="1008111"/>
          </a:xfrm>
          <a:prstGeom prst="ellipse">
            <a:avLst/>
          </a:prstGeom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300"/>
              </a:spcBef>
            </a:pPr>
            <a:r>
              <a:rPr lang="ko-KR" altLang="en-US" sz="1600" b="1" spc="-120" dirty="0" err="1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돈망</a:t>
            </a: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sz="16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>
              <a:spcBef>
                <a:spcPts val="300"/>
              </a:spcBef>
            </a:pP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err="1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頓忘</a:t>
            </a: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12" name="타원 11"/>
          <p:cNvSpPr/>
          <p:nvPr/>
        </p:nvSpPr>
        <p:spPr>
          <a:xfrm>
            <a:off x="2987825" y="3789214"/>
            <a:ext cx="1008111" cy="1008111"/>
          </a:xfrm>
          <a:prstGeom prst="ellipse">
            <a:avLst/>
          </a:prstGeom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30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지족</a:t>
            </a:r>
            <a:endParaRPr lang="en-US" altLang="ko-KR" sz="16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>
              <a:spcBef>
                <a:spcPts val="300"/>
              </a:spcBef>
            </a:pP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知足</a:t>
            </a: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 useBgFill="1">
        <p:nvSpPr>
          <p:cNvPr id="13" name="타원 12"/>
          <p:cNvSpPr/>
          <p:nvPr/>
        </p:nvSpPr>
        <p:spPr>
          <a:xfrm>
            <a:off x="2987825" y="5085532"/>
            <a:ext cx="1008111" cy="1008111"/>
          </a:xfrm>
          <a:prstGeom prst="ellipse">
            <a:avLst/>
          </a:prstGeom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30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구현</a:t>
            </a:r>
            <a:endParaRPr lang="en-US" altLang="ko-KR" sz="16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>
              <a:spcBef>
                <a:spcPts val="300"/>
              </a:spcBef>
            </a:pP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具現</a:t>
            </a:r>
            <a:r>
              <a:rPr lang="en-US" altLang="ko-KR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4355976" y="2679303"/>
            <a:ext cx="432048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/>
              <a:t>그냥 있으니 </a:t>
            </a:r>
            <a:r>
              <a:rPr lang="ko-KR" altLang="en-US" b="1" dirty="0" err="1" smtClean="0">
                <a:solidFill>
                  <a:schemeClr val="accent6">
                    <a:lumMod val="75000"/>
                  </a:schemeClr>
                </a:solidFill>
              </a:rPr>
              <a:t>돈망</a:t>
            </a:r>
            <a:r>
              <a:rPr lang="ko-KR" altLang="en-US" sz="1600" dirty="0" smtClean="0"/>
              <a:t> 천국이요</a:t>
            </a:r>
            <a:endParaRPr lang="en-US" altLang="ko-KR" sz="1600" dirty="0" smtClean="0"/>
          </a:p>
        </p:txBody>
      </p:sp>
      <p:sp>
        <p:nvSpPr>
          <p:cNvPr id="15" name="직사각형 14"/>
          <p:cNvSpPr/>
          <p:nvPr/>
        </p:nvSpPr>
        <p:spPr>
          <a:xfrm>
            <a:off x="4355976" y="4019029"/>
            <a:ext cx="432048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/>
              <a:t>한 생각 일으키니 </a:t>
            </a: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</a:rPr>
              <a:t>지족</a:t>
            </a:r>
            <a:r>
              <a:rPr lang="ko-KR" altLang="en-US" sz="1600" dirty="0" smtClean="0"/>
              <a:t> 천국일세</a:t>
            </a:r>
            <a:endParaRPr lang="en-US" altLang="ko-KR" sz="1600" dirty="0" smtClean="0"/>
          </a:p>
        </p:txBody>
      </p:sp>
      <p:sp>
        <p:nvSpPr>
          <p:cNvPr id="16" name="직사각형 15"/>
          <p:cNvSpPr/>
          <p:nvPr/>
        </p:nvSpPr>
        <p:spPr>
          <a:xfrm>
            <a:off x="4355976" y="5358755"/>
            <a:ext cx="432048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/>
              <a:t>일터에 나아가니 신나는 </a:t>
            </a: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</a:rPr>
              <a:t>구현 </a:t>
            </a:r>
            <a:r>
              <a:rPr lang="ko-KR" altLang="en-US" sz="1600" dirty="0" smtClean="0"/>
              <a:t>천국이로다</a:t>
            </a:r>
            <a:r>
              <a:rPr lang="en-US" altLang="ko-KR" sz="1600" dirty="0" smtClean="0"/>
              <a:t>.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2307763" y="2565400"/>
            <a:ext cx="53604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ts val="300"/>
              </a:spcBef>
            </a:pPr>
            <a:r>
              <a:rPr lang="en-US" altLang="ko-KR" sz="1200" b="1" spc="-120" dirty="0" smtClean="0">
                <a:solidFill>
                  <a:prstClr val="white">
                    <a:lumMod val="50000"/>
                  </a:prstClr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ko-KR" altLang="en-US" sz="1200" b="1" spc="-120" dirty="0" smtClean="0">
                <a:solidFill>
                  <a:prstClr val="white">
                    <a:lumMod val="50000"/>
                  </a:prstClr>
                </a:solidFill>
                <a:latin typeface="맑은 고딕" pitchFamily="50" charset="-127"/>
                <a:ea typeface="맑은 고딕" pitchFamily="50" charset="-127"/>
              </a:rPr>
              <a:t>중주</a:t>
            </a:r>
            <a:endParaRPr lang="en-US" altLang="ko-KR" sz="1200" b="1" spc="-120" dirty="0" smtClean="0">
              <a:solidFill>
                <a:prstClr val="white">
                  <a:lumMod val="50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2307763" y="3861296"/>
            <a:ext cx="53604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ts val="300"/>
              </a:spcBef>
            </a:pPr>
            <a:r>
              <a:rPr lang="en-US" altLang="ko-KR" sz="1200" b="1" spc="-120" dirty="0" smtClean="0">
                <a:solidFill>
                  <a:prstClr val="white">
                    <a:lumMod val="50000"/>
                  </a:prstClr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ko-KR" altLang="en-US" sz="1200" b="1" spc="-120" dirty="0" smtClean="0">
                <a:solidFill>
                  <a:prstClr val="white">
                    <a:lumMod val="50000"/>
                  </a:prstClr>
                </a:solidFill>
                <a:latin typeface="맑은 고딕" pitchFamily="50" charset="-127"/>
                <a:ea typeface="맑은 고딕" pitchFamily="50" charset="-127"/>
              </a:rPr>
              <a:t>중주</a:t>
            </a:r>
            <a:endParaRPr lang="en-US" altLang="ko-KR" sz="1200" b="1" spc="-120" dirty="0" smtClean="0">
              <a:solidFill>
                <a:prstClr val="white">
                  <a:lumMod val="50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2307763" y="5157192"/>
            <a:ext cx="53604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ts val="300"/>
              </a:spcBef>
            </a:pPr>
            <a:r>
              <a:rPr lang="en-US" altLang="ko-KR" sz="1200" b="1" spc="-120" dirty="0" smtClean="0">
                <a:solidFill>
                  <a:prstClr val="white">
                    <a:lumMod val="50000"/>
                  </a:prstClr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r>
              <a:rPr lang="ko-KR" altLang="en-US" sz="1200" b="1" spc="-120" dirty="0" smtClean="0">
                <a:solidFill>
                  <a:prstClr val="white">
                    <a:lumMod val="50000"/>
                  </a:prstClr>
                </a:solidFill>
                <a:latin typeface="맑은 고딕" pitchFamily="50" charset="-127"/>
                <a:ea typeface="맑은 고딕" pitchFamily="50" charset="-127"/>
              </a:rPr>
              <a:t>중주</a:t>
            </a:r>
            <a:endParaRPr lang="en-US" altLang="ko-KR" sz="1200" b="1" spc="-120" dirty="0" smtClean="0">
              <a:solidFill>
                <a:prstClr val="white">
                  <a:lumMod val="50000"/>
                </a:prstClr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생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중주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인생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중주로 살기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인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 useBgFill="1">
        <p:nvSpPr>
          <p:cNvPr id="13" name="타원 12"/>
          <p:cNvSpPr/>
          <p:nvPr/>
        </p:nvSpPr>
        <p:spPr>
          <a:xfrm>
            <a:off x="2484438" y="1988840"/>
            <a:ext cx="1008111" cy="1008111"/>
          </a:xfrm>
          <a:prstGeom prst="ellipse">
            <a:avLst/>
          </a:prstGeom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300"/>
              </a:spcBef>
            </a:pPr>
            <a:r>
              <a:rPr lang="en-US" altLang="ko-KR" sz="1200" b="1" spc="-12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r>
              <a:rPr lang="ko-KR" altLang="en-US" sz="1200" b="1" spc="-12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중주</a:t>
            </a:r>
            <a:endParaRPr lang="en-US" altLang="ko-KR" sz="1200" b="1" spc="-120" dirty="0" smtClean="0">
              <a:solidFill>
                <a:schemeClr val="bg1">
                  <a:lumMod val="50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>
              <a:spcBef>
                <a:spcPts val="300"/>
              </a:spcBef>
            </a:pPr>
            <a:r>
              <a:rPr lang="ko-KR" altLang="en-US" sz="1600" b="1" spc="-120" dirty="0" err="1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돈망</a:t>
            </a:r>
            <a:endParaRPr lang="ko-KR" altLang="en-US" sz="1600" b="1" spc="-120" dirty="0" smtClean="0">
              <a:solidFill>
                <a:schemeClr val="accent6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067944" y="2093947"/>
            <a:ext cx="43204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/>
              <a:t>지금 여기</a:t>
            </a:r>
            <a:r>
              <a:rPr lang="en-US" altLang="ko-KR" sz="1600" dirty="0" smtClean="0"/>
              <a:t>(Here &amp; Now)</a:t>
            </a:r>
            <a:r>
              <a:rPr lang="ko-KR" altLang="en-US" sz="1600" dirty="0" smtClean="0"/>
              <a:t>의 존재 자체만을 느끼면서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그냥 있는다</a:t>
            </a:r>
            <a:r>
              <a:rPr lang="en-US" altLang="ko-KR" sz="1600" dirty="0" smtClean="0"/>
              <a:t>.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2457449" y="3501008"/>
            <a:ext cx="6146999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그냥 존재하게 되는 이 자체가 한정 없는 어떤 </a:t>
            </a:r>
            <a:r>
              <a:rPr lang="ko-KR" altLang="en-US" sz="1600" dirty="0" err="1" smtClean="0"/>
              <a:t>에너지장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場</a:t>
            </a:r>
            <a:r>
              <a:rPr lang="en-US" altLang="ko-KR" sz="1600" dirty="0" smtClean="0"/>
              <a:t>) </a:t>
            </a:r>
            <a:r>
              <a:rPr lang="ko-KR" altLang="en-US" sz="1600" dirty="0" smtClean="0"/>
              <a:t>임을 느끼게 됨</a:t>
            </a:r>
          </a:p>
          <a:p>
            <a:pPr marL="542925" lvl="1" indent="-180975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3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중주 단계에서 일을 할 때 필요한 에너지가 충전됨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542925" lvl="1" indent="-180975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그냥 있는다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를 제대로 느끼는 것은 인생에서 궁극적으로 해야 하는 일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0" name="모서리가 둥근 직사각형 9"/>
          <p:cNvSpPr/>
          <p:nvPr/>
        </p:nvSpPr>
        <p:spPr bwMode="auto">
          <a:xfrm>
            <a:off x="2195736" y="6021288"/>
            <a:ext cx="6336357" cy="576064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1968500" indent="-1879600" eaLnBrk="0" latinLnBrk="0">
              <a:defRPr/>
            </a:pP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돈망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頓忘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에 대한 부가적인 설명은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『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돈망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』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편을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참조</a:t>
            </a:r>
            <a:endParaRPr lang="ko-KR" altLang="en-US" sz="1200" kern="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생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중주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인생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중주로 살기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인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 useBgFill="1">
        <p:nvSpPr>
          <p:cNvPr id="13" name="타원 12"/>
          <p:cNvSpPr/>
          <p:nvPr/>
        </p:nvSpPr>
        <p:spPr>
          <a:xfrm>
            <a:off x="2484438" y="1988840"/>
            <a:ext cx="1008111" cy="1008111"/>
          </a:xfrm>
          <a:prstGeom prst="ellipse">
            <a:avLst/>
          </a:prstGeom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300"/>
              </a:spcBef>
            </a:pPr>
            <a:r>
              <a:rPr lang="en-US" altLang="ko-KR" sz="1200" b="1" spc="-12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ko-KR" altLang="en-US" sz="1200" b="1" spc="-12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중주</a:t>
            </a:r>
            <a:endParaRPr lang="en-US" altLang="ko-KR" sz="1200" b="1" spc="-120" dirty="0" smtClean="0">
              <a:solidFill>
                <a:schemeClr val="bg1">
                  <a:lumMod val="50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>
              <a:spcBef>
                <a:spcPts val="30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지족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4067944" y="2132856"/>
            <a:ext cx="43204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/>
              <a:t>생각을 일으켜서 주변을 둘러보면 </a:t>
            </a:r>
            <a:endParaRPr lang="en-US" altLang="ko-KR" sz="1600" dirty="0" smtClean="0"/>
          </a:p>
          <a:p>
            <a:pPr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감사 거리가 지천</a:t>
            </a:r>
            <a:r>
              <a:rPr lang="ko-KR" altLang="en-US" sz="1600" dirty="0" smtClean="0"/>
              <a:t>으로 있다</a:t>
            </a:r>
            <a:r>
              <a:rPr lang="en-US" altLang="ko-KR" sz="1600" dirty="0" smtClean="0"/>
              <a:t>.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2457449" y="3501008"/>
            <a:ext cx="6146999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자기 자신과 주변을 관찰해보면 감사한 것들이 지천으로 있음을 느낄 수 있음</a:t>
            </a:r>
          </a:p>
          <a:p>
            <a:pPr marL="542925" lvl="1" indent="-180975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내 몸과 가족들의 건강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일터에서 일을 할 수 있다는 것에 대한 감사 등등 무수히 많은 감사거리가 있음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생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중주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인생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중주로 살기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인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 useBgFill="1">
        <p:nvSpPr>
          <p:cNvPr id="13" name="타원 12"/>
          <p:cNvSpPr/>
          <p:nvPr/>
        </p:nvSpPr>
        <p:spPr>
          <a:xfrm>
            <a:off x="2484438" y="1988840"/>
            <a:ext cx="1008111" cy="1008111"/>
          </a:xfrm>
          <a:prstGeom prst="ellipse">
            <a:avLst/>
          </a:prstGeom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300"/>
              </a:spcBef>
            </a:pPr>
            <a:r>
              <a:rPr lang="en-US" altLang="ko-KR" sz="1200" b="1" spc="-12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3</a:t>
            </a:r>
            <a:r>
              <a:rPr lang="ko-KR" altLang="en-US" sz="1200" b="1" spc="-120" dirty="0" smtClean="0">
                <a:solidFill>
                  <a:schemeClr val="bg1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중주</a:t>
            </a:r>
            <a:endParaRPr lang="en-US" altLang="ko-KR" sz="1200" b="1" spc="-120" dirty="0" smtClean="0">
              <a:solidFill>
                <a:schemeClr val="bg1">
                  <a:lumMod val="50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>
              <a:spcBef>
                <a:spcPts val="300"/>
              </a:spcBef>
            </a:pPr>
            <a:r>
              <a:rPr lang="ko-KR" altLang="en-US" sz="1600" b="1" spc="-12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구현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4067944" y="2262063"/>
            <a:ext cx="4320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600" dirty="0" smtClean="0"/>
              <a:t>자신에게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주어진 일을 한다</a:t>
            </a:r>
            <a:r>
              <a:rPr lang="en-US" altLang="ko-KR" sz="1600" dirty="0" smtClean="0"/>
              <a:t>.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2457449" y="3501008"/>
            <a:ext cx="6002983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많은 사람들이 아침에 일어나자마자 오늘 해야 할 일을 생각하고</a:t>
            </a:r>
            <a:r>
              <a:rPr lang="en-US" altLang="ko-KR" sz="1600" dirty="0" smtClean="0"/>
              <a:t> </a:t>
            </a:r>
            <a:r>
              <a:rPr lang="ko-KR" altLang="en-US" sz="1600" dirty="0" smtClean="0"/>
              <a:t>급한 마음으로 일터로 향함</a:t>
            </a:r>
            <a:r>
              <a:rPr lang="en-US" altLang="ko-KR" sz="1600" dirty="0" smtClean="0"/>
              <a:t>. </a:t>
            </a:r>
            <a:r>
              <a:rPr lang="ko-KR" altLang="en-US" sz="1600" dirty="0" smtClean="0"/>
              <a:t>그리고 일터에 가서 </a:t>
            </a:r>
            <a:r>
              <a:rPr lang="ko-KR" altLang="en-US" sz="1600" dirty="0" smtClean="0"/>
              <a:t>일</a:t>
            </a:r>
            <a:r>
              <a:rPr lang="ko-KR" altLang="en-US" sz="1600" dirty="0" smtClean="0"/>
              <a:t>에만 몰두</a:t>
            </a:r>
            <a:r>
              <a:rPr lang="ko-KR" altLang="en-US" sz="1600" dirty="0" smtClean="0"/>
              <a:t>함으로써 </a:t>
            </a:r>
            <a:r>
              <a:rPr lang="ko-KR" altLang="en-US" sz="1600" dirty="0" smtClean="0"/>
              <a:t>하루를 꽉 채우게 됨</a:t>
            </a:r>
            <a:endParaRPr lang="en-US" altLang="ko-KR" sz="1600" dirty="0" smtClean="0"/>
          </a:p>
          <a:p>
            <a:pPr marL="542925" lvl="1" indent="-180975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특별한 주의를 기울이지 않는 한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우리는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1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중주와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2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중주 없이 그냥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3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중주로만 살게 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생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중주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인생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중주로 살기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인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10" name="그룹 15"/>
          <p:cNvGrpSpPr/>
          <p:nvPr/>
        </p:nvGrpSpPr>
        <p:grpSpPr>
          <a:xfrm>
            <a:off x="1619672" y="1832197"/>
            <a:ext cx="4286580" cy="395536"/>
            <a:chOff x="1619672" y="1832197"/>
            <a:chExt cx="4286580" cy="395536"/>
          </a:xfrm>
        </p:grpSpPr>
        <p:sp>
          <p:nvSpPr>
            <p:cNvPr id="11" name="직사각형 10"/>
            <p:cNvSpPr/>
            <p:nvPr/>
          </p:nvSpPr>
          <p:spPr>
            <a:xfrm>
              <a:off x="1932087" y="1835532"/>
              <a:ext cx="397416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행복의 에너지를 가지고 일터로 가기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1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4" name="직사각형 13"/>
          <p:cNvSpPr/>
          <p:nvPr/>
        </p:nvSpPr>
        <p:spPr>
          <a:xfrm>
            <a:off x="2457449" y="2871807"/>
            <a:ext cx="6002983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/>
              <a:t>‘</a:t>
            </a:r>
            <a:r>
              <a:rPr lang="ko-KR" altLang="en-US" sz="1600" dirty="0" smtClean="0"/>
              <a:t>그냥 있으니 </a:t>
            </a:r>
            <a:r>
              <a:rPr lang="ko-KR" altLang="en-US" sz="1600" dirty="0" err="1" smtClean="0"/>
              <a:t>돈망</a:t>
            </a:r>
            <a:r>
              <a:rPr lang="ko-KR" altLang="en-US" sz="1600" dirty="0" smtClean="0"/>
              <a:t> 천국</a:t>
            </a:r>
            <a:r>
              <a:rPr lang="en-US" altLang="ko-KR" sz="1600" dirty="0" smtClean="0"/>
              <a:t>’</a:t>
            </a:r>
            <a:r>
              <a:rPr lang="ko-KR" altLang="en-US" sz="1600" dirty="0" smtClean="0"/>
              <a:t>임을 느끼고 </a:t>
            </a:r>
            <a:r>
              <a:rPr lang="en-US" altLang="ko-KR" sz="1600" dirty="0" smtClean="0"/>
              <a:t>‘</a:t>
            </a:r>
            <a:r>
              <a:rPr lang="ko-KR" altLang="en-US" sz="1600" dirty="0" smtClean="0"/>
              <a:t>한 생각 일으켜서 감사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감사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감사</a:t>
            </a:r>
            <a:r>
              <a:rPr lang="en-US" altLang="ko-KR" sz="1600" dirty="0" smtClean="0"/>
              <a:t>’</a:t>
            </a:r>
            <a:r>
              <a:rPr lang="ko-KR" altLang="en-US" sz="1600" dirty="0" smtClean="0"/>
              <a:t>하게 되면 그 자체로 행복이 넘침</a:t>
            </a:r>
            <a:endParaRPr lang="ko-KR" altLang="en-US" sz="1600" dirty="0" smtClean="0">
              <a:latin typeface="+mn-ea"/>
            </a:endParaRPr>
          </a:p>
          <a:p>
            <a:pPr marL="541338" lvl="1" indent="-187325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행복이 넘친 이 에너지를 가지고 일터로 가야 함</a:t>
            </a:r>
            <a:endParaRPr lang="en-US" altLang="ko-KR" sz="16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  <a:p>
            <a:pPr marL="541338" lvl="1" indent="-187325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이러한 에너지 없이 일터로 달려가게 되면 여유 없이 일하게 되고 이로 인해 잘못된 결과가 나타날 수 있음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541338" lvl="1" indent="-187325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어떤 일이든 시작하기 전에 심호흡을 통해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1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중주와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2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중주의 과정을 거칠 것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생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중주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인생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중주로 살기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인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1955814" cy="395536"/>
            <a:chOff x="1619672" y="1832197"/>
            <a:chExt cx="1955814" cy="395536"/>
          </a:xfrm>
        </p:grpSpPr>
        <p:sp>
          <p:nvSpPr>
            <p:cNvPr id="11" name="직사각형 10"/>
            <p:cNvSpPr/>
            <p:nvPr/>
          </p:nvSpPr>
          <p:spPr>
            <a:xfrm>
              <a:off x="1932087" y="1835532"/>
              <a:ext cx="16433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30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초 룰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(Rule)</a:t>
              </a:r>
            </a:p>
          </p:txBody>
        </p:sp>
        <p:pic>
          <p:nvPicPr>
            <p:cNvPr id="1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3" name="모서리가 둥근 직사각형 12"/>
          <p:cNvSpPr/>
          <p:nvPr/>
        </p:nvSpPr>
        <p:spPr bwMode="auto">
          <a:xfrm>
            <a:off x="2484438" y="2781424"/>
            <a:ext cx="5759450" cy="863600"/>
          </a:xfrm>
          <a:prstGeom prst="roundRect">
            <a:avLst>
              <a:gd name="adj" fmla="val 0"/>
            </a:avLst>
          </a:prstGeom>
          <a:solidFill>
            <a:schemeClr val="accent3">
              <a:lumMod val="75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266700" lvl="0" indent="-266700" algn="ctr" eaLnBrk="0" latinLnBrk="0">
              <a:defRPr/>
            </a:pPr>
            <a:r>
              <a:rPr lang="ko-KR" altLang="en-US" sz="1600" b="1" dirty="0" smtClean="0">
                <a:solidFill>
                  <a:schemeClr val="bg1"/>
                </a:solidFill>
                <a:latin typeface="+mn-ea"/>
              </a:rPr>
              <a:t>일을 시작하기 전에 바로 업무 이야기를 하지 않고</a:t>
            </a:r>
            <a:r>
              <a:rPr lang="en-US" altLang="ko-KR" sz="1600" b="1" dirty="0" smtClean="0">
                <a:solidFill>
                  <a:schemeClr val="bg1"/>
                </a:solidFill>
                <a:latin typeface="+mn-ea"/>
              </a:rPr>
              <a:t>,</a:t>
            </a:r>
          </a:p>
          <a:p>
            <a:pPr marL="177800" lvl="0" indent="-177800" algn="ctr" eaLnBrk="0" latinLnBrk="0">
              <a:defRPr/>
            </a:pPr>
            <a:r>
              <a:rPr lang="en-US" altLang="ko-KR" sz="1600" b="1" dirty="0" smtClean="0">
                <a:solidFill>
                  <a:schemeClr val="bg1"/>
                </a:solidFill>
                <a:latin typeface="+mn-ea"/>
              </a:rPr>
              <a:t>30</a:t>
            </a:r>
            <a:r>
              <a:rPr lang="ko-KR" altLang="en-US" sz="1600" b="1" dirty="0" smtClean="0">
                <a:solidFill>
                  <a:schemeClr val="bg1"/>
                </a:solidFill>
                <a:latin typeface="+mn-ea"/>
              </a:rPr>
              <a:t>초 정도 일과 상관없는 이야기를 한다</a:t>
            </a:r>
            <a:r>
              <a:rPr lang="en-US" altLang="ko-KR" sz="1600" b="1" dirty="0" smtClean="0">
                <a:solidFill>
                  <a:schemeClr val="bg1"/>
                </a:solidFill>
                <a:latin typeface="+mn-ea"/>
              </a:rPr>
              <a:t>.</a:t>
            </a:r>
            <a:endParaRPr kumimoji="0" lang="ko-KR" altLang="en-US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484438" y="4221088"/>
            <a:ext cx="60029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일과 관계된 사람들을 만났을 때 본격적인 업무를 시작하기에 앞서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30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초 정도 일과 상관없는 이야기들을 하면서 에너지를 충전함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생 </a:t>
              </a:r>
              <a:r>
                <a:rPr kumimoji="1" lang="en-US" altLang="ko-KR" sz="3600" b="1" kern="0" dirty="0" smtClean="0">
                  <a:latin typeface="+mn-ea"/>
                </a:rPr>
                <a:t>3</a:t>
              </a:r>
              <a:r>
                <a:rPr kumimoji="1" lang="ko-KR" altLang="en-US" sz="3600" b="1" kern="0" dirty="0" smtClean="0">
                  <a:latin typeface="+mn-ea"/>
                </a:rPr>
                <a:t>중주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인생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중주로 살기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인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3" name="모서리가 둥근 직사각형 12"/>
          <p:cNvSpPr/>
          <p:nvPr/>
        </p:nvSpPr>
        <p:spPr bwMode="auto">
          <a:xfrm>
            <a:off x="2051621" y="2204864"/>
            <a:ext cx="4248571" cy="576262"/>
          </a:xfrm>
          <a:prstGeom prst="roundRect">
            <a:avLst>
              <a:gd name="adj" fmla="val 0"/>
            </a:avLst>
          </a:prstGeom>
          <a:solidFill>
            <a:schemeClr val="accent6">
              <a:lumMod val="75000"/>
              <a:alpha val="45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266700" lvl="0" indent="-266700" algn="ctr" eaLnBrk="0" latinLnBrk="0">
              <a:defRPr/>
            </a:pPr>
            <a:r>
              <a:rPr lang="ko-KR" alt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ea"/>
              </a:rPr>
              <a:t>업무 </a:t>
            </a:r>
            <a:r>
              <a:rPr lang="en-US" altLang="ko-K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ea"/>
              </a:rPr>
              <a:t>1</a:t>
            </a:r>
            <a:r>
              <a:rPr lang="ko-KR" alt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ea"/>
              </a:rPr>
              <a:t>호는 </a:t>
            </a:r>
            <a:r>
              <a:rPr lang="ko-KR" alt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ea"/>
              </a:rPr>
              <a:t>돈망지족</a:t>
            </a:r>
            <a:endParaRPr kumimoji="0" lang="ko-KR" altLang="en-US" i="0" u="none" strike="noStrike" kern="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457449" y="3496359"/>
            <a:ext cx="6002983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일터로 가기 전에 반드시 해야 할 일은 </a:t>
            </a:r>
            <a:r>
              <a:rPr lang="ko-KR" altLang="en-US" sz="1600" dirty="0" err="1" smtClean="0"/>
              <a:t>돈망지족임</a:t>
            </a:r>
            <a:r>
              <a:rPr lang="ko-KR" altLang="en-US" sz="1600" dirty="0" smtClean="0"/>
              <a:t> </a:t>
            </a:r>
            <a:endParaRPr lang="ko-KR" altLang="en-US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돈망지족의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바탕 위에 업무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를 해야 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업무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1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호를 </a:t>
            </a: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돈망지족으로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삼는 것을 공동체의 약속으로 정하는 것도 바람직함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4753</TotalTime>
  <Words>434</Words>
  <Application>Microsoft Office PowerPoint</Application>
  <PresentationFormat>화면 슬라이드 쇼(4:3)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9</vt:i4>
      </vt:variant>
    </vt:vector>
  </HeadingPairs>
  <TitlesOfParts>
    <vt:vector size="11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이경수</cp:lastModifiedBy>
  <cp:revision>382</cp:revision>
  <dcterms:created xsi:type="dcterms:W3CDTF">2013-07-26T07:32:19Z</dcterms:created>
  <dcterms:modified xsi:type="dcterms:W3CDTF">2014-02-09T10:20:35Z</dcterms:modified>
</cp:coreProperties>
</file>