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6" r:id="rId2"/>
  </p:sldMasterIdLst>
  <p:notesMasterIdLst>
    <p:notesMasterId r:id="rId12"/>
  </p:notesMasterIdLst>
  <p:sldIdLst>
    <p:sldId id="312" r:id="rId3"/>
    <p:sldId id="321" r:id="rId4"/>
    <p:sldId id="322" r:id="rId5"/>
    <p:sldId id="323" r:id="rId6"/>
    <p:sldId id="324" r:id="rId7"/>
    <p:sldId id="325" r:id="rId8"/>
    <p:sldId id="326" r:id="rId9"/>
    <p:sldId id="329" r:id="rId10"/>
    <p:sldId id="328" r:id="rId11"/>
  </p:sldIdLst>
  <p:sldSz cx="9144000" cy="6858000" type="screen4x3"/>
  <p:notesSz cx="6805613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FFFF"/>
    <a:srgbClr val="265DAA"/>
    <a:srgbClr val="285DA6"/>
    <a:srgbClr val="00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30" autoAdjust="0"/>
    <p:restoredTop sz="99366" autoAdjust="0"/>
  </p:normalViewPr>
  <p:slideViewPr>
    <p:cSldViewPr>
      <p:cViewPr varScale="1">
        <p:scale>
          <a:sx n="95" d="100"/>
          <a:sy n="95" d="100"/>
        </p:scale>
        <p:origin x="-90" y="-2304"/>
      </p:cViewPr>
      <p:guideLst>
        <p:guide orient="horz" pos="1389"/>
        <p:guide orient="horz" pos="799"/>
        <p:guide orient="horz" pos="482"/>
        <p:guide orient="horz" pos="1797"/>
        <p:guide orient="horz" pos="3974"/>
        <p:guide orient="horz" pos="1616"/>
        <p:guide pos="1020"/>
        <p:guide pos="812"/>
        <p:guide pos="1332"/>
        <p:guide pos="1565"/>
        <p:guide pos="5511"/>
        <p:guide pos="519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354F3-8F41-4B51-BBD1-E6051CB59C1E}" type="datetimeFigureOut">
              <a:rPr lang="ko-KR" altLang="en-US" smtClean="0"/>
              <a:pPr/>
              <a:t>2014-02-09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F73A51-6D75-4D58-ADD8-F815416056F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650779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 descr="Y:\동사섭_동영상\03_원고\03_pdf용 탬플릿\원고-디자인-템플릿_130729_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 userDrawn="1"/>
        </p:nvSpPr>
        <p:spPr>
          <a:xfrm>
            <a:off x="0" y="2276872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marL="0" marR="0" indent="0" algn="ctr" defTabSz="914400" rtl="0" eaLnBrk="1" fontAlgn="auto" latinLnBrk="1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ko-KR" altLang="en-US" sz="8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맑은 고딕" pitchFamily="50" charset="-127"/>
              <a:ea typeface="맑은 고딕" pitchFamily="50" charset="-127"/>
              <a:cs typeface="+mj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imgs\원고-디자인-템플릿_130802_0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F29EBA-8062-49BD-A293-9CC9B65F99BA}" type="datetimeFigureOut">
              <a:rPr lang="ko-KR" altLang="en-US" smtClean="0">
                <a:solidFill>
                  <a:prstClr val="black"/>
                </a:solidFill>
              </a:rPr>
              <a:pPr/>
              <a:t>2014-02-09</a:t>
            </a:fld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>
              <a:solidFill>
                <a:prstClr val="black"/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25E8D0C-0CD6-4C1C-8165-DB4630E5EFDD}" type="slidenum">
              <a:rPr lang="ko-KR" altLang="en-US" smtClean="0">
                <a:solidFill>
                  <a:prstClr val="black"/>
                </a:solidFill>
              </a:rPr>
              <a:pPr/>
              <a:t>‹#›</a:t>
            </a:fld>
            <a:endParaRPr lang="ko-KR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Y:\동사섭_동영상\03_원고\03_pdf용 탬플릿\원고-디자인-템플릿_130729_04.jpg"/>
          <p:cNvPicPr>
            <a:picLocks noChangeAspect="1" noChangeArrowheads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5" r:id="rId4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Y:\동사섭_동영상\03_원고\03_pdf용 탬플릿\140120\sample2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04864"/>
            <a:ext cx="9144000" cy="936104"/>
          </a:xfrm>
          <a:prstGeom prst="rect">
            <a:avLst/>
          </a:prstGeom>
          <a:effectLst>
            <a:outerShdw blurRad="762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wrap="none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ko-KR" altLang="en-US" sz="8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인생 </a:t>
            </a:r>
            <a:r>
              <a:rPr lang="en-US" altLang="ko-KR" sz="8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3</a:t>
            </a:r>
            <a:r>
              <a:rPr lang="ko-KR" altLang="en-US" sz="8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맑은 고딕" pitchFamily="50" charset="-127"/>
                <a:ea typeface="맑은 고딕" pitchFamily="50" charset="-127"/>
              </a:rPr>
              <a:t>박자</a:t>
            </a:r>
            <a:endParaRPr lang="ko-KR" altLang="en-US" sz="4800" b="1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생 </a:t>
              </a:r>
              <a:r>
                <a:rPr kumimoji="1" lang="en-US" altLang="ko-KR" sz="3600" b="1" kern="0" dirty="0" smtClean="0">
                  <a:latin typeface="+mn-ea"/>
                </a:rPr>
                <a:t>3</a:t>
              </a:r>
              <a:r>
                <a:rPr kumimoji="1" lang="ko-KR" altLang="en-US" sz="3600" b="1" kern="0" dirty="0" smtClean="0">
                  <a:latin typeface="+mn-ea"/>
                </a:rPr>
                <a:t>박자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인생이란 무엇인가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인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2337328" cy="395536"/>
            <a:chOff x="1619672" y="1832197"/>
            <a:chExt cx="2337328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202491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삶의 세가지 속성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28" name="오각형 27"/>
          <p:cNvSpPr/>
          <p:nvPr/>
        </p:nvSpPr>
        <p:spPr bwMode="auto">
          <a:xfrm>
            <a:off x="2699792" y="4725144"/>
            <a:ext cx="4896544" cy="576064"/>
          </a:xfrm>
          <a:prstGeom prst="homePlate">
            <a:avLst/>
          </a:prstGeom>
          <a:solidFill>
            <a:schemeClr val="accent3">
              <a:lumMod val="75000"/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177800" algn="ctr" eaLnBrk="0" latinLnBrk="0">
              <a:defRPr/>
            </a:pPr>
            <a:r>
              <a:rPr lang="ko-KR" altLang="en-US" sz="1600" b="1" dirty="0" smtClean="0">
                <a:solidFill>
                  <a:schemeClr val="bg1"/>
                </a:solidFill>
                <a:latin typeface="+mn-ea"/>
              </a:rPr>
              <a:t>목적을 달성하기 위해서 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실천</a:t>
            </a:r>
            <a:r>
              <a:rPr lang="ko-KR" altLang="en-US" sz="1600" b="1" dirty="0" smtClean="0">
                <a:solidFill>
                  <a:schemeClr val="bg1"/>
                </a:solidFill>
                <a:latin typeface="+mn-ea"/>
              </a:rPr>
              <a:t>함</a:t>
            </a:r>
          </a:p>
        </p:txBody>
      </p:sp>
      <p:sp>
        <p:nvSpPr>
          <p:cNvPr id="30" name="모서리가 둥근 직사각형 29"/>
          <p:cNvSpPr/>
          <p:nvPr/>
        </p:nvSpPr>
        <p:spPr bwMode="auto">
          <a:xfrm>
            <a:off x="2928516" y="3717032"/>
            <a:ext cx="3914750" cy="648072"/>
          </a:xfrm>
          <a:prstGeom prst="roundRect">
            <a:avLst>
              <a:gd name="adj" fmla="val 50000"/>
            </a:avLst>
          </a:prstGeom>
          <a:solidFill>
            <a:schemeClr val="accent3">
              <a:lumMod val="75000"/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177800" algn="ctr" eaLnBrk="0" latinLnBrk="0">
              <a:defRPr/>
            </a:pPr>
            <a:r>
              <a:rPr lang="ko-KR" altLang="en-US" sz="1600" b="1" dirty="0" smtClean="0">
                <a:solidFill>
                  <a:schemeClr val="bg1"/>
                </a:solidFill>
                <a:latin typeface="+mn-ea"/>
              </a:rPr>
              <a:t>만족스러운 성과 </a:t>
            </a:r>
            <a:r>
              <a:rPr lang="en-US" altLang="ko-KR" sz="1600" b="1" dirty="0" smtClean="0">
                <a:solidFill>
                  <a:schemeClr val="bg1"/>
                </a:solidFill>
                <a:latin typeface="+mn-ea"/>
              </a:rPr>
              <a:t>(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성취</a:t>
            </a:r>
            <a:r>
              <a:rPr lang="en-US" altLang="ko-KR" sz="1600" b="1" dirty="0" smtClean="0">
                <a:solidFill>
                  <a:schemeClr val="bg1"/>
                </a:solidFill>
                <a:latin typeface="+mn-ea"/>
              </a:rPr>
              <a:t>)</a:t>
            </a:r>
            <a:r>
              <a:rPr lang="ko-KR" altLang="en-US" sz="1600" b="1" dirty="0" smtClean="0">
                <a:solidFill>
                  <a:schemeClr val="bg1"/>
                </a:solidFill>
                <a:latin typeface="+mn-ea"/>
              </a:rPr>
              <a:t>를 얻음</a:t>
            </a:r>
          </a:p>
        </p:txBody>
      </p:sp>
      <p:sp>
        <p:nvSpPr>
          <p:cNvPr id="32" name="모서리가 둥근 직사각형 31"/>
          <p:cNvSpPr/>
          <p:nvPr/>
        </p:nvSpPr>
        <p:spPr bwMode="auto">
          <a:xfrm>
            <a:off x="2987824" y="5661248"/>
            <a:ext cx="3914750" cy="648072"/>
          </a:xfrm>
          <a:prstGeom prst="roundRect">
            <a:avLst>
              <a:gd name="adj" fmla="val 50000"/>
            </a:avLst>
          </a:prstGeom>
          <a:solidFill>
            <a:schemeClr val="accent3">
              <a:lumMod val="75000"/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177800" algn="ctr" eaLnBrk="0" latinLnBrk="0">
              <a:defRPr/>
            </a:pPr>
            <a:r>
              <a:rPr lang="ko-KR" altLang="en-US" sz="1600" b="1" dirty="0" smtClean="0">
                <a:solidFill>
                  <a:schemeClr val="bg1"/>
                </a:solidFill>
                <a:latin typeface="+mn-ea"/>
              </a:rPr>
              <a:t>유감스러운 결과 </a:t>
            </a:r>
            <a:r>
              <a:rPr lang="en-US" altLang="ko-KR" sz="1600" b="1" dirty="0" smtClean="0">
                <a:solidFill>
                  <a:schemeClr val="bg1"/>
                </a:solidFill>
                <a:latin typeface="+mn-ea"/>
              </a:rPr>
              <a:t>(</a:t>
            </a:r>
            <a:r>
              <a:rPr lang="ko-KR" altLang="en-US" sz="16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실패</a:t>
            </a:r>
            <a:r>
              <a:rPr lang="en-US" altLang="ko-KR" sz="1600" b="1" dirty="0" smtClean="0">
                <a:solidFill>
                  <a:schemeClr val="bg1"/>
                </a:solidFill>
                <a:latin typeface="+mn-ea"/>
              </a:rPr>
              <a:t>)</a:t>
            </a:r>
            <a:r>
              <a:rPr lang="ko-KR" altLang="en-US" sz="1600" b="1" dirty="0" smtClean="0">
                <a:solidFill>
                  <a:schemeClr val="bg1"/>
                </a:solidFill>
                <a:latin typeface="+mn-ea"/>
              </a:rPr>
              <a:t>를 얻음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1945258" y="4725144"/>
            <a:ext cx="8985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600" dirty="0" smtClean="0">
                <a:latin typeface="+mn-ea"/>
              </a:rPr>
              <a:t>A </a:t>
            </a:r>
          </a:p>
          <a:p>
            <a:pPr algn="ctr"/>
            <a:r>
              <a:rPr lang="ko-KR" altLang="en-US" sz="1600" dirty="0" smtClean="0">
                <a:latin typeface="+mn-ea"/>
              </a:rPr>
              <a:t>시점</a:t>
            </a:r>
            <a:r>
              <a:rPr lang="en-US" altLang="ko-KR" sz="1600" dirty="0" smtClean="0">
                <a:latin typeface="+mn-ea"/>
              </a:rPr>
              <a:t> </a:t>
            </a:r>
          </a:p>
        </p:txBody>
      </p:sp>
      <p:sp>
        <p:nvSpPr>
          <p:cNvPr id="22" name="직사각형 21"/>
          <p:cNvSpPr/>
          <p:nvPr/>
        </p:nvSpPr>
        <p:spPr>
          <a:xfrm>
            <a:off x="7452320" y="4716433"/>
            <a:ext cx="89855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1600" dirty="0" smtClean="0">
                <a:latin typeface="+mn-ea"/>
              </a:rPr>
              <a:t>B </a:t>
            </a:r>
          </a:p>
          <a:p>
            <a:pPr algn="ctr"/>
            <a:r>
              <a:rPr lang="ko-KR" altLang="en-US" sz="1600" dirty="0" smtClean="0">
                <a:latin typeface="+mn-ea"/>
              </a:rPr>
              <a:t>시점</a:t>
            </a:r>
            <a:r>
              <a:rPr lang="en-US" altLang="ko-KR" sz="1600" dirty="0" smtClean="0">
                <a:latin typeface="+mn-ea"/>
              </a:rPr>
              <a:t> </a:t>
            </a:r>
          </a:p>
        </p:txBody>
      </p:sp>
      <p:cxnSp>
        <p:nvCxnSpPr>
          <p:cNvPr id="29" name="직선 화살표 연결선 28"/>
          <p:cNvCxnSpPr/>
          <p:nvPr/>
        </p:nvCxnSpPr>
        <p:spPr>
          <a:xfrm flipH="1">
            <a:off x="3733304" y="5347816"/>
            <a:ext cx="144016" cy="288032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화살표 연결선 32"/>
          <p:cNvCxnSpPr/>
          <p:nvPr/>
        </p:nvCxnSpPr>
        <p:spPr>
          <a:xfrm>
            <a:off x="4572000" y="5373216"/>
            <a:ext cx="0" cy="216024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화살표 연결선 34"/>
          <p:cNvCxnSpPr/>
          <p:nvPr/>
        </p:nvCxnSpPr>
        <p:spPr>
          <a:xfrm>
            <a:off x="5220072" y="5373216"/>
            <a:ext cx="72008" cy="216024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화살표 연결선 36"/>
          <p:cNvCxnSpPr/>
          <p:nvPr/>
        </p:nvCxnSpPr>
        <p:spPr>
          <a:xfrm>
            <a:off x="6012160" y="5373216"/>
            <a:ext cx="144016" cy="216024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화살표 연결선 38"/>
          <p:cNvCxnSpPr/>
          <p:nvPr/>
        </p:nvCxnSpPr>
        <p:spPr>
          <a:xfrm flipH="1" flipV="1">
            <a:off x="3673996" y="4390504"/>
            <a:ext cx="216024" cy="288032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직선 화살표 연결선 43"/>
          <p:cNvCxnSpPr/>
          <p:nvPr/>
        </p:nvCxnSpPr>
        <p:spPr>
          <a:xfrm flipH="1" flipV="1">
            <a:off x="4427984" y="4365104"/>
            <a:ext cx="72008" cy="288032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직선 화살표 연결선 45"/>
          <p:cNvCxnSpPr/>
          <p:nvPr/>
        </p:nvCxnSpPr>
        <p:spPr>
          <a:xfrm flipV="1">
            <a:off x="5148064" y="4388436"/>
            <a:ext cx="72008" cy="288000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직선 화살표 연결선 48"/>
          <p:cNvCxnSpPr/>
          <p:nvPr/>
        </p:nvCxnSpPr>
        <p:spPr>
          <a:xfrm flipV="1">
            <a:off x="5724128" y="4377804"/>
            <a:ext cx="144016" cy="324000"/>
          </a:xfrm>
          <a:prstGeom prst="straightConnector1">
            <a:avLst/>
          </a:prstGeom>
          <a:ln w="19050">
            <a:solidFill>
              <a:schemeClr val="accent3">
                <a:lumMod val="75000"/>
              </a:schemeClr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직사각형 50"/>
          <p:cNvSpPr/>
          <p:nvPr/>
        </p:nvSpPr>
        <p:spPr>
          <a:xfrm>
            <a:off x="2457449" y="2420888"/>
            <a:ext cx="6291263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인생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,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 곧 삶은 다음 세 가지 속성이 연속되는 패턴임</a:t>
            </a:r>
            <a:endParaRPr lang="ko-KR" altLang="en-US" sz="1600" dirty="0" smtClean="0"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>
                <a:latin typeface="+mn-ea"/>
              </a:rPr>
              <a:t>무엇인가를 하고</a:t>
            </a:r>
            <a:r>
              <a:rPr lang="en-US" altLang="ko-KR" sz="1600" dirty="0" smtClean="0">
                <a:latin typeface="+mn-ea"/>
              </a:rPr>
              <a:t>, </a:t>
            </a:r>
            <a:r>
              <a:rPr lang="ko-KR" altLang="en-US" sz="1600" dirty="0" smtClean="0">
                <a:latin typeface="+mn-ea"/>
              </a:rPr>
              <a:t>성공하기도 하고</a:t>
            </a:r>
            <a:r>
              <a:rPr lang="en-US" altLang="ko-KR" sz="1600" dirty="0" smtClean="0">
                <a:latin typeface="+mn-ea"/>
              </a:rPr>
              <a:t>, </a:t>
            </a:r>
            <a:r>
              <a:rPr lang="ko-KR" altLang="en-US" sz="1600" dirty="0" smtClean="0">
                <a:latin typeface="+mn-ea"/>
              </a:rPr>
              <a:t>실패하기도 함</a:t>
            </a:r>
            <a:endParaRPr lang="ko-KR" altLang="en-US" sz="16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생 </a:t>
              </a:r>
              <a:r>
                <a:rPr kumimoji="1" lang="en-US" altLang="ko-KR" sz="3600" b="1" kern="0" dirty="0" smtClean="0">
                  <a:latin typeface="+mn-ea"/>
                </a:rPr>
                <a:t>3</a:t>
              </a:r>
              <a:r>
                <a:rPr kumimoji="1" lang="ko-KR" altLang="en-US" sz="3600" b="1" kern="0" dirty="0" smtClean="0">
                  <a:latin typeface="+mn-ea"/>
                </a:rPr>
                <a:t>박자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lvl="0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인생 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3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박자가 왜 중요한가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?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인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3727132" cy="395536"/>
            <a:chOff x="1619672" y="1832197"/>
            <a:chExt cx="3727132" cy="395536"/>
          </a:xfrm>
        </p:grpSpPr>
        <p:sp>
          <p:nvSpPr>
            <p:cNvPr id="19" name="직사각형 18"/>
            <p:cNvSpPr/>
            <p:nvPr/>
          </p:nvSpPr>
          <p:spPr>
            <a:xfrm>
              <a:off x="1932087" y="1835532"/>
              <a:ext cx="341471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행복한 삶의 원리인 인생 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3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박자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0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31" name="직사각형 30"/>
          <p:cNvSpPr/>
          <p:nvPr/>
        </p:nvSpPr>
        <p:spPr>
          <a:xfrm>
            <a:off x="2457449" y="2809091"/>
            <a:ext cx="5786439" cy="29084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모든 사람들은 삶의 세 가지 속성에 따라 비슷한 패턴으로 살기 마련</a:t>
            </a:r>
            <a:endParaRPr lang="ko-KR" altLang="en-US" sz="1600" dirty="0" smtClean="0">
              <a:latin typeface="+mn-ea"/>
            </a:endParaRPr>
          </a:p>
          <a:p>
            <a:pPr marL="542925" lvl="1" indent="-180975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>
                <a:latin typeface="+mn-ea"/>
              </a:rPr>
              <a:t>같은 패턴 속에 살면서도 어떤 사람은 행복하고 어떤 사람은 불행한 이유는 무엇일까</a:t>
            </a:r>
            <a:r>
              <a:rPr lang="en-US" altLang="ko-KR" sz="1600" dirty="0" smtClean="0">
                <a:latin typeface="+mn-ea"/>
              </a:rPr>
              <a:t>?</a:t>
            </a:r>
          </a:p>
          <a:p>
            <a:pPr marL="542925" lvl="1" indent="-180975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>
                <a:latin typeface="+mn-ea"/>
              </a:rPr>
              <a:t>인생 </a:t>
            </a:r>
            <a:r>
              <a:rPr lang="en-US" altLang="ko-KR" sz="1600" dirty="0" smtClean="0">
                <a:latin typeface="+mn-ea"/>
              </a:rPr>
              <a:t>3</a:t>
            </a:r>
            <a:r>
              <a:rPr lang="ko-KR" altLang="en-US" sz="1600" dirty="0" smtClean="0">
                <a:latin typeface="+mn-ea"/>
              </a:rPr>
              <a:t>박자는 이러한 패턴 속에서 행복한 삶을 사는 지혜를 줌</a:t>
            </a:r>
            <a:endParaRPr lang="en-US" altLang="ko-KR" sz="1600" dirty="0" smtClean="0"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endParaRPr lang="ko-KR" altLang="en-US" sz="1600" dirty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생 </a:t>
              </a:r>
              <a:r>
                <a:rPr kumimoji="1" lang="en-US" altLang="ko-KR" sz="3600" b="1" kern="0" dirty="0" smtClean="0">
                  <a:latin typeface="+mn-ea"/>
                </a:rPr>
                <a:t>3</a:t>
              </a:r>
              <a:r>
                <a:rPr kumimoji="1" lang="ko-KR" altLang="en-US" sz="3600" b="1" kern="0" dirty="0" smtClean="0">
                  <a:latin typeface="+mn-ea"/>
                </a:rPr>
                <a:t>박자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인생 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3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박자로 살기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인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1" name="직사각형 10"/>
          <p:cNvSpPr/>
          <p:nvPr/>
        </p:nvSpPr>
        <p:spPr>
          <a:xfrm>
            <a:off x="2399413" y="1844824"/>
            <a:ext cx="6268182" cy="93610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실천할 때는 저지르는 자세로 집중하여 단행한다</a:t>
            </a:r>
            <a:r>
              <a:rPr lang="en-US" altLang="ko-KR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 useBgFill="1">
        <p:nvSpPr>
          <p:cNvPr id="12" name="타원 11"/>
          <p:cNvSpPr/>
          <p:nvPr/>
        </p:nvSpPr>
        <p:spPr>
          <a:xfrm>
            <a:off x="1691679" y="1700807"/>
            <a:ext cx="1080000" cy="1080000"/>
          </a:xfrm>
          <a:prstGeom prst="ellipse">
            <a:avLst/>
          </a:prstGeom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저질러라</a:t>
            </a:r>
          </a:p>
        </p:txBody>
      </p:sp>
      <p:sp>
        <p:nvSpPr>
          <p:cNvPr id="14" name="오각형 13"/>
          <p:cNvSpPr/>
          <p:nvPr/>
        </p:nvSpPr>
        <p:spPr>
          <a:xfrm flipH="1">
            <a:off x="2483313" y="1700808"/>
            <a:ext cx="6192688" cy="288032"/>
          </a:xfrm>
          <a:prstGeom prst="homePlate">
            <a:avLst>
              <a:gd name="adj" fmla="val 43387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lvl="0" indent="180975" eaLnBrk="0" latinLnBrk="0"/>
            <a:endParaRPr lang="ko-KR" altLang="en-US" sz="1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 useBgFill="1">
        <p:nvSpPr>
          <p:cNvPr id="15" name="타원 14"/>
          <p:cNvSpPr/>
          <p:nvPr/>
        </p:nvSpPr>
        <p:spPr>
          <a:xfrm>
            <a:off x="1691679" y="3428999"/>
            <a:ext cx="1080000" cy="1080000"/>
          </a:xfrm>
          <a:prstGeom prst="ellipse">
            <a:avLst/>
          </a:prstGeom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제쳐라</a:t>
            </a:r>
          </a:p>
        </p:txBody>
      </p:sp>
      <p:sp useBgFill="1">
        <p:nvSpPr>
          <p:cNvPr id="16" name="타원 15"/>
          <p:cNvSpPr/>
          <p:nvPr/>
        </p:nvSpPr>
        <p:spPr>
          <a:xfrm>
            <a:off x="1691679" y="5157191"/>
            <a:ext cx="1080000" cy="1080000"/>
          </a:xfrm>
          <a:prstGeom prst="ellipse">
            <a:avLst/>
          </a:prstGeom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누려라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생 </a:t>
              </a:r>
              <a:r>
                <a:rPr kumimoji="1" lang="en-US" altLang="ko-KR" sz="3600" b="1" kern="0" dirty="0" smtClean="0">
                  <a:latin typeface="+mn-ea"/>
                </a:rPr>
                <a:t>3</a:t>
              </a:r>
              <a:r>
                <a:rPr kumimoji="1" lang="ko-KR" altLang="en-US" sz="3600" b="1" kern="0" dirty="0" smtClean="0">
                  <a:latin typeface="+mn-ea"/>
                </a:rPr>
                <a:t>박자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인생 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3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박자로 살기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인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3" name="직사각형 12"/>
          <p:cNvSpPr/>
          <p:nvPr/>
        </p:nvSpPr>
        <p:spPr>
          <a:xfrm>
            <a:off x="2408274" y="1844824"/>
            <a:ext cx="6268182" cy="93610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실천할 때는 저지르는 자세로 집중하여 단행한다</a:t>
            </a:r>
            <a:r>
              <a:rPr lang="en-US" altLang="ko-KR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2408274" y="3573016"/>
            <a:ext cx="6268182" cy="93610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실패한 것에 대해서는 참고는 하되 제쳐 놓는다</a:t>
            </a:r>
            <a:r>
              <a:rPr lang="en-US" altLang="ko-KR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 useBgFill="1">
        <p:nvSpPr>
          <p:cNvPr id="19" name="타원 18"/>
          <p:cNvSpPr/>
          <p:nvPr/>
        </p:nvSpPr>
        <p:spPr>
          <a:xfrm>
            <a:off x="1691679" y="1700807"/>
            <a:ext cx="1080000" cy="1080000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저질러라</a:t>
            </a:r>
          </a:p>
        </p:txBody>
      </p:sp>
      <p:sp useBgFill="1">
        <p:nvSpPr>
          <p:cNvPr id="20" name="타원 19"/>
          <p:cNvSpPr/>
          <p:nvPr/>
        </p:nvSpPr>
        <p:spPr>
          <a:xfrm>
            <a:off x="1691679" y="3428999"/>
            <a:ext cx="1080000" cy="1080000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제쳐라</a:t>
            </a:r>
          </a:p>
        </p:txBody>
      </p:sp>
      <p:sp useBgFill="1">
        <p:nvSpPr>
          <p:cNvPr id="22" name="타원 21"/>
          <p:cNvSpPr/>
          <p:nvPr/>
        </p:nvSpPr>
        <p:spPr>
          <a:xfrm>
            <a:off x="1691679" y="5157191"/>
            <a:ext cx="1080000" cy="1080000"/>
          </a:xfrm>
          <a:prstGeom prst="ellipse">
            <a:avLst/>
          </a:prstGeom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누려라</a:t>
            </a:r>
          </a:p>
        </p:txBody>
      </p:sp>
      <p:sp>
        <p:nvSpPr>
          <p:cNvPr id="23" name="오각형 22"/>
          <p:cNvSpPr/>
          <p:nvPr/>
        </p:nvSpPr>
        <p:spPr>
          <a:xfrm flipH="1">
            <a:off x="2479474" y="3429000"/>
            <a:ext cx="6192688" cy="288032"/>
          </a:xfrm>
          <a:prstGeom prst="homePlate">
            <a:avLst>
              <a:gd name="adj" fmla="val 43387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lvl="0" indent="180975" eaLnBrk="0" latinLnBrk="0"/>
            <a:endParaRPr lang="ko-KR" altLang="en-US" sz="1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5" name="오각형 24"/>
          <p:cNvSpPr/>
          <p:nvPr/>
        </p:nvSpPr>
        <p:spPr>
          <a:xfrm flipH="1">
            <a:off x="2479474" y="1700808"/>
            <a:ext cx="6192688" cy="288032"/>
          </a:xfrm>
          <a:prstGeom prst="homePlate">
            <a:avLst>
              <a:gd name="adj" fmla="val 4338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lvl="0" indent="180975" eaLnBrk="0" latinLnBrk="0"/>
            <a:endParaRPr lang="ko-KR" altLang="en-US" sz="1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생 </a:t>
              </a:r>
              <a:r>
                <a:rPr kumimoji="1" lang="en-US" altLang="ko-KR" sz="3600" b="1" kern="0" dirty="0" smtClean="0">
                  <a:latin typeface="+mn-ea"/>
                </a:rPr>
                <a:t>3</a:t>
              </a:r>
              <a:r>
                <a:rPr kumimoji="1" lang="ko-KR" altLang="en-US" sz="3600" b="1" kern="0" dirty="0" smtClean="0">
                  <a:latin typeface="+mn-ea"/>
                </a:rPr>
                <a:t>박자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인생 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3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박자로 살기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인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3" name="직사각형 12"/>
          <p:cNvSpPr/>
          <p:nvPr/>
        </p:nvSpPr>
        <p:spPr>
          <a:xfrm>
            <a:off x="2408274" y="1844824"/>
            <a:ext cx="6268182" cy="93610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실천할 때는 저지르는 자세로 집중하여 단행한다</a:t>
            </a:r>
            <a:r>
              <a:rPr lang="en-US" altLang="ko-KR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 useBgFill="1">
        <p:nvSpPr>
          <p:cNvPr id="19" name="타원 18"/>
          <p:cNvSpPr/>
          <p:nvPr/>
        </p:nvSpPr>
        <p:spPr>
          <a:xfrm>
            <a:off x="1691679" y="1700807"/>
            <a:ext cx="1080000" cy="1080000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저질러라</a:t>
            </a:r>
          </a:p>
        </p:txBody>
      </p:sp>
      <p:sp>
        <p:nvSpPr>
          <p:cNvPr id="25" name="오각형 24"/>
          <p:cNvSpPr/>
          <p:nvPr/>
        </p:nvSpPr>
        <p:spPr>
          <a:xfrm flipH="1">
            <a:off x="2479474" y="1700808"/>
            <a:ext cx="6192688" cy="288032"/>
          </a:xfrm>
          <a:prstGeom prst="homePlate">
            <a:avLst>
              <a:gd name="adj" fmla="val 4338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lvl="0" indent="180975" eaLnBrk="0" latinLnBrk="0"/>
            <a:endParaRPr lang="ko-KR" altLang="en-US" sz="1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399413" y="3573016"/>
            <a:ext cx="6268182" cy="93610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실패한 것에 대해서는 참고는 하되 제쳐 놓는다</a:t>
            </a:r>
            <a:r>
              <a:rPr lang="en-US" altLang="ko-KR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15" name="직사각형 14"/>
          <p:cNvSpPr/>
          <p:nvPr/>
        </p:nvSpPr>
        <p:spPr>
          <a:xfrm>
            <a:off x="2399413" y="5301208"/>
            <a:ext cx="6268182" cy="936104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noAutofit/>
          </a:bodyPr>
          <a:lstStyle/>
          <a:p>
            <a:pPr marL="809625" lvl="0" indent="-180975" latinLnBrk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/>
              <a:t>성취한 것을 기뻐하고 누린다</a:t>
            </a:r>
            <a:r>
              <a:rPr lang="en-US" altLang="ko-KR" sz="1600" dirty="0" smtClean="0"/>
              <a:t>.</a:t>
            </a:r>
            <a:endParaRPr lang="en-US" altLang="ko-KR" sz="1600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 useBgFill="1">
        <p:nvSpPr>
          <p:cNvPr id="16" name="타원 15"/>
          <p:cNvSpPr/>
          <p:nvPr/>
        </p:nvSpPr>
        <p:spPr>
          <a:xfrm>
            <a:off x="1691679" y="3428999"/>
            <a:ext cx="1080000" cy="1080000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bg1">
                    <a:lumMod val="95000"/>
                  </a:schemeClr>
                </a:gs>
                <a:gs pos="50000">
                  <a:schemeClr val="bg1">
                    <a:lumMod val="8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제쳐라</a:t>
            </a:r>
          </a:p>
        </p:txBody>
      </p:sp>
      <p:sp useBgFill="1">
        <p:nvSpPr>
          <p:cNvPr id="18" name="타원 17"/>
          <p:cNvSpPr/>
          <p:nvPr/>
        </p:nvSpPr>
        <p:spPr>
          <a:xfrm>
            <a:off x="1691679" y="5157191"/>
            <a:ext cx="1080000" cy="1080000"/>
          </a:xfrm>
          <a:prstGeom prst="ellipse">
            <a:avLst/>
          </a:prstGeom>
          <a:solidFill>
            <a:schemeClr val="bg1"/>
          </a:solidFill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ct val="0"/>
              </a:spcBef>
            </a:pPr>
            <a:r>
              <a:rPr lang="ko-KR" altLang="en-US" sz="16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누려라</a:t>
            </a:r>
          </a:p>
        </p:txBody>
      </p:sp>
      <p:sp>
        <p:nvSpPr>
          <p:cNvPr id="29" name="오각형 28"/>
          <p:cNvSpPr/>
          <p:nvPr/>
        </p:nvSpPr>
        <p:spPr>
          <a:xfrm flipH="1">
            <a:off x="2470613" y="5157192"/>
            <a:ext cx="6192688" cy="288032"/>
          </a:xfrm>
          <a:prstGeom prst="homePlate">
            <a:avLst>
              <a:gd name="adj" fmla="val 43387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lvl="0" indent="180975" eaLnBrk="0" latinLnBrk="0"/>
            <a:endParaRPr lang="ko-KR" altLang="en-US" sz="1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0" name="타원 29"/>
          <p:cNvSpPr/>
          <p:nvPr/>
        </p:nvSpPr>
        <p:spPr>
          <a:xfrm>
            <a:off x="3013224" y="3501008"/>
            <a:ext cx="914400" cy="914400"/>
          </a:xfrm>
          <a:prstGeom prst="ellipse">
            <a:avLst/>
          </a:prstGeom>
        </p:spPr>
        <p:txBody>
          <a:bodyPr wrap="square" rtlCol="0" anchor="ctr">
            <a:spAutoFit/>
          </a:bodyPr>
          <a:lstStyle/>
          <a:p>
            <a:pPr marL="263525" indent="-263525" algn="ctr" latinLnBrk="0">
              <a:lnSpc>
                <a:spcPct val="150000"/>
              </a:lnSpc>
              <a:buClr>
                <a:srgbClr val="265DAA"/>
              </a:buClr>
              <a:buFont typeface="Arial" pitchFamily="34" charset="0"/>
              <a:buChar char="•"/>
            </a:pPr>
            <a:endParaRPr lang="ko-KR" altLang="en-US" sz="1600" dirty="0" smtClean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1" name="오각형 30"/>
          <p:cNvSpPr/>
          <p:nvPr/>
        </p:nvSpPr>
        <p:spPr>
          <a:xfrm flipH="1">
            <a:off x="2470613" y="3429000"/>
            <a:ext cx="6192688" cy="288032"/>
          </a:xfrm>
          <a:prstGeom prst="homePlate">
            <a:avLst>
              <a:gd name="adj" fmla="val 43387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lvl="0" indent="180975" eaLnBrk="0" latinLnBrk="0"/>
            <a:endParaRPr lang="ko-KR" altLang="en-US" sz="1200" b="1" dirty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생 </a:t>
              </a:r>
              <a:r>
                <a:rPr kumimoji="1" lang="en-US" altLang="ko-KR" sz="3600" b="1" kern="0" dirty="0" smtClean="0">
                  <a:latin typeface="+mn-ea"/>
                </a:rPr>
                <a:t>3</a:t>
              </a:r>
              <a:r>
                <a:rPr kumimoji="1" lang="ko-KR" altLang="en-US" sz="3600" b="1" kern="0" dirty="0" smtClean="0">
                  <a:latin typeface="+mn-ea"/>
                </a:rPr>
                <a:t>박자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인생 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3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박자로 살기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인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17" name="그룹 15"/>
          <p:cNvGrpSpPr/>
          <p:nvPr/>
        </p:nvGrpSpPr>
        <p:grpSpPr>
          <a:xfrm>
            <a:off x="1619672" y="1832197"/>
            <a:ext cx="2276414" cy="395536"/>
            <a:chOff x="1619672" y="1832197"/>
            <a:chExt cx="2276414" cy="395536"/>
          </a:xfrm>
        </p:grpSpPr>
        <p:sp>
          <p:nvSpPr>
            <p:cNvPr id="20" name="직사각형 19"/>
            <p:cNvSpPr/>
            <p:nvPr/>
          </p:nvSpPr>
          <p:spPr>
            <a:xfrm>
              <a:off x="1932087" y="1835532"/>
              <a:ext cx="19639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제치고 누리는 삶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22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23" name="직사각형 22"/>
          <p:cNvSpPr/>
          <p:nvPr/>
        </p:nvSpPr>
        <p:spPr>
          <a:xfrm>
            <a:off x="2457449" y="2555319"/>
            <a:ext cx="6002983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실패한 것에 대해서는 </a:t>
            </a:r>
            <a:endParaRPr lang="ko-KR" altLang="en-US" sz="1600" dirty="0" smtClean="0"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>
                <a:latin typeface="+mn-ea"/>
              </a:rPr>
              <a:t>마이너스를 계속 기억하고 곱씹으면서 속앓이 하지 말 것</a:t>
            </a:r>
            <a:endParaRPr lang="en-US" altLang="ko-KR" sz="1600" dirty="0" smtClean="0">
              <a:latin typeface="+mn-ea"/>
            </a:endParaRPr>
          </a:p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성취한 것에 대해서는 </a:t>
            </a:r>
            <a:endParaRPr lang="ko-KR" altLang="en-US" sz="1600" dirty="0" smtClean="0"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>
                <a:latin typeface="+mn-ea"/>
              </a:rPr>
              <a:t>행복감을 충분히 느끼고</a:t>
            </a:r>
            <a:r>
              <a:rPr lang="en-US" altLang="ko-KR" sz="1600" dirty="0" smtClean="0">
                <a:latin typeface="+mn-ea"/>
              </a:rPr>
              <a:t>, </a:t>
            </a:r>
            <a:r>
              <a:rPr lang="ko-KR" altLang="en-US" sz="1600" dirty="0" smtClean="0">
                <a:latin typeface="+mn-ea"/>
              </a:rPr>
              <a:t>메모를 한 후 주변 사람과 다시 한번 나눔</a:t>
            </a:r>
            <a:endParaRPr lang="ko-KR" altLang="en-US" sz="4000" dirty="0" smtClean="0">
              <a:latin typeface="+mn-ea"/>
            </a:endParaRPr>
          </a:p>
        </p:txBody>
      </p:sp>
      <p:sp>
        <p:nvSpPr>
          <p:cNvPr id="28" name="모서리가 둥근 직사각형 27"/>
          <p:cNvSpPr/>
          <p:nvPr/>
        </p:nvSpPr>
        <p:spPr bwMode="auto">
          <a:xfrm>
            <a:off x="2484438" y="5229200"/>
            <a:ext cx="5759450" cy="1296144"/>
          </a:xfrm>
          <a:prstGeom prst="roundRect">
            <a:avLst>
              <a:gd name="adj" fmla="val 0"/>
            </a:avLst>
          </a:prstGeom>
          <a:solidFill>
            <a:schemeClr val="accent6"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355600" indent="-177800" eaLnBrk="0" latinLnBrk="0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endParaRPr lang="en-US" altLang="ko-KR" sz="1600" b="1" kern="0" dirty="0" smtClean="0">
              <a:solidFill>
                <a:schemeClr val="bg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2" name="타원 31"/>
          <p:cNvSpPr/>
          <p:nvPr/>
        </p:nvSpPr>
        <p:spPr bwMode="auto">
          <a:xfrm>
            <a:off x="2962424" y="5832648"/>
            <a:ext cx="1368152" cy="612000"/>
          </a:xfrm>
          <a:prstGeom prst="ellipse">
            <a:avLst/>
          </a:prstGeom>
          <a:solidFill>
            <a:schemeClr val="bg1">
              <a:alpha val="32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177800" indent="-177800" algn="ctr" eaLnBrk="0" latinLnBrk="0">
              <a:spcBef>
                <a:spcPts val="600"/>
              </a:spcBef>
              <a:spcAft>
                <a:spcPts val="600"/>
              </a:spcAft>
              <a:defRPr/>
            </a:pPr>
            <a:r>
              <a:rPr lang="ko-KR" altLang="en-US" sz="1600" b="1" kern="0" dirty="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느끼고</a:t>
            </a:r>
            <a:endParaRPr lang="en-US" altLang="ko-KR" sz="1600" b="1" kern="0" dirty="0" smtClean="0">
              <a:solidFill>
                <a:schemeClr val="bg1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5" name="모서리가 둥근 직사각형 34"/>
          <p:cNvSpPr/>
          <p:nvPr/>
        </p:nvSpPr>
        <p:spPr bwMode="auto">
          <a:xfrm>
            <a:off x="2483768" y="5144492"/>
            <a:ext cx="5760640" cy="692696"/>
          </a:xfrm>
          <a:prstGeom prst="roundRect">
            <a:avLst>
              <a:gd name="adj" fmla="val 0"/>
            </a:avLst>
          </a:prstGeom>
          <a:noFill/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355600" indent="-177800" eaLnBrk="0" latinLnBrk="0">
              <a:defRPr/>
            </a:pPr>
            <a:r>
              <a:rPr lang="ko-KR" altLang="en-US" sz="1600" b="1" kern="0" dirty="0" smtClean="0">
                <a:solidFill>
                  <a:srgbClr val="008000"/>
                </a:solidFill>
                <a:latin typeface="맑은 고딕" pitchFamily="50" charset="-127"/>
                <a:ea typeface="맑은 고딕" pitchFamily="50" charset="-127"/>
              </a:rPr>
              <a:t>향유</a:t>
            </a:r>
            <a:r>
              <a:rPr lang="en-US" altLang="ko-KR" sz="1600" b="1" kern="0" dirty="0" smtClean="0">
                <a:solidFill>
                  <a:srgbClr val="008000"/>
                </a:solidFill>
                <a:latin typeface="맑은 고딕" pitchFamily="50" charset="-127"/>
                <a:ea typeface="맑은 고딕" pitchFamily="50" charset="-127"/>
              </a:rPr>
              <a:t>(</a:t>
            </a:r>
            <a:r>
              <a:rPr lang="ko-KR" altLang="en-US" sz="1600" b="1" kern="0" dirty="0" smtClean="0">
                <a:solidFill>
                  <a:srgbClr val="008000"/>
                </a:solidFill>
                <a:latin typeface="맑은 고딕" pitchFamily="50" charset="-127"/>
                <a:ea typeface="맑은 고딕" pitchFamily="50" charset="-127"/>
              </a:rPr>
              <a:t>享有</a:t>
            </a:r>
            <a:r>
              <a:rPr lang="en-US" altLang="ko-KR" sz="1600" b="1" kern="0" dirty="0" smtClean="0">
                <a:solidFill>
                  <a:srgbClr val="008000"/>
                </a:solidFill>
                <a:latin typeface="맑은 고딕" pitchFamily="50" charset="-127"/>
                <a:ea typeface="맑은 고딕" pitchFamily="50" charset="-127"/>
              </a:rPr>
              <a:t>)</a:t>
            </a:r>
            <a:r>
              <a:rPr lang="ko-KR" altLang="en-US" sz="1600" b="1" kern="0" dirty="0" smtClean="0">
                <a:solidFill>
                  <a:srgbClr val="008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r>
              <a:rPr lang="en-US" altLang="ko-KR" sz="1600" b="1" kern="0" dirty="0" smtClean="0">
                <a:solidFill>
                  <a:srgbClr val="008000"/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r>
              <a:rPr lang="ko-KR" altLang="en-US" sz="1600" b="1" kern="0" dirty="0" smtClean="0">
                <a:solidFill>
                  <a:srgbClr val="008000"/>
                </a:solidFill>
                <a:latin typeface="맑은 고딕" pitchFamily="50" charset="-127"/>
                <a:ea typeface="맑은 고딕" pitchFamily="50" charset="-127"/>
              </a:rPr>
              <a:t>박자</a:t>
            </a:r>
            <a:endParaRPr lang="en-US" altLang="ko-KR" sz="1600" b="1" kern="0" dirty="0" smtClean="0">
              <a:solidFill>
                <a:srgbClr val="008000"/>
              </a:solidFill>
              <a:latin typeface="맑은 고딕" pitchFamily="50" charset="-127"/>
              <a:ea typeface="맑은 고딕" pitchFamily="50" charset="-127"/>
            </a:endParaRPr>
          </a:p>
          <a:p>
            <a:pPr marL="355600" indent="-177800" eaLnBrk="0" latinLnBrk="0">
              <a:defRPr/>
            </a:pPr>
            <a:r>
              <a:rPr lang="ko-KR" altLang="en-US" sz="1100" b="1" kern="0" dirty="0" smtClean="0">
                <a:solidFill>
                  <a:schemeClr val="accent3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성취한 것을 향유하기 위한 </a:t>
            </a:r>
            <a:r>
              <a:rPr lang="en-US" altLang="ko-KR" sz="1100" b="1" kern="0" dirty="0" smtClean="0">
                <a:solidFill>
                  <a:schemeClr val="accent3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3</a:t>
            </a:r>
            <a:r>
              <a:rPr lang="ko-KR" altLang="en-US" sz="1100" b="1" kern="0" dirty="0" smtClean="0">
                <a:solidFill>
                  <a:schemeClr val="accent3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박자</a:t>
            </a:r>
            <a:endParaRPr lang="en-US" altLang="ko-KR" sz="1100" b="1" kern="0" dirty="0" smtClean="0">
              <a:solidFill>
                <a:schemeClr val="accent3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6" name="타원 35"/>
          <p:cNvSpPr/>
          <p:nvPr/>
        </p:nvSpPr>
        <p:spPr bwMode="auto">
          <a:xfrm>
            <a:off x="4690616" y="5832648"/>
            <a:ext cx="1368152" cy="612000"/>
          </a:xfrm>
          <a:prstGeom prst="ellipse">
            <a:avLst/>
          </a:prstGeom>
          <a:solidFill>
            <a:schemeClr val="bg1">
              <a:alpha val="32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355600" indent="-355600" algn="ctr" eaLnBrk="0" latinLnBrk="0">
              <a:spcBef>
                <a:spcPts val="600"/>
              </a:spcBef>
              <a:spcAft>
                <a:spcPts val="600"/>
              </a:spcAft>
              <a:defRPr/>
            </a:pPr>
            <a:r>
              <a:rPr lang="ko-KR" altLang="en-US" sz="1600" b="1" kern="0" dirty="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기록하고</a:t>
            </a:r>
            <a:endParaRPr lang="en-US" altLang="ko-KR" sz="1600" b="1" kern="0" dirty="0" smtClean="0">
              <a:solidFill>
                <a:schemeClr val="bg1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7" name="타원 36"/>
          <p:cNvSpPr/>
          <p:nvPr/>
        </p:nvSpPr>
        <p:spPr bwMode="auto">
          <a:xfrm>
            <a:off x="6418808" y="5832648"/>
            <a:ext cx="1368152" cy="612000"/>
          </a:xfrm>
          <a:prstGeom prst="ellipse">
            <a:avLst/>
          </a:prstGeom>
          <a:solidFill>
            <a:schemeClr val="bg1">
              <a:alpha val="32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177800" indent="-177800" algn="ctr" eaLnBrk="0" latinLnBrk="0">
              <a:spcBef>
                <a:spcPts val="600"/>
              </a:spcBef>
              <a:spcAft>
                <a:spcPts val="600"/>
              </a:spcAft>
              <a:defRPr/>
            </a:pPr>
            <a:r>
              <a:rPr lang="ko-KR" altLang="en-US" sz="1600" b="1" kern="0" dirty="0" smtClean="0">
                <a:solidFill>
                  <a:schemeClr val="bg1">
                    <a:lumMod val="50000"/>
                  </a:schemeClr>
                </a:solidFill>
                <a:latin typeface="맑은 고딕" pitchFamily="50" charset="-127"/>
                <a:ea typeface="맑은 고딕" pitchFamily="50" charset="-127"/>
              </a:rPr>
              <a:t>나눈다</a:t>
            </a:r>
            <a:endParaRPr lang="en-US" altLang="ko-KR" sz="1600" b="1" kern="0" dirty="0" smtClean="0">
              <a:solidFill>
                <a:schemeClr val="bg1">
                  <a:lumMod val="50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모서리가 둥근 직사각형 18"/>
          <p:cNvSpPr/>
          <p:nvPr/>
        </p:nvSpPr>
        <p:spPr bwMode="auto">
          <a:xfrm>
            <a:off x="3059832" y="4941168"/>
            <a:ext cx="4536504" cy="1440160"/>
          </a:xfrm>
          <a:prstGeom prst="roundRect">
            <a:avLst>
              <a:gd name="adj" fmla="val 14726"/>
            </a:avLst>
          </a:prstGeom>
          <a:solidFill>
            <a:schemeClr val="accent3">
              <a:lumMod val="75000"/>
              <a:alpha val="57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177800" algn="ctr" eaLnBrk="0" latinLnBrk="0">
              <a:defRPr/>
            </a:pPr>
            <a:endParaRPr lang="ko-KR" altLang="en-US" sz="1600" b="1" dirty="0" smtClean="0">
              <a:solidFill>
                <a:schemeClr val="bg1"/>
              </a:solidFill>
              <a:latin typeface="+mn-ea"/>
            </a:endParaRPr>
          </a:p>
        </p:txBody>
      </p:sp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생 </a:t>
              </a:r>
              <a:r>
                <a:rPr kumimoji="1" lang="en-US" altLang="ko-KR" sz="3600" b="1" kern="0" dirty="0" smtClean="0">
                  <a:latin typeface="+mn-ea"/>
                </a:rPr>
                <a:t>3</a:t>
              </a:r>
              <a:r>
                <a:rPr kumimoji="1" lang="ko-KR" altLang="en-US" sz="3600" b="1" kern="0" dirty="0" smtClean="0">
                  <a:latin typeface="+mn-ea"/>
                </a:rPr>
                <a:t>박자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인생 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3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박자로 살기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인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grpSp>
        <p:nvGrpSpPr>
          <p:cNvPr id="3" name="그룹 15"/>
          <p:cNvGrpSpPr/>
          <p:nvPr/>
        </p:nvGrpSpPr>
        <p:grpSpPr>
          <a:xfrm>
            <a:off x="1619672" y="1832197"/>
            <a:ext cx="3866593" cy="395536"/>
            <a:chOff x="1619672" y="1832197"/>
            <a:chExt cx="3866593" cy="395536"/>
          </a:xfrm>
        </p:grpSpPr>
        <p:sp>
          <p:nvSpPr>
            <p:cNvPr id="20" name="직사각형 19"/>
            <p:cNvSpPr/>
            <p:nvPr/>
          </p:nvSpPr>
          <p:spPr>
            <a:xfrm>
              <a:off x="1932087" y="1835532"/>
              <a:ext cx="355417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일년 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365</a:t>
              </a:r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일을 어떻게 살 것인가</a:t>
              </a:r>
              <a:r>
                <a:rPr lang="en-US" altLang="ko-KR" b="1" dirty="0" smtClean="0">
                  <a:solidFill>
                    <a:srgbClr val="008000"/>
                  </a:solidFill>
                  <a:latin typeface="+mn-ea"/>
                </a:rPr>
                <a:t>?</a:t>
              </a:r>
            </a:p>
          </p:txBody>
        </p:sp>
        <p:pic>
          <p:nvPicPr>
            <p:cNvPr id="22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  <p:sp>
        <p:nvSpPr>
          <p:cNvPr id="23" name="직사각형 22"/>
          <p:cNvSpPr/>
          <p:nvPr/>
        </p:nvSpPr>
        <p:spPr>
          <a:xfrm>
            <a:off x="2457449" y="2564904"/>
            <a:ext cx="6002983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63525" indent="-263525" latinLnBrk="0">
              <a:lnSpc>
                <a:spcPct val="150000"/>
              </a:lnSpc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</a:pP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매일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10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가지를 시행했는데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9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가지를 실패 해버리고 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1</a:t>
            </a:r>
            <a:r>
              <a:rPr lang="ko-KR" altLang="en-US" sz="1600" dirty="0" smtClean="0">
                <a:solidFill>
                  <a:srgbClr val="000000"/>
                </a:solidFill>
                <a:latin typeface="+mn-ea"/>
              </a:rPr>
              <a:t>개를 이뤘다면</a:t>
            </a:r>
            <a:r>
              <a:rPr lang="en-US" altLang="ko-KR" sz="1600" dirty="0" smtClean="0">
                <a:solidFill>
                  <a:srgbClr val="000000"/>
                </a:solidFill>
                <a:latin typeface="+mn-ea"/>
              </a:rPr>
              <a:t>?</a:t>
            </a:r>
            <a:endParaRPr lang="ko-KR" altLang="en-US" sz="1600" dirty="0" smtClean="0">
              <a:latin typeface="+mn-ea"/>
            </a:endParaRP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en-US" altLang="ko-KR" sz="1600" dirty="0" smtClean="0">
                <a:latin typeface="+mn-ea"/>
              </a:rPr>
              <a:t>365 × </a:t>
            </a:r>
            <a:r>
              <a:rPr lang="en-US" altLang="ko-KR" sz="1600" dirty="0" smtClean="0">
                <a:latin typeface="+mn-ea"/>
              </a:rPr>
              <a:t>9</a:t>
            </a:r>
            <a:r>
              <a:rPr lang="ko-KR" altLang="en-US" sz="1600" dirty="0" smtClean="0">
                <a:latin typeface="+mn-ea"/>
              </a:rPr>
              <a:t>개의 </a:t>
            </a:r>
            <a:r>
              <a:rPr lang="ko-KR" altLang="en-US" sz="1600" dirty="0" smtClean="0">
                <a:latin typeface="+mn-ea"/>
              </a:rPr>
              <a:t>실패에 대해서 슬퍼하며 시간을 보낼 것인가</a:t>
            </a:r>
            <a:r>
              <a:rPr lang="en-US" altLang="ko-KR" sz="1600" dirty="0" smtClean="0">
                <a:latin typeface="+mn-ea"/>
              </a:rPr>
              <a:t>?</a:t>
            </a:r>
          </a:p>
          <a:p>
            <a:pPr marL="358775" lvl="1" indent="184150" latinLnBrk="0">
              <a:lnSpc>
                <a:spcPct val="150000"/>
              </a:lnSpc>
              <a:spcBef>
                <a:spcPts val="600"/>
              </a:spcBef>
              <a:buClr>
                <a:srgbClr val="285DA6"/>
              </a:buClr>
              <a:buBlip>
                <a:blip r:embed="rId4"/>
              </a:buBlip>
            </a:pPr>
            <a:r>
              <a:rPr lang="ko-KR" altLang="en-US" sz="1600" dirty="0" smtClean="0">
                <a:latin typeface="+mn-ea"/>
              </a:rPr>
              <a:t>성공한 </a:t>
            </a:r>
            <a:r>
              <a:rPr lang="en-US" altLang="ko-KR" sz="1600" dirty="0" smtClean="0">
                <a:latin typeface="+mn-ea"/>
              </a:rPr>
              <a:t>365</a:t>
            </a:r>
            <a:r>
              <a:rPr lang="ko-KR" altLang="en-US" sz="1600" dirty="0" smtClean="0">
                <a:latin typeface="+mn-ea"/>
              </a:rPr>
              <a:t>개를 누리며 축제를 할 것인가</a:t>
            </a:r>
            <a:r>
              <a:rPr lang="en-US" altLang="ko-KR" sz="1600" dirty="0" smtClean="0">
                <a:latin typeface="+mn-ea"/>
              </a:rPr>
              <a:t>? </a:t>
            </a:r>
            <a:endParaRPr lang="ko-KR" altLang="en-US" sz="4000" dirty="0" smtClean="0">
              <a:latin typeface="+mn-ea"/>
            </a:endParaRPr>
          </a:p>
        </p:txBody>
      </p:sp>
      <p:sp useBgFill="1">
        <p:nvSpPr>
          <p:cNvPr id="16" name="타원 15"/>
          <p:cNvSpPr/>
          <p:nvPr/>
        </p:nvSpPr>
        <p:spPr>
          <a:xfrm>
            <a:off x="3491984" y="5228725"/>
            <a:ext cx="936000" cy="900000"/>
          </a:xfrm>
          <a:prstGeom prst="ellipse">
            <a:avLst/>
          </a:prstGeom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spcBef>
                <a:spcPct val="0"/>
              </a:spcBef>
            </a:pPr>
            <a:r>
              <a:rPr lang="ko-KR" altLang="en-US" sz="14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저질러라</a:t>
            </a:r>
          </a:p>
        </p:txBody>
      </p:sp>
      <p:sp useBgFill="1">
        <p:nvSpPr>
          <p:cNvPr id="17" name="타원 16"/>
          <p:cNvSpPr/>
          <p:nvPr/>
        </p:nvSpPr>
        <p:spPr>
          <a:xfrm>
            <a:off x="4860136" y="5228725"/>
            <a:ext cx="936000" cy="900000"/>
          </a:xfrm>
          <a:prstGeom prst="ellipse">
            <a:avLst/>
          </a:prstGeom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spcBef>
                <a:spcPct val="0"/>
              </a:spcBef>
            </a:pPr>
            <a:r>
              <a:rPr lang="ko-KR" altLang="en-US" sz="1400" b="1" spc="-12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제쳐라</a:t>
            </a:r>
            <a:endParaRPr lang="ko-KR" altLang="en-US" sz="1400" b="1" spc="-120" dirty="0" smtClean="0">
              <a:solidFill>
                <a:schemeClr val="accent6">
                  <a:lumMod val="75000"/>
                </a:schemeClr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 useBgFill="1">
        <p:nvSpPr>
          <p:cNvPr id="18" name="타원 17"/>
          <p:cNvSpPr/>
          <p:nvPr/>
        </p:nvSpPr>
        <p:spPr>
          <a:xfrm>
            <a:off x="6228288" y="5228725"/>
            <a:ext cx="936000" cy="900000"/>
          </a:xfrm>
          <a:prstGeom prst="ellipse">
            <a:avLst/>
          </a:prstGeom>
          <a:ln w="165100">
            <a:gradFill>
              <a:gsLst>
                <a:gs pos="0">
                  <a:schemeClr val="accent6">
                    <a:lumMod val="20000"/>
                    <a:lumOff val="80000"/>
                  </a:schemeClr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7500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>
              <a:spcBef>
                <a:spcPct val="0"/>
              </a:spcBef>
            </a:pPr>
            <a:r>
              <a:rPr lang="ko-KR" altLang="en-US" sz="1400" b="1" spc="-120" dirty="0" smtClean="0">
                <a:solidFill>
                  <a:schemeClr val="accent6">
                    <a:lumMod val="75000"/>
                  </a:schemeClr>
                </a:solidFill>
                <a:latin typeface="맑은 고딕" pitchFamily="50" charset="-127"/>
                <a:ea typeface="맑은 고딕" pitchFamily="50" charset="-127"/>
              </a:rPr>
              <a:t>누려라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7"/>
          <p:cNvGrpSpPr/>
          <p:nvPr/>
        </p:nvGrpSpPr>
        <p:grpSpPr>
          <a:xfrm>
            <a:off x="-4613" y="-171400"/>
            <a:ext cx="9148613" cy="1296144"/>
            <a:chOff x="-4613" y="-171400"/>
            <a:chExt cx="9148613" cy="1296144"/>
          </a:xfrm>
        </p:grpSpPr>
        <p:sp>
          <p:nvSpPr>
            <p:cNvPr id="21" name="제목 15"/>
            <p:cNvSpPr txBox="1">
              <a:spLocks/>
            </p:cNvSpPr>
            <p:nvPr/>
          </p:nvSpPr>
          <p:spPr>
            <a:xfrm>
              <a:off x="0" y="127265"/>
              <a:ext cx="9144000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1073150" lvl="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3600" b="1" kern="0" dirty="0" smtClean="0">
                  <a:latin typeface="+mn-ea"/>
                </a:rPr>
                <a:t>생 </a:t>
              </a:r>
              <a:r>
                <a:rPr kumimoji="1" lang="en-US" altLang="ko-KR" sz="3600" b="1" kern="0" dirty="0" smtClean="0">
                  <a:latin typeface="+mn-ea"/>
                </a:rPr>
                <a:t>3</a:t>
              </a:r>
              <a:r>
                <a:rPr kumimoji="1" lang="ko-KR" altLang="en-US" sz="3600" b="1" kern="0" dirty="0" smtClean="0">
                  <a:latin typeface="+mn-ea"/>
                </a:rPr>
                <a:t>박자</a:t>
              </a:r>
              <a:endParaRPr kumimoji="1" lang="ko-KR" altLang="en-US" sz="3600" b="1" kern="0" dirty="0">
                <a:latin typeface="+mn-ea"/>
              </a:endParaRPr>
            </a:p>
          </p:txBody>
        </p:sp>
        <p:sp>
          <p:nvSpPr>
            <p:cNvPr id="24" name="이등변 삼각형 23"/>
            <p:cNvSpPr/>
            <p:nvPr/>
          </p:nvSpPr>
          <p:spPr>
            <a:xfrm>
              <a:off x="1331640" y="-171400"/>
              <a:ext cx="72008" cy="72008"/>
            </a:xfrm>
            <a:prstGeom prst="triangle">
              <a:avLst/>
            </a:prstGeom>
          </p:spPr>
          <p:txBody>
            <a:bodyPr wrap="square" rtlCol="0" anchor="ctr">
              <a:spAutoFit/>
            </a:bodyPr>
            <a:lstStyle/>
            <a:p>
              <a:pPr marL="263525" indent="-263525" algn="ctr" latinLnBrk="0">
                <a:lnSpc>
                  <a:spcPct val="150000"/>
                </a:lnSpc>
                <a:buClr>
                  <a:srgbClr val="265DAA"/>
                </a:buClr>
                <a:buFont typeface="Arial" pitchFamily="34" charset="0"/>
                <a:buChar char="•"/>
              </a:pPr>
              <a:endParaRPr lang="ko-KR" altLang="en-US" sz="1600" dirty="0" smtClean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endParaRPr>
            </a:p>
          </p:txBody>
        </p:sp>
        <p:sp>
          <p:nvSpPr>
            <p:cNvPr id="26" name="제목 15"/>
            <p:cNvSpPr txBox="1">
              <a:spLocks/>
            </p:cNvSpPr>
            <p:nvPr/>
          </p:nvSpPr>
          <p:spPr>
            <a:xfrm>
              <a:off x="1187624" y="764704"/>
              <a:ext cx="7452320" cy="360040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268288" indent="-268288" eaLnBrk="0" fontAlgn="base" hangingPunct="0">
                <a:spcBef>
                  <a:spcPct val="0"/>
                </a:spcBef>
                <a:spcAft>
                  <a:spcPct val="0"/>
                </a:spcAft>
                <a:buBlip>
                  <a:blip r:embed="rId2"/>
                </a:buBlip>
                <a:defRPr/>
              </a:pP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인생 </a:t>
              </a:r>
              <a:r>
                <a:rPr kumimoji="1" lang="en-US" altLang="ko-KR" sz="2800" b="1" kern="0" dirty="0" smtClean="0">
                  <a:solidFill>
                    <a:srgbClr val="008000"/>
                  </a:solidFill>
                  <a:latin typeface="+mn-ea"/>
                </a:rPr>
                <a:t>3</a:t>
              </a:r>
              <a:r>
                <a:rPr kumimoji="1" lang="ko-KR" altLang="en-US" sz="2800" b="1" kern="0" dirty="0" smtClean="0">
                  <a:solidFill>
                    <a:srgbClr val="008000"/>
                  </a:solidFill>
                  <a:latin typeface="+mn-ea"/>
                </a:rPr>
                <a:t>박자로 살기</a:t>
              </a:r>
              <a:endParaRPr kumimoji="1" lang="ko-KR" altLang="en-US" sz="2800" b="1" kern="0" dirty="0">
                <a:solidFill>
                  <a:srgbClr val="008000"/>
                </a:solidFill>
                <a:latin typeface="+mn-ea"/>
              </a:endParaRPr>
            </a:p>
          </p:txBody>
        </p:sp>
        <p:sp>
          <p:nvSpPr>
            <p:cNvPr id="27" name="제목 15"/>
            <p:cNvSpPr txBox="1">
              <a:spLocks/>
            </p:cNvSpPr>
            <p:nvPr/>
          </p:nvSpPr>
          <p:spPr>
            <a:xfrm>
              <a:off x="-4613" y="-27384"/>
              <a:ext cx="1187624" cy="648072"/>
            </a:xfrm>
            <a:prstGeom prst="rect">
              <a:avLst/>
            </a:prstGeom>
          </p:spPr>
          <p:txBody>
            <a:bodyPr>
              <a:noAutofit/>
            </a:bodyPr>
            <a:lstStyle/>
            <a:p>
              <a:pPr marL="533400" lvl="0" indent="-55563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kumimoji="1" lang="ko-KR" altLang="en-US" sz="4800" b="1" kern="0" dirty="0" smtClean="0">
                  <a:solidFill>
                    <a:srgbClr val="FFFFFF"/>
                  </a:solidFill>
                  <a:latin typeface="+mn-ea"/>
                </a:rPr>
                <a:t>인</a:t>
              </a:r>
              <a:endParaRPr kumimoji="1" lang="ko-KR" altLang="en-US" sz="3600" b="1" kern="0" dirty="0">
                <a:solidFill>
                  <a:srgbClr val="FFFFFF"/>
                </a:solidFill>
                <a:latin typeface="+mn-ea"/>
              </a:endParaRPr>
            </a:p>
          </p:txBody>
        </p:sp>
      </p:grpSp>
      <p:sp>
        <p:nvSpPr>
          <p:cNvPr id="10" name="모서리가 둥근 직사각형 9"/>
          <p:cNvSpPr/>
          <p:nvPr/>
        </p:nvSpPr>
        <p:spPr bwMode="auto">
          <a:xfrm>
            <a:off x="2124075" y="2420888"/>
            <a:ext cx="6119813" cy="4032448"/>
          </a:xfrm>
          <a:prstGeom prst="roundRect">
            <a:avLst/>
          </a:prstGeom>
          <a:solidFill>
            <a:schemeClr val="bg1"/>
          </a:solidFill>
          <a:ln w="38100" cap="rnd">
            <a:gradFill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0975" lvl="0">
              <a:lnSpc>
                <a:spcPct val="150000"/>
              </a:lnSpc>
              <a:buClr>
                <a:schemeClr val="tx1">
                  <a:lumMod val="65000"/>
                  <a:lumOff val="35000"/>
                </a:schemeClr>
              </a:buClr>
            </a:pPr>
            <a:endParaRPr lang="ko-KR" altLang="en-US" sz="1200" dirty="0" smtClean="0">
              <a:solidFill>
                <a:schemeClr val="tx1"/>
              </a:solidFill>
              <a:latin typeface="+mn-ea"/>
            </a:endParaRPr>
          </a:p>
        </p:txBody>
      </p:sp>
      <p:sp>
        <p:nvSpPr>
          <p:cNvPr id="11" name="모서리가 둥근 직사각형 10"/>
          <p:cNvSpPr/>
          <p:nvPr/>
        </p:nvSpPr>
        <p:spPr bwMode="auto">
          <a:xfrm>
            <a:off x="2555777" y="2636912"/>
            <a:ext cx="3960439" cy="360000"/>
          </a:xfrm>
          <a:prstGeom prst="roundRect">
            <a:avLst>
              <a:gd name="adj" fmla="val 50000"/>
            </a:avLst>
          </a:prstGeom>
          <a:solidFill>
            <a:schemeClr val="accent3">
              <a:lumMod val="60000"/>
              <a:lumOff val="40000"/>
              <a:alpha val="70000"/>
            </a:schemeClr>
          </a:solidFill>
          <a:ln w="38100">
            <a:noFill/>
            <a:headEnd type="none" w="med" len="med"/>
            <a:tailEnd type="oval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36000" rIns="36000" rtlCol="0" anchor="ctr">
            <a:noAutofit/>
          </a:bodyPr>
          <a:lstStyle/>
          <a:p>
            <a:pPr marL="0" lvl="1" algn="ctr" defTabSz="966788" latinLnBrk="0">
              <a:buClr>
                <a:srgbClr val="285DA6"/>
              </a:buClr>
            </a:pPr>
            <a:r>
              <a:rPr lang="ko-KR" altLang="en-US" sz="1400" b="1" smtClean="0">
                <a:solidFill>
                  <a:srgbClr val="008000"/>
                </a:solidFill>
                <a:latin typeface="+mn-ea"/>
              </a:rPr>
              <a:t>행복한 사람들의 특징에 대한 심리학적 연구</a:t>
            </a:r>
            <a:endParaRPr lang="en-US" altLang="ko-KR" sz="1400" b="1" dirty="0" smtClean="0">
              <a:solidFill>
                <a:srgbClr val="008000"/>
              </a:solidFill>
              <a:latin typeface="+mn-ea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2267355" y="3207228"/>
            <a:ext cx="5787534" cy="2946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0975" lvl="0">
              <a:lnSpc>
                <a:spcPct val="13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200" dirty="0" smtClean="0">
                <a:latin typeface="+mn-ea"/>
              </a:rPr>
              <a:t>행복은 상대적인 것이며 자신이 성취한 것을 얼마나 누리는 가에  달려있다</a:t>
            </a:r>
            <a:r>
              <a:rPr lang="en-US" altLang="ko-KR" sz="1200" dirty="0" smtClean="0">
                <a:latin typeface="+mn-ea"/>
              </a:rPr>
              <a:t>. 1995</a:t>
            </a:r>
            <a:r>
              <a:rPr lang="ko-KR" altLang="en-US" sz="1200" dirty="0" smtClean="0">
                <a:latin typeface="+mn-ea"/>
              </a:rPr>
              <a:t>년에</a:t>
            </a:r>
            <a:r>
              <a:rPr lang="en-US" altLang="ko-KR" sz="1200" dirty="0" smtClean="0">
                <a:latin typeface="+mn-ea"/>
              </a:rPr>
              <a:t> </a:t>
            </a:r>
            <a:r>
              <a:rPr lang="ko-KR" altLang="en-US" sz="1200" dirty="0" smtClean="0">
                <a:latin typeface="+mn-ea"/>
              </a:rPr>
              <a:t>미국 </a:t>
            </a:r>
            <a:r>
              <a:rPr lang="ko-KR" altLang="en-US" sz="1200" dirty="0" err="1" smtClean="0">
                <a:latin typeface="+mn-ea"/>
              </a:rPr>
              <a:t>코넬대학교</a:t>
            </a:r>
            <a:r>
              <a:rPr lang="ko-KR" altLang="en-US" sz="1200" dirty="0" smtClean="0">
                <a:latin typeface="+mn-ea"/>
              </a:rPr>
              <a:t> 심리학과의 </a:t>
            </a:r>
            <a:r>
              <a:rPr lang="en-US" altLang="ko-KR" sz="1200" dirty="0" err="1" smtClean="0">
                <a:latin typeface="+mn-ea"/>
              </a:rPr>
              <a:t>Medvec</a:t>
            </a:r>
            <a:r>
              <a:rPr lang="en-US" altLang="ko-KR" sz="1200" dirty="0" smtClean="0">
                <a:latin typeface="+mn-ea"/>
              </a:rPr>
              <a:t> </a:t>
            </a:r>
            <a:r>
              <a:rPr lang="ko-KR" altLang="en-US" sz="1200" dirty="0" smtClean="0">
                <a:latin typeface="+mn-ea"/>
              </a:rPr>
              <a:t>교수와 동료들은 아주 흥미로운 논문을 발표하였다</a:t>
            </a:r>
            <a:r>
              <a:rPr lang="en-US" altLang="ko-KR" sz="1200" dirty="0" smtClean="0">
                <a:latin typeface="+mn-ea"/>
              </a:rPr>
              <a:t>. </a:t>
            </a:r>
            <a:r>
              <a:rPr lang="ko-KR" altLang="en-US" sz="1200" dirty="0" smtClean="0">
                <a:latin typeface="+mn-ea"/>
              </a:rPr>
              <a:t>올림픽 메달리스트들을 대상으로 이들이 메달을 받았을 때의 정서적 반응을 분석한 것이다</a:t>
            </a:r>
            <a:r>
              <a:rPr lang="en-US" altLang="ko-KR" sz="1200" dirty="0" smtClean="0">
                <a:latin typeface="+mn-ea"/>
              </a:rPr>
              <a:t>. </a:t>
            </a:r>
            <a:r>
              <a:rPr lang="ko-KR" altLang="en-US" sz="1200" dirty="0" smtClean="0">
                <a:latin typeface="+mn-ea"/>
              </a:rPr>
              <a:t>올림픽 기간 동안 녹화된 동영상들을 면밀히 분석한 결과 주목할 만한 결과가 나타났는데</a:t>
            </a:r>
            <a:r>
              <a:rPr lang="en-US" altLang="ko-KR" sz="1200" dirty="0" smtClean="0">
                <a:latin typeface="+mn-ea"/>
              </a:rPr>
              <a:t>, 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은메달을 딴 선수들보다 동메달을 딴 선수들이 더 행복해하는 반응을 보였다</a:t>
            </a:r>
            <a:r>
              <a:rPr lang="ko-KR" altLang="en-US" sz="1200" dirty="0" smtClean="0">
                <a:latin typeface="+mn-ea"/>
              </a:rPr>
              <a:t>는 것이다</a:t>
            </a:r>
            <a:r>
              <a:rPr lang="en-US" altLang="ko-KR" sz="1200" dirty="0" smtClean="0">
                <a:latin typeface="+mn-ea"/>
              </a:rPr>
              <a:t>. </a:t>
            </a:r>
            <a:r>
              <a:rPr lang="ko-KR" altLang="en-US" sz="1200" dirty="0" smtClean="0">
                <a:latin typeface="+mn-ea"/>
              </a:rPr>
              <a:t>은메달리스트들은 </a:t>
            </a:r>
            <a:r>
              <a:rPr lang="en-US" altLang="ko-KR" sz="1200" dirty="0" smtClean="0">
                <a:latin typeface="+mn-ea"/>
              </a:rPr>
              <a:t>2</a:t>
            </a:r>
            <a:r>
              <a:rPr lang="ko-KR" altLang="en-US" sz="1200" dirty="0" smtClean="0">
                <a:latin typeface="+mn-ea"/>
              </a:rPr>
              <a:t>위라는 좋은 성적을 거두었음에도 불구하고 조금만 더 잘했으면 금메달을 딸 수 있었다는 생각 때문에 덜 행복한 반면 동메달리스트들은 비록 </a:t>
            </a:r>
            <a:r>
              <a:rPr lang="en-US" altLang="ko-KR" sz="1200" dirty="0" smtClean="0">
                <a:latin typeface="+mn-ea"/>
              </a:rPr>
              <a:t>3</a:t>
            </a:r>
            <a:r>
              <a:rPr lang="ko-KR" altLang="en-US" sz="1200" dirty="0" smtClean="0">
                <a:latin typeface="+mn-ea"/>
              </a:rPr>
              <a:t>위이지만 하마터면 메달을 못 딸뻔했는데 정말 다행이라는 생각을 하기 때문일 것이다</a:t>
            </a:r>
            <a:r>
              <a:rPr lang="en-US" altLang="ko-KR" sz="1200" dirty="0" smtClean="0">
                <a:latin typeface="+mn-ea"/>
              </a:rPr>
              <a:t>. </a:t>
            </a:r>
          </a:p>
          <a:p>
            <a:pPr marL="180975" lvl="0">
              <a:lnSpc>
                <a:spcPct val="130000"/>
              </a:lnSpc>
              <a:buClr>
                <a:schemeClr val="tx1">
                  <a:lumMod val="65000"/>
                  <a:lumOff val="35000"/>
                </a:schemeClr>
              </a:buClr>
            </a:pPr>
            <a:r>
              <a:rPr lang="ko-KR" altLang="en-US" sz="1200" dirty="0" smtClean="0">
                <a:latin typeface="+mn-ea"/>
              </a:rPr>
              <a:t>이렇듯 인생에 있어서의 </a:t>
            </a:r>
            <a:r>
              <a:rPr lang="ko-KR" altLang="en-US" sz="1200" b="1" dirty="0" smtClean="0">
                <a:solidFill>
                  <a:schemeClr val="accent6">
                    <a:lumMod val="75000"/>
                  </a:schemeClr>
                </a:solidFill>
                <a:latin typeface="+mn-ea"/>
              </a:rPr>
              <a:t>행복은 객관적인 기준에 의해서 결정되는 것이 아니라 비록 더 나쁜 조건에서도 자신이 가진 것에 대해서 기뻐하고 누릴 줄 아는 사람이 가질 수 있는 것</a:t>
            </a:r>
            <a:r>
              <a:rPr lang="ko-KR" altLang="en-US" sz="1200" dirty="0" smtClean="0">
                <a:latin typeface="+mn-ea"/>
              </a:rPr>
              <a:t>이다</a:t>
            </a:r>
            <a:r>
              <a:rPr lang="en-US" altLang="ko-KR" sz="1200" dirty="0" smtClean="0">
                <a:latin typeface="+mn-ea"/>
              </a:rPr>
              <a:t>. </a:t>
            </a:r>
            <a:r>
              <a:rPr lang="ko-KR" altLang="en-US" sz="1200" dirty="0" smtClean="0">
                <a:latin typeface="+mn-ea"/>
              </a:rPr>
              <a:t> </a:t>
            </a:r>
          </a:p>
        </p:txBody>
      </p:sp>
      <p:grpSp>
        <p:nvGrpSpPr>
          <p:cNvPr id="13" name="그룹 15"/>
          <p:cNvGrpSpPr/>
          <p:nvPr/>
        </p:nvGrpSpPr>
        <p:grpSpPr>
          <a:xfrm>
            <a:off x="1619672" y="1832197"/>
            <a:ext cx="2276414" cy="395536"/>
            <a:chOff x="1619672" y="1832197"/>
            <a:chExt cx="2276414" cy="395536"/>
          </a:xfrm>
        </p:grpSpPr>
        <p:sp>
          <p:nvSpPr>
            <p:cNvPr id="14" name="직사각형 13"/>
            <p:cNvSpPr/>
            <p:nvPr/>
          </p:nvSpPr>
          <p:spPr>
            <a:xfrm>
              <a:off x="1932087" y="1835532"/>
              <a:ext cx="1963999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ko-KR" altLang="en-US" b="1" dirty="0" smtClean="0">
                  <a:solidFill>
                    <a:srgbClr val="008000"/>
                  </a:solidFill>
                  <a:latin typeface="+mn-ea"/>
                </a:rPr>
                <a:t>제치고 누리는 삶</a:t>
              </a:r>
              <a:endParaRPr lang="en-US" altLang="ko-KR" b="1" dirty="0" smtClean="0">
                <a:solidFill>
                  <a:srgbClr val="008000"/>
                </a:solidFill>
                <a:latin typeface="+mn-ea"/>
              </a:endParaRPr>
            </a:p>
          </p:txBody>
        </p:sp>
        <p:pic>
          <p:nvPicPr>
            <p:cNvPr id="15" name="Picture 2" descr="Y:\동사섭_동영상\03_원고\03_pdf용 탬플릿\참고자료_김미형\블릿s_green.png"/>
            <p:cNvPicPr>
              <a:picLocks noChangeAspect="1" noChangeArrowheads="1"/>
            </p:cNvPicPr>
            <p:nvPr/>
          </p:nvPicPr>
          <p:blipFill>
            <a:blip r:embed="rId3" cstate="print"/>
            <a:stretch>
              <a:fillRect/>
            </a:stretch>
          </p:blipFill>
          <p:spPr bwMode="auto">
            <a:xfrm>
              <a:off x="1619672" y="1832197"/>
              <a:ext cx="360040" cy="395536"/>
            </a:xfrm>
            <a:prstGeom prst="rect">
              <a:avLst/>
            </a:prstGeom>
            <a:noFill/>
            <a:ln w="88900" cap="sq">
              <a:noFill/>
              <a:miter lim="800000"/>
            </a:ln>
            <a:effectLst/>
            <a:scene3d>
              <a:camera prst="orthographicFront"/>
              <a:lightRig rig="twoPt" dir="t">
                <a:rot lat="0" lon="0" rev="7200000"/>
              </a:lightRig>
            </a:scene3d>
            <a:sp3d>
              <a:bevelT w="25400" h="19050"/>
              <a:contourClr>
                <a:srgbClr val="FFFFFF"/>
              </a:contourClr>
            </a:sp3d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marL="263525" indent="-263525" latinLnBrk="0">
          <a:buClr>
            <a:schemeClr val="tx1">
              <a:lumMod val="65000"/>
              <a:lumOff val="35000"/>
            </a:schemeClr>
          </a:buClr>
          <a:buFont typeface="Arial" pitchFamily="34" charset="0"/>
          <a:buChar char="•"/>
          <a:defRPr sz="1600" dirty="0" smtClean="0">
            <a:solidFill>
              <a:srgbClr val="000000"/>
            </a:solidFill>
            <a:latin typeface="+mn-ea"/>
          </a:defRPr>
        </a:defPPr>
      </a:lstStyle>
    </a:spDef>
    <a:lnDef>
      <a:spPr>
        <a:ln w="12700">
          <a:solidFill>
            <a:srgbClr val="23AC38"/>
          </a:solidFill>
          <a:prstDash val="sysDot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effectLst>
          <a:outerShdw blurRad="76200" dist="12700" dir="2700000" algn="tl" rotWithShape="0">
            <a:prstClr val="black">
              <a:alpha val="40000"/>
            </a:prstClr>
          </a:outerShdw>
        </a:effectLst>
      </a:spPr>
      <a:bodyPr vert="horz" lIns="91440" tIns="45720" rIns="91440" bIns="45720" rtlCol="0" anchor="ctr">
        <a:noAutofit/>
      </a:bodyPr>
      <a:lstStyle>
        <a:defPPr marL="0" marR="0" indent="0" algn="r" defTabSz="914400" rtl="0" eaLnBrk="1" fontAlgn="auto" latinLnBrk="1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2400" b="1" i="0" u="none" strike="noStrike" kern="1200" cap="none" spc="0" normalizeH="0" baseline="0" noProof="0" dirty="0" smtClean="0">
            <a:ln>
              <a:noFill/>
            </a:ln>
            <a:solidFill>
              <a:schemeClr val="bg1"/>
            </a:solidFill>
            <a:effectLst/>
            <a:uLnTx/>
            <a:uFillTx/>
            <a:latin typeface="나눔고딕" pitchFamily="50" charset="-127"/>
            <a:ea typeface="나눔고딕" pitchFamily="50" charset="-127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2146</TotalTime>
  <Words>420</Words>
  <Application>Microsoft Office PowerPoint</Application>
  <PresentationFormat>화면 슬라이드 쇼(4:3)</PresentationFormat>
  <Paragraphs>75</Paragraphs>
  <Slides>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2</vt:i4>
      </vt:variant>
      <vt:variant>
        <vt:lpstr>슬라이드 제목</vt:lpstr>
      </vt:variant>
      <vt:variant>
        <vt:i4>9</vt:i4>
      </vt:variant>
    </vt:vector>
  </HeadingPairs>
  <TitlesOfParts>
    <vt:vector size="11" baseType="lpstr">
      <vt:lpstr>Office 테마</vt:lpstr>
      <vt:lpstr>디자인 사용자 지정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lovin</dc:creator>
  <cp:lastModifiedBy>이경수</cp:lastModifiedBy>
  <cp:revision>280</cp:revision>
  <dcterms:created xsi:type="dcterms:W3CDTF">2013-07-26T07:32:19Z</dcterms:created>
  <dcterms:modified xsi:type="dcterms:W3CDTF">2014-02-09T09:22:55Z</dcterms:modified>
</cp:coreProperties>
</file>