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2"/>
  </p:notesMasterIdLst>
  <p:sldIdLst>
    <p:sldId id="312" r:id="rId3"/>
    <p:sldId id="321" r:id="rId4"/>
    <p:sldId id="322" r:id="rId5"/>
    <p:sldId id="323" r:id="rId6"/>
    <p:sldId id="324" r:id="rId7"/>
    <p:sldId id="325" r:id="rId8"/>
    <p:sldId id="326" r:id="rId9"/>
    <p:sldId id="329" r:id="rId10"/>
    <p:sldId id="328" r:id="rId11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9366" autoAdjust="0"/>
  </p:normalViewPr>
  <p:slideViewPr>
    <p:cSldViewPr>
      <p:cViewPr varScale="1">
        <p:scale>
          <a:sx n="95" d="100"/>
          <a:sy n="95" d="100"/>
        </p:scale>
        <p:origin x="-90" y="-2304"/>
      </p:cViewPr>
      <p:guideLst>
        <p:guide orient="horz" pos="1389"/>
        <p:guide orient="horz" pos="799"/>
        <p:guide orient="horz" pos="482"/>
        <p:guide orient="horz" pos="1797"/>
        <p:guide orient="horz" pos="3974"/>
        <p:guide orient="horz" pos="1616"/>
        <p:guide pos="1020"/>
        <p:guide pos="812"/>
        <p:guide pos="1332"/>
        <p:guide pos="1565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인생 </a:t>
            </a:r>
            <a:r>
              <a:rPr lang="en-US" altLang="ko-KR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박자</a:t>
            </a:r>
            <a:endParaRPr lang="ko-KR" altLang="en-US" sz="48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인생이란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337328" cy="395536"/>
            <a:chOff x="1619672" y="1832197"/>
            <a:chExt cx="2337328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02491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삶의 세가지 속성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8" name="오각형 27"/>
          <p:cNvSpPr/>
          <p:nvPr/>
        </p:nvSpPr>
        <p:spPr bwMode="auto">
          <a:xfrm>
            <a:off x="2699792" y="4725144"/>
            <a:ext cx="4896544" cy="576064"/>
          </a:xfrm>
          <a:prstGeom prst="homePlate">
            <a:avLst/>
          </a:prstGeom>
          <a:solidFill>
            <a:schemeClr val="accent3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algn="ctr" eaLnBrk="0" latinLnBrk="0">
              <a:defRPr/>
            </a:pP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목적을 달성하기 위해서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실천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함</a:t>
            </a:r>
          </a:p>
        </p:txBody>
      </p:sp>
      <p:sp>
        <p:nvSpPr>
          <p:cNvPr id="30" name="모서리가 둥근 직사각형 29"/>
          <p:cNvSpPr/>
          <p:nvPr/>
        </p:nvSpPr>
        <p:spPr bwMode="auto">
          <a:xfrm>
            <a:off x="2928516" y="3717032"/>
            <a:ext cx="3914750" cy="648072"/>
          </a:xfrm>
          <a:prstGeom prst="roundRect">
            <a:avLst>
              <a:gd name="adj" fmla="val 50000"/>
            </a:avLst>
          </a:prstGeom>
          <a:solidFill>
            <a:schemeClr val="accent3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algn="ctr" eaLnBrk="0" latinLnBrk="0">
              <a:defRPr/>
            </a:pP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만족스러운 성과 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성취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를 얻음</a:t>
            </a:r>
          </a:p>
        </p:txBody>
      </p:sp>
      <p:sp>
        <p:nvSpPr>
          <p:cNvPr id="32" name="모서리가 둥근 직사각형 31"/>
          <p:cNvSpPr/>
          <p:nvPr/>
        </p:nvSpPr>
        <p:spPr bwMode="auto">
          <a:xfrm>
            <a:off x="2987824" y="5661248"/>
            <a:ext cx="3914750" cy="648072"/>
          </a:xfrm>
          <a:prstGeom prst="roundRect">
            <a:avLst>
              <a:gd name="adj" fmla="val 50000"/>
            </a:avLst>
          </a:prstGeom>
          <a:solidFill>
            <a:schemeClr val="accent3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algn="ctr" eaLnBrk="0" latinLnBrk="0">
              <a:defRPr/>
            </a:pP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유감스러운 결과 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실패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를 얻음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1945258" y="4725144"/>
            <a:ext cx="8985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+mn-ea"/>
              </a:rPr>
              <a:t>A </a:t>
            </a:r>
          </a:p>
          <a:p>
            <a:pPr algn="ctr"/>
            <a:r>
              <a:rPr lang="ko-KR" altLang="en-US" sz="1600" dirty="0" smtClean="0">
                <a:latin typeface="+mn-ea"/>
              </a:rPr>
              <a:t>시점</a:t>
            </a:r>
            <a:r>
              <a:rPr lang="en-US" altLang="ko-KR" sz="1600" dirty="0" smtClean="0">
                <a:latin typeface="+mn-ea"/>
              </a:rPr>
              <a:t> 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7452320" y="4716433"/>
            <a:ext cx="8985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dirty="0" smtClean="0">
                <a:latin typeface="+mn-ea"/>
              </a:rPr>
              <a:t>B </a:t>
            </a:r>
          </a:p>
          <a:p>
            <a:pPr algn="ctr"/>
            <a:r>
              <a:rPr lang="ko-KR" altLang="en-US" sz="1600" dirty="0" smtClean="0">
                <a:latin typeface="+mn-ea"/>
              </a:rPr>
              <a:t>시점</a:t>
            </a:r>
            <a:r>
              <a:rPr lang="en-US" altLang="ko-KR" sz="1600" dirty="0" smtClean="0">
                <a:latin typeface="+mn-ea"/>
              </a:rPr>
              <a:t> </a:t>
            </a:r>
          </a:p>
        </p:txBody>
      </p:sp>
      <p:cxnSp>
        <p:nvCxnSpPr>
          <p:cNvPr id="29" name="직선 화살표 연결선 28"/>
          <p:cNvCxnSpPr/>
          <p:nvPr/>
        </p:nvCxnSpPr>
        <p:spPr>
          <a:xfrm flipH="1">
            <a:off x="3733304" y="5347816"/>
            <a:ext cx="144016" cy="288032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/>
          <p:nvPr/>
        </p:nvCxnSpPr>
        <p:spPr>
          <a:xfrm>
            <a:off x="4572000" y="5373216"/>
            <a:ext cx="0" cy="216024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화살표 연결선 34"/>
          <p:cNvCxnSpPr/>
          <p:nvPr/>
        </p:nvCxnSpPr>
        <p:spPr>
          <a:xfrm>
            <a:off x="5220072" y="5373216"/>
            <a:ext cx="72008" cy="216024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/>
          <p:nvPr/>
        </p:nvCxnSpPr>
        <p:spPr>
          <a:xfrm>
            <a:off x="6012160" y="5373216"/>
            <a:ext cx="144016" cy="216024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/>
          <p:nvPr/>
        </p:nvCxnSpPr>
        <p:spPr>
          <a:xfrm flipH="1" flipV="1">
            <a:off x="3673996" y="4390504"/>
            <a:ext cx="216024" cy="288032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/>
          <p:nvPr/>
        </p:nvCxnSpPr>
        <p:spPr>
          <a:xfrm flipH="1" flipV="1">
            <a:off x="4427984" y="4365104"/>
            <a:ext cx="72008" cy="288032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/>
          <p:nvPr/>
        </p:nvCxnSpPr>
        <p:spPr>
          <a:xfrm flipV="1">
            <a:off x="5148064" y="4388436"/>
            <a:ext cx="72008" cy="288000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화살표 연결선 48"/>
          <p:cNvCxnSpPr/>
          <p:nvPr/>
        </p:nvCxnSpPr>
        <p:spPr>
          <a:xfrm flipV="1">
            <a:off x="5724128" y="4377804"/>
            <a:ext cx="144016" cy="324000"/>
          </a:xfrm>
          <a:prstGeom prst="straightConnector1">
            <a:avLst/>
          </a:prstGeom>
          <a:ln w="19050">
            <a:solidFill>
              <a:schemeClr val="accent3">
                <a:lumMod val="75000"/>
              </a:schemeClr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직사각형 50"/>
          <p:cNvSpPr/>
          <p:nvPr/>
        </p:nvSpPr>
        <p:spPr>
          <a:xfrm>
            <a:off x="2457449" y="2420888"/>
            <a:ext cx="6291263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인생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곧 삶은 다음 세 가지 속성이 연속되는 패턴임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latin typeface="+mn-ea"/>
              </a:rPr>
              <a:t>무엇인가를 하고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성공하기도 하고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실패하기도 함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박자가 왜 중요한가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727132" cy="395536"/>
            <a:chOff x="1619672" y="1832197"/>
            <a:chExt cx="372713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41471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행복한 삶의 원리인 인생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박자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1" name="직사각형 30"/>
          <p:cNvSpPr/>
          <p:nvPr/>
        </p:nvSpPr>
        <p:spPr>
          <a:xfrm>
            <a:off x="2457449" y="2809091"/>
            <a:ext cx="5786439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모든 사람들은 삶의 세 가지 속성에 따라 비슷한 패턴으로 살기 마련</a:t>
            </a:r>
            <a:endParaRPr lang="ko-KR" altLang="en-US" sz="1600" dirty="0" smtClean="0">
              <a:latin typeface="+mn-ea"/>
            </a:endParaRPr>
          </a:p>
          <a:p>
            <a:pPr marL="54292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latin typeface="+mn-ea"/>
              </a:rPr>
              <a:t>같은 패턴 속에 살면서도 어떤 사람은 행복하고 어떤 사람은 불행한 이유는 무엇일까</a:t>
            </a:r>
            <a:r>
              <a:rPr lang="en-US" altLang="ko-KR" sz="1600" dirty="0" smtClean="0">
                <a:latin typeface="+mn-ea"/>
              </a:rPr>
              <a:t>?</a:t>
            </a:r>
          </a:p>
          <a:p>
            <a:pPr marL="54292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latin typeface="+mn-ea"/>
              </a:rPr>
              <a:t>인생 </a:t>
            </a:r>
            <a:r>
              <a:rPr lang="en-US" altLang="ko-KR" sz="1600" dirty="0" smtClean="0">
                <a:latin typeface="+mn-ea"/>
              </a:rPr>
              <a:t>3</a:t>
            </a:r>
            <a:r>
              <a:rPr lang="ko-KR" altLang="en-US" sz="1600" dirty="0" smtClean="0">
                <a:latin typeface="+mn-ea"/>
              </a:rPr>
              <a:t>박자는 이러한 패턴 속에서 행복한 삶을 사는 지혜를 줌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2399413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실천할 때는 저지르는 자세로 집중하여 단행한다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 useBgFill="1">
        <p:nvSpPr>
          <p:cNvPr id="12" name="타원 11"/>
          <p:cNvSpPr/>
          <p:nvPr/>
        </p:nvSpPr>
        <p:spPr>
          <a:xfrm>
            <a:off x="1691679" y="1700807"/>
            <a:ext cx="1080000" cy="1080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저질러라</a:t>
            </a:r>
          </a:p>
        </p:txBody>
      </p:sp>
      <p:sp>
        <p:nvSpPr>
          <p:cNvPr id="14" name="오각형 13"/>
          <p:cNvSpPr/>
          <p:nvPr/>
        </p:nvSpPr>
        <p:spPr>
          <a:xfrm flipH="1">
            <a:off x="2483313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5" name="타원 14"/>
          <p:cNvSpPr/>
          <p:nvPr/>
        </p:nvSpPr>
        <p:spPr>
          <a:xfrm>
            <a:off x="1691679" y="3428999"/>
            <a:ext cx="1080000" cy="108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제쳐라</a:t>
            </a:r>
          </a:p>
        </p:txBody>
      </p:sp>
      <p:sp useBgFill="1">
        <p:nvSpPr>
          <p:cNvPr id="16" name="타원 15"/>
          <p:cNvSpPr/>
          <p:nvPr/>
        </p:nvSpPr>
        <p:spPr>
          <a:xfrm>
            <a:off x="1691679" y="5157191"/>
            <a:ext cx="1080000" cy="108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누려라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2408274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실천할 때는 저지르는 자세로 집중하여 단행한다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2408274" y="3573016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실패한 것에 대해서는 참고는 하되 제쳐 놓는다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 useBgFill="1">
        <p:nvSpPr>
          <p:cNvPr id="19" name="타원 18"/>
          <p:cNvSpPr/>
          <p:nvPr/>
        </p:nvSpPr>
        <p:spPr>
          <a:xfrm>
            <a:off x="1691679" y="1700807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저질러라</a:t>
            </a:r>
          </a:p>
        </p:txBody>
      </p:sp>
      <p:sp useBgFill="1">
        <p:nvSpPr>
          <p:cNvPr id="20" name="타원 19"/>
          <p:cNvSpPr/>
          <p:nvPr/>
        </p:nvSpPr>
        <p:spPr>
          <a:xfrm>
            <a:off x="1691679" y="3428999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제쳐라</a:t>
            </a:r>
          </a:p>
        </p:txBody>
      </p:sp>
      <p:sp useBgFill="1">
        <p:nvSpPr>
          <p:cNvPr id="22" name="타원 21"/>
          <p:cNvSpPr/>
          <p:nvPr/>
        </p:nvSpPr>
        <p:spPr>
          <a:xfrm>
            <a:off x="1691679" y="5157191"/>
            <a:ext cx="1080000" cy="1080000"/>
          </a:xfrm>
          <a:prstGeom prst="ellipse">
            <a:avLst/>
          </a:prstGeom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누려라</a:t>
            </a:r>
          </a:p>
        </p:txBody>
      </p:sp>
      <p:sp>
        <p:nvSpPr>
          <p:cNvPr id="23" name="오각형 22"/>
          <p:cNvSpPr/>
          <p:nvPr/>
        </p:nvSpPr>
        <p:spPr>
          <a:xfrm flipH="1">
            <a:off x="2479474" y="3429000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오각형 24"/>
          <p:cNvSpPr/>
          <p:nvPr/>
        </p:nvSpPr>
        <p:spPr>
          <a:xfrm flipH="1">
            <a:off x="2479474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2408274" y="1844824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실천할 때는 저지르는 자세로 집중하여 단행한다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 useBgFill="1">
        <p:nvSpPr>
          <p:cNvPr id="19" name="타원 18"/>
          <p:cNvSpPr/>
          <p:nvPr/>
        </p:nvSpPr>
        <p:spPr>
          <a:xfrm>
            <a:off x="1691679" y="1700807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저질러라</a:t>
            </a:r>
          </a:p>
        </p:txBody>
      </p:sp>
      <p:sp>
        <p:nvSpPr>
          <p:cNvPr id="25" name="오각형 24"/>
          <p:cNvSpPr/>
          <p:nvPr/>
        </p:nvSpPr>
        <p:spPr>
          <a:xfrm flipH="1">
            <a:off x="2479474" y="1700808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399413" y="3573016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실패한 것에 대해서는 참고는 하되 제쳐 놓는다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2399413" y="5301208"/>
            <a:ext cx="6268182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성취한 것을 기뻐하고 누린다</a:t>
            </a:r>
            <a:r>
              <a:rPr lang="en-US" altLang="ko-KR" sz="1600" dirty="0" smtClean="0"/>
              <a:t>.</a:t>
            </a:r>
            <a:endParaRPr lang="en-US" altLang="ko-KR" sz="160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6" name="타원 15"/>
          <p:cNvSpPr/>
          <p:nvPr/>
        </p:nvSpPr>
        <p:spPr>
          <a:xfrm>
            <a:off x="1691679" y="3428999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제쳐라</a:t>
            </a:r>
          </a:p>
        </p:txBody>
      </p:sp>
      <p:sp useBgFill="1">
        <p:nvSpPr>
          <p:cNvPr id="18" name="타원 17"/>
          <p:cNvSpPr/>
          <p:nvPr/>
        </p:nvSpPr>
        <p:spPr>
          <a:xfrm>
            <a:off x="1691679" y="5157191"/>
            <a:ext cx="1080000" cy="108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누려라</a:t>
            </a:r>
          </a:p>
        </p:txBody>
      </p:sp>
      <p:sp>
        <p:nvSpPr>
          <p:cNvPr id="29" name="오각형 28"/>
          <p:cNvSpPr/>
          <p:nvPr/>
        </p:nvSpPr>
        <p:spPr>
          <a:xfrm flipH="1">
            <a:off x="2470613" y="5157192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" name="타원 29"/>
          <p:cNvSpPr/>
          <p:nvPr/>
        </p:nvSpPr>
        <p:spPr>
          <a:xfrm>
            <a:off x="3013224" y="3501008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오각형 30"/>
          <p:cNvSpPr/>
          <p:nvPr/>
        </p:nvSpPr>
        <p:spPr>
          <a:xfrm flipH="1">
            <a:off x="2470613" y="3429000"/>
            <a:ext cx="6192688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7" name="그룹 15"/>
          <p:cNvGrpSpPr/>
          <p:nvPr/>
        </p:nvGrpSpPr>
        <p:grpSpPr>
          <a:xfrm>
            <a:off x="1619672" y="1832197"/>
            <a:ext cx="2276414" cy="395536"/>
            <a:chOff x="1619672" y="1832197"/>
            <a:chExt cx="2276414" cy="395536"/>
          </a:xfrm>
        </p:grpSpPr>
        <p:sp>
          <p:nvSpPr>
            <p:cNvPr id="20" name="직사각형 19"/>
            <p:cNvSpPr/>
            <p:nvPr/>
          </p:nvSpPr>
          <p:spPr>
            <a:xfrm>
              <a:off x="1932087" y="1835532"/>
              <a:ext cx="19639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제치고 누리는 삶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3" name="직사각형 22"/>
          <p:cNvSpPr/>
          <p:nvPr/>
        </p:nvSpPr>
        <p:spPr>
          <a:xfrm>
            <a:off x="2457449" y="2555319"/>
            <a:ext cx="600298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실패한 것에 대해서는 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latin typeface="+mn-ea"/>
              </a:rPr>
              <a:t>마이너스를 계속 기억하고 곱씹으면서 속앓이 하지 말 것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성취한 것에 대해서는 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latin typeface="+mn-ea"/>
              </a:rPr>
              <a:t>행복감을 충분히 느끼고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메모를 한 후 주변 사람과 다시 한번 나눔</a:t>
            </a:r>
            <a:endParaRPr lang="ko-KR" altLang="en-US" sz="4000" dirty="0" smtClean="0">
              <a:latin typeface="+mn-ea"/>
            </a:endParaRPr>
          </a:p>
        </p:txBody>
      </p:sp>
      <p:sp>
        <p:nvSpPr>
          <p:cNvPr id="28" name="모서리가 둥근 직사각형 27"/>
          <p:cNvSpPr/>
          <p:nvPr/>
        </p:nvSpPr>
        <p:spPr bwMode="auto">
          <a:xfrm>
            <a:off x="2484438" y="5229200"/>
            <a:ext cx="5759450" cy="129614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55600" indent="-177800" eaLnBrk="0" latinLnBrk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endParaRPr lang="en-US" altLang="ko-KR" sz="1600" b="1" kern="0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" name="타원 31"/>
          <p:cNvSpPr/>
          <p:nvPr/>
        </p:nvSpPr>
        <p:spPr bwMode="auto">
          <a:xfrm>
            <a:off x="2962424" y="5832648"/>
            <a:ext cx="1368152" cy="612000"/>
          </a:xfrm>
          <a:prstGeom prst="ellipse">
            <a:avLst/>
          </a:prstGeom>
          <a:solidFill>
            <a:schemeClr val="bg1">
              <a:alpha val="32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indent="-177800" algn="ctr" eaLnBrk="0" latinLnBrk="0">
              <a:spcBef>
                <a:spcPts val="600"/>
              </a:spcBef>
              <a:spcAft>
                <a:spcPts val="600"/>
              </a:spcAft>
              <a:defRPr/>
            </a:pPr>
            <a:r>
              <a:rPr lang="ko-KR" altLang="en-US" sz="1600" b="1" kern="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느끼고</a:t>
            </a:r>
            <a:endParaRPr lang="en-US" altLang="ko-KR" sz="1600" b="1" kern="0" dirty="0" smtClean="0">
              <a:solidFill>
                <a:schemeClr val="bg1">
                  <a:lumMod val="50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5" name="모서리가 둥근 직사각형 34"/>
          <p:cNvSpPr/>
          <p:nvPr/>
        </p:nvSpPr>
        <p:spPr bwMode="auto">
          <a:xfrm>
            <a:off x="2483768" y="5144492"/>
            <a:ext cx="5760640" cy="692696"/>
          </a:xfrm>
          <a:prstGeom prst="roundRect">
            <a:avLst>
              <a:gd name="adj" fmla="val 0"/>
            </a:avLst>
          </a:prstGeom>
          <a:noFill/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55600" indent="-177800" eaLnBrk="0" latinLnBrk="0">
              <a:defRPr/>
            </a:pPr>
            <a:r>
              <a:rPr lang="ko-KR" altLang="en-US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향유</a:t>
            </a:r>
            <a:r>
              <a:rPr lang="en-US" altLang="ko-KR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享有</a:t>
            </a:r>
            <a:r>
              <a:rPr lang="en-US" altLang="ko-KR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16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박자</a:t>
            </a:r>
            <a:endParaRPr lang="en-US" altLang="ko-KR" sz="1600" b="1" kern="0" dirty="0" smtClean="0">
              <a:solidFill>
                <a:srgbClr val="008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355600" indent="-177800" eaLnBrk="0" latinLnBrk="0">
              <a:defRPr/>
            </a:pPr>
            <a:r>
              <a:rPr lang="ko-KR" altLang="en-US" sz="1100" b="1" kern="0" dirty="0" smtClean="0">
                <a:solidFill>
                  <a:schemeClr val="accent3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성취한 것을 향유하기 위한 </a:t>
            </a:r>
            <a:r>
              <a:rPr lang="en-US" altLang="ko-KR" sz="1100" b="1" kern="0" dirty="0" smtClean="0">
                <a:solidFill>
                  <a:schemeClr val="accent3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1100" b="1" kern="0" dirty="0" smtClean="0">
                <a:solidFill>
                  <a:schemeClr val="accent3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박자</a:t>
            </a:r>
            <a:endParaRPr lang="en-US" altLang="ko-KR" sz="1100" b="1" kern="0" dirty="0" smtClean="0">
              <a:solidFill>
                <a:schemeClr val="accent3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6" name="타원 35"/>
          <p:cNvSpPr/>
          <p:nvPr/>
        </p:nvSpPr>
        <p:spPr bwMode="auto">
          <a:xfrm>
            <a:off x="4690616" y="5832648"/>
            <a:ext cx="1368152" cy="612000"/>
          </a:xfrm>
          <a:prstGeom prst="ellipse">
            <a:avLst/>
          </a:prstGeom>
          <a:solidFill>
            <a:schemeClr val="bg1">
              <a:alpha val="32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55600" indent="-355600" algn="ctr" eaLnBrk="0" latinLnBrk="0">
              <a:spcBef>
                <a:spcPts val="600"/>
              </a:spcBef>
              <a:spcAft>
                <a:spcPts val="600"/>
              </a:spcAft>
              <a:defRPr/>
            </a:pPr>
            <a:r>
              <a:rPr lang="ko-KR" altLang="en-US" sz="1600" b="1" kern="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기록하고</a:t>
            </a:r>
            <a:endParaRPr lang="en-US" altLang="ko-KR" sz="1600" b="1" kern="0" dirty="0" smtClean="0">
              <a:solidFill>
                <a:schemeClr val="bg1">
                  <a:lumMod val="50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7" name="타원 36"/>
          <p:cNvSpPr/>
          <p:nvPr/>
        </p:nvSpPr>
        <p:spPr bwMode="auto">
          <a:xfrm>
            <a:off x="6418808" y="5832648"/>
            <a:ext cx="1368152" cy="612000"/>
          </a:xfrm>
          <a:prstGeom prst="ellipse">
            <a:avLst/>
          </a:prstGeom>
          <a:solidFill>
            <a:schemeClr val="bg1">
              <a:alpha val="32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indent="-177800" algn="ctr" eaLnBrk="0" latinLnBrk="0">
              <a:spcBef>
                <a:spcPts val="600"/>
              </a:spcBef>
              <a:spcAft>
                <a:spcPts val="600"/>
              </a:spcAft>
              <a:defRPr/>
            </a:pPr>
            <a:r>
              <a:rPr lang="ko-KR" altLang="en-US" sz="1600" b="1" kern="0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나눈다</a:t>
            </a:r>
            <a:endParaRPr lang="en-US" altLang="ko-KR" sz="1600" b="1" kern="0" dirty="0" smtClean="0">
              <a:solidFill>
                <a:schemeClr val="bg1">
                  <a:lumMod val="50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모서리가 둥근 직사각형 18"/>
          <p:cNvSpPr/>
          <p:nvPr/>
        </p:nvSpPr>
        <p:spPr bwMode="auto">
          <a:xfrm>
            <a:off x="3059832" y="4941168"/>
            <a:ext cx="4536504" cy="1440160"/>
          </a:xfrm>
          <a:prstGeom prst="roundRect">
            <a:avLst>
              <a:gd name="adj" fmla="val 14726"/>
            </a:avLst>
          </a:prstGeom>
          <a:solidFill>
            <a:schemeClr val="accent3">
              <a:lumMod val="75000"/>
              <a:alpha val="57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algn="ctr" eaLnBrk="0" latinLnBrk="0">
              <a:defRPr/>
            </a:pPr>
            <a:endParaRPr lang="ko-KR" altLang="en-US" sz="1600" b="1" dirty="0" smtClean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866593" cy="395536"/>
            <a:chOff x="1619672" y="1832197"/>
            <a:chExt cx="3866593" cy="395536"/>
          </a:xfrm>
        </p:grpSpPr>
        <p:sp>
          <p:nvSpPr>
            <p:cNvPr id="20" name="직사각형 19"/>
            <p:cNvSpPr/>
            <p:nvPr/>
          </p:nvSpPr>
          <p:spPr>
            <a:xfrm>
              <a:off x="1932087" y="1835532"/>
              <a:ext cx="35541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일년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365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일을 어떻게 살 것인가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3" name="직사각형 22"/>
          <p:cNvSpPr/>
          <p:nvPr/>
        </p:nvSpPr>
        <p:spPr>
          <a:xfrm>
            <a:off x="2457449" y="2564904"/>
            <a:ext cx="6002983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매일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10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가지를 시행했는데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9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가지를 실패 해버리고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1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개를 이뤘다면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>
                <a:latin typeface="+mn-ea"/>
              </a:rPr>
              <a:t>365 × </a:t>
            </a:r>
            <a:r>
              <a:rPr lang="en-US" altLang="ko-KR" sz="1600" dirty="0" smtClean="0">
                <a:latin typeface="+mn-ea"/>
              </a:rPr>
              <a:t>9</a:t>
            </a:r>
            <a:r>
              <a:rPr lang="ko-KR" altLang="en-US" sz="1600" dirty="0" smtClean="0">
                <a:latin typeface="+mn-ea"/>
              </a:rPr>
              <a:t>개의 </a:t>
            </a:r>
            <a:r>
              <a:rPr lang="ko-KR" altLang="en-US" sz="1600" dirty="0" smtClean="0">
                <a:latin typeface="+mn-ea"/>
              </a:rPr>
              <a:t>실패에 대해서 슬퍼하며 시간을 보낼 것인가</a:t>
            </a:r>
            <a:r>
              <a:rPr lang="en-US" altLang="ko-KR" sz="1600" dirty="0" smtClean="0">
                <a:latin typeface="+mn-ea"/>
              </a:rPr>
              <a:t>?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latin typeface="+mn-ea"/>
              </a:rPr>
              <a:t>성공한 </a:t>
            </a:r>
            <a:r>
              <a:rPr lang="en-US" altLang="ko-KR" sz="1600" dirty="0" smtClean="0">
                <a:latin typeface="+mn-ea"/>
              </a:rPr>
              <a:t>365</a:t>
            </a:r>
            <a:r>
              <a:rPr lang="ko-KR" altLang="en-US" sz="1600" dirty="0" smtClean="0">
                <a:latin typeface="+mn-ea"/>
              </a:rPr>
              <a:t>개를 누리며 축제를 할 것인가</a:t>
            </a:r>
            <a:r>
              <a:rPr lang="en-US" altLang="ko-KR" sz="1600" dirty="0" smtClean="0">
                <a:latin typeface="+mn-ea"/>
              </a:rPr>
              <a:t>? </a:t>
            </a:r>
            <a:endParaRPr lang="ko-KR" altLang="en-US" sz="4000" dirty="0" smtClean="0">
              <a:latin typeface="+mn-ea"/>
            </a:endParaRPr>
          </a:p>
        </p:txBody>
      </p:sp>
      <p:sp useBgFill="1">
        <p:nvSpPr>
          <p:cNvPr id="16" name="타원 15"/>
          <p:cNvSpPr/>
          <p:nvPr/>
        </p:nvSpPr>
        <p:spPr>
          <a:xfrm>
            <a:off x="3491984" y="5228725"/>
            <a:ext cx="936000" cy="900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저질러라</a:t>
            </a:r>
          </a:p>
        </p:txBody>
      </p:sp>
      <p:sp useBgFill="1">
        <p:nvSpPr>
          <p:cNvPr id="17" name="타원 16"/>
          <p:cNvSpPr/>
          <p:nvPr/>
        </p:nvSpPr>
        <p:spPr>
          <a:xfrm>
            <a:off x="4860136" y="5228725"/>
            <a:ext cx="936000" cy="900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4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제쳐라</a:t>
            </a:r>
            <a:endParaRPr lang="ko-KR" altLang="en-US" sz="14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8" name="타원 17"/>
          <p:cNvSpPr/>
          <p:nvPr/>
        </p:nvSpPr>
        <p:spPr>
          <a:xfrm>
            <a:off x="6228288" y="5228725"/>
            <a:ext cx="936000" cy="900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누려라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인생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박자로 살기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0" name="모서리가 둥근 직사각형 9"/>
          <p:cNvSpPr/>
          <p:nvPr/>
        </p:nvSpPr>
        <p:spPr bwMode="auto">
          <a:xfrm>
            <a:off x="2124075" y="2420888"/>
            <a:ext cx="6119813" cy="4032448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lvl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ko-KR" altLang="en-US" sz="12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555777" y="2636912"/>
            <a:ext cx="3960439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smtClean="0">
                <a:solidFill>
                  <a:srgbClr val="008000"/>
                </a:solidFill>
                <a:latin typeface="+mn-ea"/>
              </a:rPr>
              <a:t>행복한 사람들의 특징에 대한 심리학적 연구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267355" y="3207228"/>
            <a:ext cx="5787534" cy="2946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latin typeface="+mn-ea"/>
              </a:rPr>
              <a:t>행복은 상대적인 것이며 자신이 성취한 것을 얼마나 누리는 가에  달려있다</a:t>
            </a:r>
            <a:r>
              <a:rPr lang="en-US" altLang="ko-KR" sz="1200" dirty="0" smtClean="0">
                <a:latin typeface="+mn-ea"/>
              </a:rPr>
              <a:t>. 1995</a:t>
            </a:r>
            <a:r>
              <a:rPr lang="ko-KR" altLang="en-US" sz="1200" dirty="0" smtClean="0">
                <a:latin typeface="+mn-ea"/>
              </a:rPr>
              <a:t>년에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미국 </a:t>
            </a:r>
            <a:r>
              <a:rPr lang="ko-KR" altLang="en-US" sz="1200" dirty="0" err="1" smtClean="0">
                <a:latin typeface="+mn-ea"/>
              </a:rPr>
              <a:t>코넬대학교</a:t>
            </a:r>
            <a:r>
              <a:rPr lang="ko-KR" altLang="en-US" sz="1200" dirty="0" smtClean="0">
                <a:latin typeface="+mn-ea"/>
              </a:rPr>
              <a:t> 심리학과의 </a:t>
            </a:r>
            <a:r>
              <a:rPr lang="en-US" altLang="ko-KR" sz="1200" dirty="0" err="1" smtClean="0">
                <a:latin typeface="+mn-ea"/>
              </a:rPr>
              <a:t>Medvec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교수와 동료들은 아주 흥미로운 논문을 발표하였다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올림픽 메달리스트들을 대상으로 이들이 메달을 받았을 때의 정서적 반응을 분석한 것이다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올림픽 기간 동안 녹화된 동영상들을 면밀히 분석한 결과 주목할 만한 결과가 나타났는데</a:t>
            </a:r>
            <a:r>
              <a:rPr lang="en-US" altLang="ko-KR" sz="1200" dirty="0" smtClean="0">
                <a:latin typeface="+mn-ea"/>
              </a:rPr>
              <a:t>,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은메달을 딴 선수들보다 동메달을 딴 선수들이 더 행복해하는 반응을 보였다</a:t>
            </a:r>
            <a:r>
              <a:rPr lang="ko-KR" altLang="en-US" sz="1200" dirty="0" smtClean="0">
                <a:latin typeface="+mn-ea"/>
              </a:rPr>
              <a:t>는 것이다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은메달리스트들은 </a:t>
            </a:r>
            <a:r>
              <a:rPr lang="en-US" altLang="ko-KR" sz="1200" dirty="0" smtClean="0">
                <a:latin typeface="+mn-ea"/>
              </a:rPr>
              <a:t>2</a:t>
            </a:r>
            <a:r>
              <a:rPr lang="ko-KR" altLang="en-US" sz="1200" dirty="0" smtClean="0">
                <a:latin typeface="+mn-ea"/>
              </a:rPr>
              <a:t>위라는 좋은 성적을 거두었음에도 불구하고 조금만 더 잘했으면 금메달을 딸 수 있었다는 생각 때문에 덜 행복한 반면 동메달리스트들은 비록 </a:t>
            </a:r>
            <a:r>
              <a:rPr lang="en-US" altLang="ko-KR" sz="1200" dirty="0" smtClean="0">
                <a:latin typeface="+mn-ea"/>
              </a:rPr>
              <a:t>3</a:t>
            </a:r>
            <a:r>
              <a:rPr lang="ko-KR" altLang="en-US" sz="1200" dirty="0" smtClean="0">
                <a:latin typeface="+mn-ea"/>
              </a:rPr>
              <a:t>위이지만 하마터면 메달을 못 딸뻔했는데 정말 다행이라는 생각을 하기 때문일 것이다</a:t>
            </a:r>
            <a:r>
              <a:rPr lang="en-US" altLang="ko-KR" sz="1200" dirty="0" smtClean="0">
                <a:latin typeface="+mn-ea"/>
              </a:rPr>
              <a:t>. </a:t>
            </a:r>
          </a:p>
          <a:p>
            <a:pPr marL="180975" lvl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latin typeface="+mn-ea"/>
              </a:rPr>
              <a:t>이렇듯 인생에 있어서의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행복은 객관적인 기준에 의해서 결정되는 것이 아니라 비록 더 나쁜 조건에서도 자신이 가진 것에 대해서 기뻐하고 누릴 줄 아는 사람이 가질 수 있는 것</a:t>
            </a:r>
            <a:r>
              <a:rPr lang="ko-KR" altLang="en-US" sz="1200" dirty="0" smtClean="0">
                <a:latin typeface="+mn-ea"/>
              </a:rPr>
              <a:t>이다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 </a:t>
            </a:r>
          </a:p>
        </p:txBody>
      </p:sp>
      <p:grpSp>
        <p:nvGrpSpPr>
          <p:cNvPr id="13" name="그룹 15"/>
          <p:cNvGrpSpPr/>
          <p:nvPr/>
        </p:nvGrpSpPr>
        <p:grpSpPr>
          <a:xfrm>
            <a:off x="1619672" y="1832197"/>
            <a:ext cx="2276414" cy="395536"/>
            <a:chOff x="1619672" y="1832197"/>
            <a:chExt cx="2276414" cy="395536"/>
          </a:xfrm>
        </p:grpSpPr>
        <p:sp>
          <p:nvSpPr>
            <p:cNvPr id="14" name="직사각형 13"/>
            <p:cNvSpPr/>
            <p:nvPr/>
          </p:nvSpPr>
          <p:spPr>
            <a:xfrm>
              <a:off x="1932087" y="1835532"/>
              <a:ext cx="19639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제치고 누리는 삶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5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</TotalTime>
  <Words>420</Words>
  <Application>Microsoft Office PowerPoint</Application>
  <PresentationFormat>화면 슬라이드 쇼(4:3)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280</cp:revision>
  <dcterms:created xsi:type="dcterms:W3CDTF">2013-07-26T07:32:19Z</dcterms:created>
  <dcterms:modified xsi:type="dcterms:W3CDTF">2014-02-09T09:22:55Z</dcterms:modified>
</cp:coreProperties>
</file>