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1"/>
  </p:notesMasterIdLst>
  <p:sldIdLst>
    <p:sldId id="312" r:id="rId3"/>
    <p:sldId id="322" r:id="rId4"/>
    <p:sldId id="321" r:id="rId5"/>
    <p:sldId id="324" r:id="rId6"/>
    <p:sldId id="323" r:id="rId7"/>
    <p:sldId id="325" r:id="rId8"/>
    <p:sldId id="326" r:id="rId9"/>
    <p:sldId id="327" r:id="rId10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0" autoAdjust="0"/>
    <p:restoredTop sz="99366" autoAdjust="0"/>
  </p:normalViewPr>
  <p:slideViewPr>
    <p:cSldViewPr>
      <p:cViewPr>
        <p:scale>
          <a:sx n="75" d="100"/>
          <a:sy n="75" d="100"/>
        </p:scale>
        <p:origin x="-588" y="-78"/>
      </p:cViewPr>
      <p:guideLst>
        <p:guide orient="horz" pos="1389"/>
        <p:guide orient="horz" pos="799"/>
        <p:guide orient="horz" pos="482"/>
        <p:guide orient="horz" pos="1797"/>
        <p:guide orient="horz" pos="3974"/>
        <p:guide orient="horz" pos="1616"/>
        <p:guide pos="1020"/>
        <p:guide pos="793"/>
        <p:guide pos="1338"/>
        <p:guide pos="1565"/>
        <p:guide pos="5511"/>
        <p:guide pos="519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xmlns="" val="1650779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2014-02-03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사물지족명상</a:t>
            </a:r>
            <a:endParaRPr lang="en-US" altLang="ko-KR" sz="8000" b="1" dirty="0" smtClean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事物知足瞑想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 bwMode="auto">
          <a:xfrm>
            <a:off x="2483768" y="3860850"/>
            <a:ext cx="5976664" cy="1800398"/>
          </a:xfrm>
          <a:prstGeom prst="roundRect">
            <a:avLst>
              <a:gd name="adj" fmla="val 8835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endParaRPr kumimoji="0" lang="ko-KR" alt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 bwMode="auto">
          <a:xfrm>
            <a:off x="2484438" y="2852739"/>
            <a:ext cx="5976664" cy="792286"/>
          </a:xfrm>
          <a:prstGeom prst="roundRect">
            <a:avLst>
              <a:gd name="adj" fmla="val 8835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endParaRPr kumimoji="0" lang="ko-KR" alt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물지족명상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사물지족명상이란 무엇인가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84375" cy="395536"/>
            <a:chOff x="1619672" y="1832197"/>
            <a:chExt cx="338437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0719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사물에 대한 지족명상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555776" y="2976632"/>
            <a:ext cx="1754511" cy="452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b="1" dirty="0" smtClean="0">
                <a:latin typeface="+mn-ea"/>
              </a:rPr>
              <a:t>지족 </a:t>
            </a:r>
            <a:r>
              <a:rPr lang="en-US" altLang="ko-K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知足</a:t>
            </a:r>
            <a:r>
              <a:rPr lang="en-US" altLang="ko-KR" b="1" dirty="0" smtClean="0">
                <a:latin typeface="+mn-ea"/>
              </a:rPr>
              <a:t>)</a:t>
            </a:r>
            <a:endParaRPr lang="ko-KR" altLang="en-US" b="1" dirty="0" smtClean="0">
              <a:latin typeface="+mn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4216822" y="2976632"/>
            <a:ext cx="489679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b="1" dirty="0" smtClean="0">
                <a:latin typeface="+mn-ea"/>
              </a:rPr>
              <a:t>= </a:t>
            </a:r>
            <a:r>
              <a:rPr lang="ko-KR" altLang="en-US" b="1" dirty="0" smtClean="0">
                <a:latin typeface="+mn-ea"/>
              </a:rPr>
              <a:t>만족스러운 상태에 있음을 앎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2582765" y="3984744"/>
            <a:ext cx="4319810" cy="452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b="1" dirty="0" smtClean="0">
                <a:latin typeface="+mn-ea"/>
              </a:rPr>
              <a:t>사물지족명상 </a:t>
            </a:r>
            <a:r>
              <a:rPr lang="en-US" altLang="ko-KR" b="1" dirty="0" smtClean="0">
                <a:latin typeface="+mn-ea"/>
              </a:rPr>
              <a:t>(</a:t>
            </a:r>
            <a:r>
              <a:rPr lang="ko-KR" altLang="en-US" b="1" dirty="0" smtClean="0">
                <a:latin typeface="+mn-ea"/>
              </a:rPr>
              <a:t>事物知足瞑想</a:t>
            </a:r>
            <a:r>
              <a:rPr lang="en-US" altLang="ko-KR" b="1" dirty="0" smtClean="0">
                <a:latin typeface="+mn-ea"/>
              </a:rPr>
              <a:t>)</a:t>
            </a:r>
            <a:endParaRPr lang="ko-KR" altLang="en-US" b="1" dirty="0" smtClean="0"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4216822" y="4509120"/>
            <a:ext cx="41253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b="1" dirty="0" smtClean="0">
                <a:latin typeface="+mn-ea"/>
              </a:rPr>
              <a:t>= </a:t>
            </a:r>
            <a:r>
              <a:rPr lang="ko-KR" altLang="en-US" b="1" dirty="0" smtClean="0">
                <a:latin typeface="+mn-ea"/>
              </a:rPr>
              <a:t>사물에 대하여 만족스러운 상태에 있음을 사유해보는 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물지족명상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사물지족명상이 왜 중요한가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84375" cy="395536"/>
            <a:chOff x="1619672" y="1832197"/>
            <a:chExt cx="338437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0719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사물 지족명상과 행복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629126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우리는 살면서 한없이 많은 사물들을 접하게 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나와 주변 사람들을 제외하고는 유형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무형의 모든 것들이 사물이므로 계속해서 사물과 맞닥뜨리게 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이러한 사물들에 대해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긍정감이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떨어진다면 어떻게 될 것인가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 </a:t>
            </a:r>
            <a:endParaRPr lang="ko-KR" altLang="en-US" sz="1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물지족명상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사물지족명상이 왜 중요한가</a:t>
              </a:r>
              <a:r>
                <a:rPr kumimoji="1" lang="en-US" altLang="ko-KR" sz="2800" b="1" kern="0" dirty="0" smtClean="0">
                  <a:solidFill>
                    <a:srgbClr val="008000"/>
                  </a:solidFill>
                  <a:latin typeface="+mn-ea"/>
                </a:rPr>
                <a:t>?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84375" cy="395536"/>
            <a:chOff x="1619672" y="1832197"/>
            <a:chExt cx="338437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0719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사물 지족명상과 행복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457449" y="2809091"/>
            <a:ext cx="629126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마주치는 사물들에 대한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긍정감이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떨어진다면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그 자체가 불행임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행복이란 무엇인가를 마주쳤을 때 기쁨을 느끼는 것</a:t>
            </a:r>
            <a:endParaRPr lang="ko-KR" altLang="en-US" sz="1600" dirty="0" smtClean="0">
              <a:latin typeface="+mn-ea"/>
            </a:endParaRP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수없이 많이 마주치는 사물들에 대해서 기쁨을 느낄 수 있는 상황인데도 그렇지 못하다면 얼마나 불행한 일인가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모서리가 둥근 직사각형 11"/>
          <p:cNvSpPr/>
          <p:nvPr/>
        </p:nvSpPr>
        <p:spPr bwMode="auto">
          <a:xfrm>
            <a:off x="2483767" y="2638003"/>
            <a:ext cx="6048673" cy="3887341"/>
          </a:xfrm>
          <a:prstGeom prst="roundRect">
            <a:avLst>
              <a:gd name="adj" fmla="val 8835"/>
            </a:avLst>
          </a:prstGeom>
          <a:solidFill>
            <a:schemeClr val="accent3">
              <a:lumMod val="60000"/>
              <a:lumOff val="40000"/>
              <a:alpha val="7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endParaRPr kumimoji="0" lang="ko-KR" altLang="en-US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물지족명상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사물지족명상 연습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84375" cy="395536"/>
            <a:chOff x="1619672" y="1832197"/>
            <a:chExt cx="338437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0719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주전자 명상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51" name="직사각형 50"/>
          <p:cNvSpPr/>
          <p:nvPr/>
        </p:nvSpPr>
        <p:spPr>
          <a:xfrm>
            <a:off x="2699792" y="2877707"/>
            <a:ext cx="539115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err="1" smtClean="0">
                <a:latin typeface="+mn-ea"/>
              </a:rPr>
              <a:t>동사섭</a:t>
            </a:r>
            <a:r>
              <a:rPr lang="ko-KR" altLang="en-US" sz="1400" dirty="0" smtClean="0">
                <a:latin typeface="+mn-ea"/>
              </a:rPr>
              <a:t> 수련회에서는 사물지족명상의 하나로 주전자 명상을 합니다</a:t>
            </a:r>
            <a:r>
              <a:rPr lang="en-US" altLang="ko-KR" sz="1400" dirty="0" smtClean="0">
                <a:latin typeface="+mn-ea"/>
              </a:rPr>
              <a:t>. </a:t>
            </a:r>
            <a:r>
              <a:rPr lang="ko-KR" altLang="en-US" sz="1400" dirty="0" err="1" smtClean="0">
                <a:latin typeface="+mn-ea"/>
              </a:rPr>
              <a:t>수련생들이</a:t>
            </a:r>
            <a:r>
              <a:rPr lang="ko-KR" altLang="en-US" sz="1400" dirty="0" smtClean="0">
                <a:latin typeface="+mn-ea"/>
              </a:rPr>
              <a:t> 주전자를 가운데 두고 둘러 앉아 주전자에 대한 </a:t>
            </a:r>
            <a:r>
              <a:rPr lang="ko-KR" altLang="en-US" sz="1400" b="1" u="sng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감사점</a:t>
            </a:r>
            <a:r>
              <a:rPr lang="ko-KR" altLang="en-US" sz="1400" dirty="0" err="1" smtClean="0">
                <a:latin typeface="+mn-ea"/>
              </a:rPr>
              <a:t>을</a:t>
            </a:r>
            <a:r>
              <a:rPr lang="ko-KR" altLang="en-US" sz="1400" dirty="0" smtClean="0">
                <a:latin typeface="+mn-ea"/>
              </a:rPr>
              <a:t> 생각해보고 서로 나누는데 한 사람이 평균 </a:t>
            </a:r>
            <a:r>
              <a:rPr lang="en-US" altLang="ko-KR" sz="1400" dirty="0" smtClean="0">
                <a:latin typeface="+mn-ea"/>
              </a:rPr>
              <a:t>40</a:t>
            </a:r>
            <a:r>
              <a:rPr lang="ko-KR" altLang="en-US" sz="1400" dirty="0" smtClean="0">
                <a:latin typeface="+mn-ea"/>
              </a:rPr>
              <a:t>개 이상의 </a:t>
            </a:r>
            <a:r>
              <a:rPr lang="ko-KR" altLang="en-US" sz="1400" b="1" u="sng" dirty="0" err="1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감사점</a:t>
            </a:r>
            <a:r>
              <a:rPr lang="ko-KR" altLang="en-US" sz="1400" dirty="0" err="1" smtClean="0">
                <a:latin typeface="+mn-ea"/>
              </a:rPr>
              <a:t>을</a:t>
            </a:r>
            <a:r>
              <a:rPr lang="ko-KR" altLang="en-US" sz="1400" dirty="0" smtClean="0">
                <a:latin typeface="+mn-ea"/>
              </a:rPr>
              <a:t> 발견해냅니다</a:t>
            </a:r>
            <a:r>
              <a:rPr lang="en-US" altLang="ko-KR" sz="1400" dirty="0" smtClean="0">
                <a:latin typeface="+mn-ea"/>
              </a:rPr>
              <a:t>. </a:t>
            </a:r>
            <a:endParaRPr lang="ko-KR" altLang="en-US" sz="1400" dirty="0" smtClean="0"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987824" y="4869160"/>
            <a:ext cx="3744416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 indent="-17780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200" dirty="0" smtClean="0">
                <a:latin typeface="+mn-ea"/>
              </a:rPr>
              <a:t>물을 끓여서 차를 마실 수 있게 해주니 감사하다</a:t>
            </a:r>
            <a:r>
              <a:rPr lang="en-US" altLang="ko-KR" sz="1200" dirty="0" smtClean="0">
                <a:latin typeface="+mn-ea"/>
              </a:rPr>
              <a:t>. </a:t>
            </a:r>
          </a:p>
          <a:p>
            <a:pPr marL="177800" indent="-17780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200" dirty="0" smtClean="0">
                <a:latin typeface="+mn-ea"/>
              </a:rPr>
              <a:t>뚜껑이 달려 있어서 먼지가 들어가지 않게 막아주니 감사하다</a:t>
            </a:r>
            <a:r>
              <a:rPr lang="en-US" altLang="ko-KR" sz="1200" dirty="0" smtClean="0">
                <a:latin typeface="+mn-ea"/>
              </a:rPr>
              <a:t>. </a:t>
            </a:r>
          </a:p>
          <a:p>
            <a:pPr marL="177800" indent="-177800" latinLnBrk="0"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200" dirty="0" smtClean="0">
                <a:latin typeface="+mn-ea"/>
              </a:rPr>
              <a:t>손잡이가 달려 있어서 옮기기 편하게 해주니 감사하다</a:t>
            </a:r>
            <a:r>
              <a:rPr lang="en-US" altLang="ko-KR" sz="1200" dirty="0" smtClean="0">
                <a:latin typeface="+mn-ea"/>
              </a:rPr>
              <a:t>. </a:t>
            </a:r>
            <a:endParaRPr lang="ko-KR" altLang="en-US" sz="1200" dirty="0" smtClean="0">
              <a:latin typeface="+mn-ea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915816" y="4530606"/>
            <a:ext cx="864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 smtClean="0">
                <a:latin typeface="+mn-ea"/>
              </a:rPr>
              <a:t>예시</a:t>
            </a:r>
            <a:r>
              <a:rPr lang="en-US" altLang="ko-KR" sz="1400" dirty="0" smtClean="0">
                <a:latin typeface="+mn-ea"/>
              </a:rPr>
              <a:t>)</a:t>
            </a:r>
          </a:p>
        </p:txBody>
      </p:sp>
      <p:pic>
        <p:nvPicPr>
          <p:cNvPr id="15" name="그림 14" descr="주전자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6216" y="4331096"/>
            <a:ext cx="1977629" cy="19776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물지족명상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사물지족명상 연습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384375" cy="395536"/>
            <a:chOff x="1619672" y="1832197"/>
            <a:chExt cx="3384375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07196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주전자 명상의 의미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457449" y="2809091"/>
            <a:ext cx="629126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우리는 주전자 하나에서도 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40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개의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감사점을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발견할 수 있음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우리가 매일 사용하는 가구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집 등은 어떤가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? </a:t>
            </a:r>
          </a:p>
          <a:p>
            <a:pPr marL="533400" lvl="1" indent="-17780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이렇게 사물들에 대해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감사점을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찾다 보면 무수히 많은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감사점들을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발견할 수 있음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358775" lvl="1" indent="184150" latinLnBrk="0">
              <a:lnSpc>
                <a:spcPct val="150000"/>
              </a:lnSpc>
              <a:spcBef>
                <a:spcPts val="600"/>
              </a:spcBef>
              <a:buClr>
                <a:srgbClr val="285DA6"/>
              </a:buClr>
              <a:buBlip>
                <a:blip r:embed="rId4"/>
              </a:buBlip>
            </a:pP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  <p:pic>
        <p:nvPicPr>
          <p:cNvPr id="12" name="그림 11" descr="주전자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444208" y="4547715"/>
            <a:ext cx="1977629" cy="19776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물지족명상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사물지족명상 연습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176464" cy="395536"/>
            <a:chOff x="1619672" y="1832197"/>
            <a:chExt cx="417646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86405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smtClean="0">
                  <a:solidFill>
                    <a:srgbClr val="008000"/>
                  </a:solidFill>
                  <a:latin typeface="+mn-ea"/>
                </a:rPr>
                <a:t>일상생활에서 사물지족명상하기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457449" y="2809091"/>
            <a:ext cx="5930975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우리 눈 앞에 보이는 모든 사물들에 대해 </a:t>
            </a:r>
            <a:r>
              <a:rPr lang="ko-KR" altLang="en-US" sz="1600" dirty="0" err="1" smtClean="0">
                <a:solidFill>
                  <a:srgbClr val="000000"/>
                </a:solidFill>
                <a:latin typeface="+mn-ea"/>
              </a:rPr>
              <a:t>감사점을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 생각해본다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</a:t>
            </a: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공기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물과 같은 우리 주변의 자연을 떠올리며 자연에 대한 감사 명상을 해본다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태양계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은하계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우주 질서 등을 떠올리면서 우주 전체에 대한 감사명상을 해본다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err="1" smtClean="0">
                  <a:latin typeface="+mn-ea"/>
                </a:rPr>
                <a:t>물지족명상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68288" indent="-268288" eaLnBrk="0" fontAlgn="base" hangingPunct="0">
                <a:spcBef>
                  <a:spcPct val="0"/>
                </a:spcBef>
                <a:spcAft>
                  <a:spcPct val="0"/>
                </a:spcAft>
                <a:buBlip>
                  <a:blip r:embed="rId2"/>
                </a:buBlip>
                <a:defRPr/>
              </a:pPr>
              <a:r>
                <a:rPr kumimoji="1" lang="ko-KR" altLang="en-US" sz="2800" b="1" kern="0" dirty="0" smtClean="0">
                  <a:solidFill>
                    <a:srgbClr val="008000"/>
                  </a:solidFill>
                  <a:latin typeface="+mn-ea"/>
                </a:rPr>
                <a:t>사물지족명상의 효과</a:t>
              </a:r>
              <a:endParaRPr kumimoji="1" lang="ko-KR" altLang="en-US" sz="2800" b="1" kern="0" dirty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사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4176464" cy="395536"/>
            <a:chOff x="1619672" y="1832197"/>
            <a:chExt cx="4176464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6" y="1835532"/>
              <a:ext cx="386405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o-KR" altLang="en-US" b="1" dirty="0" smtClean="0">
                  <a:solidFill>
                    <a:srgbClr val="008000"/>
                  </a:solidFill>
                  <a:latin typeface="+mn-ea"/>
                </a:rPr>
                <a:t>사물지족명상을 거듭하면 </a:t>
              </a:r>
              <a:endParaRPr lang="en-US" altLang="ko-KR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5" name="직사각형 14"/>
          <p:cNvSpPr/>
          <p:nvPr/>
        </p:nvSpPr>
        <p:spPr>
          <a:xfrm>
            <a:off x="2457449" y="2809091"/>
            <a:ext cx="6291263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계속 하다 보면 내 몸 안에서 느낌이 설레는 기쁨으로 변해가는 걸 느끼는 지점에 도달함</a:t>
            </a:r>
            <a:r>
              <a:rPr lang="en-US" altLang="ko-KR" sz="1600" dirty="0" smtClean="0">
                <a:solidFill>
                  <a:srgbClr val="000000"/>
                </a:solidFill>
                <a:latin typeface="+mn-ea"/>
              </a:rPr>
              <a:t> </a:t>
            </a:r>
          </a:p>
          <a:p>
            <a:pPr marL="263525" indent="-263525" latinLnBrk="0">
              <a:lnSpc>
                <a:spcPct val="150000"/>
              </a:lnSpc>
              <a:spcBef>
                <a:spcPts val="600"/>
              </a:spcBef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자신이 </a:t>
            </a:r>
            <a:r>
              <a:rPr lang="en-US" altLang="ko-KR" sz="1600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『</a:t>
            </a: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이미 넘치는 행복 속에 있다</a:t>
            </a:r>
            <a:r>
              <a:rPr lang="en-US" altLang="ko-KR" sz="16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』</a:t>
            </a:r>
            <a:r>
              <a:rPr lang="ko-KR" altLang="en-US" sz="1600" dirty="0" smtClean="0">
                <a:solidFill>
                  <a:srgbClr val="000000"/>
                </a:solidFill>
                <a:latin typeface="+mn-ea"/>
              </a:rPr>
              <a:t>는 것을 깨닫게 됨</a:t>
            </a:r>
            <a:endParaRPr lang="en-US" altLang="ko-KR" sz="1600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2267</TotalTime>
  <Words>288</Words>
  <Application>Microsoft Office PowerPoint</Application>
  <PresentationFormat>화면 슬라이드 쇼(4:3)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8</vt:i4>
      </vt:variant>
    </vt:vector>
  </HeadingPairs>
  <TitlesOfParts>
    <vt:vector size="10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USER</cp:lastModifiedBy>
  <cp:revision>291</cp:revision>
  <dcterms:created xsi:type="dcterms:W3CDTF">2013-07-26T07:32:19Z</dcterms:created>
  <dcterms:modified xsi:type="dcterms:W3CDTF">2014-02-03T03:00:33Z</dcterms:modified>
</cp:coreProperties>
</file>