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268" r:id="rId3"/>
    <p:sldId id="260" r:id="rId4"/>
    <p:sldId id="269" r:id="rId5"/>
    <p:sldId id="271" r:id="rId6"/>
    <p:sldId id="270" r:id="rId7"/>
    <p:sldId id="273" r:id="rId8"/>
    <p:sldId id="272" r:id="rId9"/>
    <p:sldId id="274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93" d="100"/>
          <a:sy n="93" d="100"/>
        </p:scale>
        <p:origin x="-90" y="-2346"/>
      </p:cViewPr>
      <p:guideLst>
        <p:guide orient="horz" pos="1389"/>
        <p:guide orient="horz" pos="799"/>
        <p:guide orient="horz" pos="482"/>
        <p:guide orient="horz" pos="4110"/>
        <p:guide orient="horz" pos="1842"/>
        <p:guide pos="1020"/>
        <p:guide pos="793"/>
        <p:guide pos="1338"/>
        <p:guide pos="156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3629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동사섭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정리</a:t>
            </a:r>
            <a:endParaRPr lang="en-US" altLang="ko-KR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484439" y="4482986"/>
            <a:ext cx="59039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/>
              <a:t>모든 마음공부는 처음에는 의식적인 노력이 필요하지만 그 원리를 끊임 없이 반복하여 실행하다 보면 어느 순간 그 원리가 몸에 체득되어 꾸밈없는 자신의 소리가 되고 진정한 자신의 마음이 된다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만약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당신이 </a:t>
            </a:r>
            <a:r>
              <a:rPr lang="ko-KR" altLang="en-US" sz="1200" dirty="0" smtClean="0"/>
              <a:t>너그러운 </a:t>
            </a:r>
            <a:r>
              <a:rPr lang="ko-KR" altLang="en-US" sz="1200" dirty="0" smtClean="0"/>
              <a:t>사람이 되고자 한다면 소소한 행동이라도 의도적으로 </a:t>
            </a:r>
            <a:r>
              <a:rPr lang="ko-KR" altLang="en-US" sz="1200" dirty="0" smtClean="0"/>
              <a:t>너그러운 </a:t>
            </a:r>
            <a:r>
              <a:rPr lang="ko-KR" altLang="en-US" sz="1200" dirty="0" smtClean="0"/>
              <a:t>행동을 </a:t>
            </a:r>
            <a:r>
              <a:rPr lang="ko-KR" altLang="en-US" sz="1200" dirty="0" smtClean="0"/>
              <a:t>계속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실천해보라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 어느 </a:t>
            </a:r>
            <a:r>
              <a:rPr lang="ko-KR" altLang="en-US" sz="1200" dirty="0" smtClean="0"/>
              <a:t>순간 </a:t>
            </a:r>
            <a:r>
              <a:rPr lang="ko-KR" altLang="en-US" sz="1200" dirty="0" smtClean="0"/>
              <a:t>자신도 </a:t>
            </a:r>
            <a:r>
              <a:rPr lang="ko-KR" altLang="en-US" sz="1200" dirty="0" smtClean="0"/>
              <a:t>모르는 </a:t>
            </a:r>
            <a:r>
              <a:rPr lang="ko-KR" altLang="en-US" sz="1200" dirty="0" smtClean="0"/>
              <a:t>사이에 너그러운 </a:t>
            </a:r>
            <a:r>
              <a:rPr lang="ko-KR" altLang="en-US" sz="1200" dirty="0" smtClean="0"/>
              <a:t>행동을 </a:t>
            </a:r>
            <a:r>
              <a:rPr lang="ko-KR" altLang="en-US" sz="1200" dirty="0" smtClean="0"/>
              <a:t>하고 있는 자신을 발견</a:t>
            </a:r>
            <a:r>
              <a:rPr lang="ko-KR" altLang="en-US" sz="1200" dirty="0" smtClean="0"/>
              <a:t>하게 될 </a:t>
            </a:r>
            <a:r>
              <a:rPr lang="ko-KR" altLang="en-US" sz="1200" dirty="0" smtClean="0"/>
              <a:t>것이다</a:t>
            </a:r>
            <a:r>
              <a:rPr lang="en-US" altLang="ko-KR" sz="1200" dirty="0" smtClean="0"/>
              <a:t>. 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2915816" y="1988840"/>
            <a:ext cx="4392488" cy="1872382"/>
          </a:xfrm>
          <a:prstGeom prst="roundRect">
            <a:avLst/>
          </a:prstGeom>
          <a:solidFill>
            <a:schemeClr val="bg1"/>
          </a:solidFill>
          <a:ln w="1397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 indent="-88900" algn="ctr" eaLnBrk="0" latinLnBrk="0">
              <a:lnSpc>
                <a:spcPct val="150000"/>
              </a:lnSpc>
              <a:defRPr/>
            </a:pPr>
            <a:r>
              <a:rPr lang="ko-KR" altLang="en-US" sz="1600" b="1" dirty="0" err="1" smtClean="0">
                <a:solidFill>
                  <a:schemeClr val="tx1"/>
                </a:solidFill>
                <a:latin typeface="+mn-ea"/>
              </a:rPr>
              <a:t>맨소리가</a:t>
            </a: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 참소리 되고 </a:t>
            </a:r>
            <a:endParaRPr lang="en-US" altLang="ko-KR" sz="1600" b="1" dirty="0" smtClean="0">
              <a:solidFill>
                <a:schemeClr val="tx1"/>
              </a:solidFill>
              <a:latin typeface="+mn-ea"/>
            </a:endParaRPr>
          </a:p>
          <a:p>
            <a:pPr marL="177800" lvl="0" indent="-88900" algn="ctr" eaLnBrk="0" latinLnBrk="0">
              <a:lnSpc>
                <a:spcPct val="150000"/>
              </a:lnSpc>
              <a:defRPr/>
            </a:pPr>
            <a:r>
              <a:rPr lang="ko-KR" altLang="en-US" sz="1600" b="1" dirty="0" err="1" smtClean="0">
                <a:solidFill>
                  <a:schemeClr val="tx1"/>
                </a:solidFill>
                <a:latin typeface="+mn-ea"/>
              </a:rPr>
              <a:t>맨마음이</a:t>
            </a: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참마음 된다</a:t>
            </a:r>
            <a:r>
              <a:rPr lang="en-US" altLang="ko-KR" sz="1600" b="1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2000" kern="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마음 공부를 위해 필요한 세 가지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457449" y="3328823"/>
            <a:ext cx="614699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 혼과 </a:t>
            </a:r>
            <a:r>
              <a:rPr lang="en-US" altLang="ko-KR" sz="1600" dirty="0" smtClean="0"/>
              <a:t>DNA</a:t>
            </a:r>
            <a:r>
              <a:rPr lang="ko-KR" altLang="en-US" sz="1600" dirty="0" smtClean="0"/>
              <a:t>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무한 자유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無限 自由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를 간절히 소망</a:t>
            </a:r>
            <a:r>
              <a:rPr lang="ko-KR" altLang="en-US" sz="1600" dirty="0" smtClean="0"/>
              <a:t>하고 있다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우리의 마음은 무한 가능성을 가지고 있으므로 그 가능성이 온전히 피어나면 무한 자유를 얻는 것이 가능함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이러한 간절한 소망을 외면하는 것은 인생 최대의 책임유기임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196083" y="1895371"/>
            <a:ext cx="2160000" cy="741541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동기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076056" y="1844824"/>
            <a:ext cx="30734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마음공부를 하고자 하는 마음이 절실해야 함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마음 공부를 위해 필요한 세 가지 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457449" y="3328823"/>
            <a:ext cx="6074991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나의 삶은 내 마음의 투영이다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마음 속에서 생각이 먼저 일어나고 그것이 삶으로 드러나게 됨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따라서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바른 가치관 정립이 중요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불교의 팔정도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*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에서도 바른 가치관을 뜻하는 정견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正見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을 제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번으로 삼고 있음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196083" y="1895371"/>
            <a:ext cx="2160000" cy="741541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가치관 정립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076056" y="1844824"/>
            <a:ext cx="3073499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삶을 이끌어갈 바른 가치관을 확립해야 함</a:t>
            </a:r>
            <a:endParaRPr lang="en-US" altLang="ko-KR" sz="1600" dirty="0" smtClean="0"/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2124074" y="5949280"/>
            <a:ext cx="6624639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169988" indent="-1081088" eaLnBrk="0" latinLnBrk="0">
              <a:defRPr/>
            </a:pP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*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팔정도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八正道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):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해탈의 경지에 이르기 위해 실천 수행해야 하는 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8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가지 길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정견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正見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정사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正思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err="1" smtClean="0">
                <a:solidFill>
                  <a:srgbClr val="000000"/>
                </a:solidFill>
                <a:latin typeface="+mn-ea"/>
              </a:rPr>
              <a:t>정어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err="1" smtClean="0">
                <a:solidFill>
                  <a:srgbClr val="000000"/>
                </a:solidFill>
                <a:latin typeface="+mn-ea"/>
              </a:rPr>
              <a:t>正語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정업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正業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정명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正命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err="1" smtClean="0">
                <a:solidFill>
                  <a:srgbClr val="000000"/>
                </a:solidFill>
                <a:latin typeface="+mn-ea"/>
              </a:rPr>
              <a:t>정정진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err="1" smtClean="0">
                <a:solidFill>
                  <a:srgbClr val="000000"/>
                </a:solidFill>
                <a:latin typeface="+mn-ea"/>
              </a:rPr>
              <a:t>正精進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정념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正念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정정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正定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을 의미함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1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마음 공부를 위해 필요한 세 가지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바른 가치관 정립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49" y="2780928"/>
            <a:ext cx="614699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종교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인문학 등에 기초하여 자신만의 바람직한 가치관을 정립할 것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동사섭은</a:t>
            </a:r>
            <a:r>
              <a:rPr lang="ko-KR" altLang="en-US" sz="1600" dirty="0" smtClean="0"/>
              <a:t> 바람직한 가치관으로써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삶의 </a:t>
            </a:r>
            <a:r>
              <a:rPr lang="en-US" altLang="ko-KR" sz="1600" b="1" dirty="0" err="1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대 원리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ko-KR" altLang="en-US" sz="1600" dirty="0" smtClean="0"/>
              <a:t>를 제공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삶의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대 원리를 풀어주는 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박 </a:t>
            </a:r>
            <a:r>
              <a:rPr lang="en-US" altLang="ko-KR" sz="1400" dirty="0" smtClean="0"/>
              <a:t>6</a:t>
            </a:r>
            <a:r>
              <a:rPr lang="ko-KR" altLang="en-US" sz="1400" dirty="0" smtClean="0"/>
              <a:t>일의 수련회가 열리고 있음</a:t>
            </a:r>
            <a:endParaRPr lang="en-US" altLang="ko-KR" sz="1400" dirty="0" smtClean="0"/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124074" y="5949280"/>
            <a:ext cx="6624639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169988" indent="-1081088" eaLnBrk="0" latinLnBrk="0">
              <a:defRPr/>
            </a:pP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*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삶의 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대 원리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100" dirty="0" err="1" smtClean="0">
                <a:solidFill>
                  <a:srgbClr val="000000"/>
                </a:solidFill>
                <a:latin typeface="+mn-ea"/>
              </a:rPr>
              <a:t>동사섭에서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 말하는 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가지 가치관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자세한 내용은 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『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삶의 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대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원리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』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100" dirty="0" smtClean="0">
                <a:solidFill>
                  <a:srgbClr val="000000"/>
                </a:solidFill>
                <a:latin typeface="+mn-ea"/>
              </a:rPr>
              <a:t>편을 참조 </a:t>
            </a:r>
            <a:endParaRPr lang="ko-KR" altLang="en-US" sz="11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마음 공부를 위해 필요한 세 가지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034635" cy="395536"/>
            <a:chOff x="1619672" y="1832197"/>
            <a:chExt cx="303463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7222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동사섭의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삶의 </a:t>
              </a:r>
              <a:r>
                <a:rPr lang="en-US" altLang="ko-KR" b="1" dirty="0" smtClean="0">
                  <a:solidFill>
                    <a:schemeClr val="accent6">
                      <a:lumMod val="75000"/>
                    </a:schemeClr>
                  </a:solidFill>
                </a:rPr>
                <a:t>5</a:t>
              </a:r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대 원리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2"/>
          <p:cNvGrpSpPr/>
          <p:nvPr/>
        </p:nvGrpSpPr>
        <p:grpSpPr>
          <a:xfrm>
            <a:off x="2195736" y="2924944"/>
            <a:ext cx="3096344" cy="2952328"/>
            <a:chOff x="1657358" y="2511739"/>
            <a:chExt cx="4090458" cy="4032448"/>
          </a:xfrm>
        </p:grpSpPr>
        <p:sp useBgFill="1">
          <p:nvSpPr>
            <p:cNvPr id="14" name="타원 13"/>
            <p:cNvSpPr/>
            <p:nvPr/>
          </p:nvSpPr>
          <p:spPr>
            <a:xfrm>
              <a:off x="3203848" y="5536076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2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작선</a:t>
              </a:r>
              <a:endParaRPr lang="ko-KR" altLang="en-US" sz="12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  <a:p>
              <a:pPr algn="ctr">
                <a:spcBef>
                  <a:spcPct val="0"/>
                </a:spcBef>
              </a:pP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200" b="1" spc="-12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作善</a:t>
              </a: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2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 useBgFill="1">
          <p:nvSpPr>
            <p:cNvPr id="15" name="타원 14"/>
            <p:cNvSpPr/>
            <p:nvPr/>
          </p:nvSpPr>
          <p:spPr>
            <a:xfrm>
              <a:off x="1657358" y="402390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수심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修心</a:t>
              </a: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16" name="타원 15"/>
            <p:cNvSpPr/>
            <p:nvPr/>
          </p:nvSpPr>
          <p:spPr>
            <a:xfrm>
              <a:off x="4739705" y="402390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화합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和合</a:t>
              </a: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17" name="타원 16"/>
            <p:cNvSpPr/>
            <p:nvPr/>
          </p:nvSpPr>
          <p:spPr>
            <a:xfrm>
              <a:off x="3203848" y="4023908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정체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正體</a:t>
              </a: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 useBgFill="1">
          <p:nvSpPr>
            <p:cNvPr id="18" name="타원 17"/>
            <p:cNvSpPr/>
            <p:nvPr/>
          </p:nvSpPr>
          <p:spPr>
            <a:xfrm>
              <a:off x="3203849" y="2511739"/>
              <a:ext cx="1008111" cy="1008111"/>
            </a:xfrm>
            <a:prstGeom prst="ellipse">
              <a:avLst/>
            </a:prstGeom>
            <a:solidFill>
              <a:schemeClr val="bg1"/>
            </a:solidFill>
            <a:ln w="165100"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ct val="0"/>
                </a:spcBef>
              </a:pP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대원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lang="ko-KR" altLang="en-US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大願</a:t>
              </a:r>
              <a:r>
                <a:rPr lang="en-US" altLang="ko-KR" sz="1200" b="1" spc="-12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grpSp>
          <p:nvGrpSpPr>
            <p:cNvPr id="5" name="그룹 84"/>
            <p:cNvGrpSpPr/>
            <p:nvPr/>
          </p:nvGrpSpPr>
          <p:grpSpPr>
            <a:xfrm>
              <a:off x="3635896" y="5104027"/>
              <a:ext cx="144016" cy="360040"/>
              <a:chOff x="3635896" y="5157192"/>
              <a:chExt cx="144016" cy="360040"/>
            </a:xfrm>
          </p:grpSpPr>
          <p:cxnSp>
            <p:nvCxnSpPr>
              <p:cNvPr id="39" name="직선 화살표 연결선 38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화살표 연결선 39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그룹 85"/>
            <p:cNvGrpSpPr/>
            <p:nvPr/>
          </p:nvGrpSpPr>
          <p:grpSpPr>
            <a:xfrm>
              <a:off x="3635896" y="3591859"/>
              <a:ext cx="144016" cy="360040"/>
              <a:chOff x="3635896" y="5157192"/>
              <a:chExt cx="144016" cy="360040"/>
            </a:xfrm>
          </p:grpSpPr>
          <p:cxnSp>
            <p:nvCxnSpPr>
              <p:cNvPr id="37" name="직선 화살표 연결선 36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화살표 연결선 37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그룹 88"/>
            <p:cNvGrpSpPr/>
            <p:nvPr/>
          </p:nvGrpSpPr>
          <p:grpSpPr>
            <a:xfrm rot="16200000">
              <a:off x="4406718" y="4369209"/>
              <a:ext cx="144016" cy="360040"/>
              <a:chOff x="3635896" y="5157192"/>
              <a:chExt cx="144016" cy="360040"/>
            </a:xfrm>
          </p:grpSpPr>
          <p:cxnSp>
            <p:nvCxnSpPr>
              <p:cNvPr id="35" name="직선 화살표 연결선 34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화살표 연결선 35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그룹 91"/>
            <p:cNvGrpSpPr/>
            <p:nvPr/>
          </p:nvGrpSpPr>
          <p:grpSpPr>
            <a:xfrm rot="16200000">
              <a:off x="2858546" y="4369209"/>
              <a:ext cx="144016" cy="360040"/>
              <a:chOff x="3635896" y="5157192"/>
              <a:chExt cx="144016" cy="360040"/>
            </a:xfrm>
          </p:grpSpPr>
          <p:cxnSp>
            <p:nvCxnSpPr>
              <p:cNvPr id="33" name="직선 화살표 연결선 32"/>
              <p:cNvCxnSpPr/>
              <p:nvPr/>
            </p:nvCxnSpPr>
            <p:spPr>
              <a:xfrm>
                <a:off x="3635896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화살표 연결선 33"/>
              <p:cNvCxnSpPr/>
              <p:nvPr/>
            </p:nvCxnSpPr>
            <p:spPr>
              <a:xfrm>
                <a:off x="3779912" y="5157192"/>
                <a:ext cx="0" cy="360040"/>
              </a:xfrm>
              <a:prstGeom prst="straightConnector1">
                <a:avLst/>
              </a:prstGeom>
              <a:ln w="12700">
                <a:solidFill>
                  <a:srgbClr val="008000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직선 화살표 연결선 28"/>
            <p:cNvCxnSpPr/>
            <p:nvPr/>
          </p:nvCxnSpPr>
          <p:spPr>
            <a:xfrm flipH="1">
              <a:off x="2627784" y="3447843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화살표 연결선 29"/>
            <p:cNvCxnSpPr/>
            <p:nvPr/>
          </p:nvCxnSpPr>
          <p:spPr>
            <a:xfrm flipH="1">
              <a:off x="4355976" y="5176035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화살표 연결선 30"/>
            <p:cNvCxnSpPr/>
            <p:nvPr/>
          </p:nvCxnSpPr>
          <p:spPr>
            <a:xfrm rot="16200000" flipH="1">
              <a:off x="4283967" y="3447844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/>
            <p:nvPr/>
          </p:nvCxnSpPr>
          <p:spPr>
            <a:xfrm rot="16200000" flipH="1">
              <a:off x="2555775" y="5104028"/>
              <a:ext cx="541341" cy="541339"/>
            </a:xfrm>
            <a:prstGeom prst="straightConnector1">
              <a:avLst/>
            </a:prstGeom>
            <a:ln w="12700">
              <a:solidFill>
                <a:srgbClr val="008000"/>
              </a:solidFill>
              <a:prstDash val="solid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직사각형 42"/>
          <p:cNvSpPr/>
          <p:nvPr/>
        </p:nvSpPr>
        <p:spPr>
          <a:xfrm>
            <a:off x="6372200" y="2708920"/>
            <a:ext cx="2539062" cy="3422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latin typeface="+mn-ea"/>
              </a:rPr>
              <a:t>무아</a:t>
            </a:r>
            <a:r>
              <a:rPr lang="en-US" altLang="ko-KR" sz="1100" b="1" dirty="0" smtClean="0">
                <a:latin typeface="+mn-ea"/>
              </a:rPr>
              <a:t>(</a:t>
            </a:r>
            <a:r>
              <a:rPr lang="ko-KR" altLang="en-US" sz="1100" b="1" dirty="0" smtClean="0">
                <a:latin typeface="+mn-ea"/>
              </a:rPr>
              <a:t>無我</a:t>
            </a:r>
            <a:r>
              <a:rPr lang="en-US" altLang="ko-KR" sz="1100" b="1" dirty="0" smtClean="0">
                <a:latin typeface="+mn-ea"/>
              </a:rPr>
              <a:t>)</a:t>
            </a:r>
            <a:r>
              <a:rPr lang="ko-KR" altLang="en-US" sz="1100" b="1" dirty="0" smtClean="0">
                <a:latin typeface="+mn-ea"/>
              </a:rPr>
              <a:t>에 대한 바른 자아관을 확립하고</a:t>
            </a:r>
            <a:endParaRPr lang="en-US" altLang="ko-KR" sz="1100" b="1" dirty="0" smtClean="0">
              <a:latin typeface="+mn-ea"/>
            </a:endParaRPr>
          </a:p>
          <a:p>
            <a:pPr latinLnBrk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latin typeface="+mn-ea"/>
              </a:rPr>
              <a:t>모두의 행복해탈을 위해서 나의 전 에너지를 </a:t>
            </a:r>
            <a:r>
              <a:rPr lang="ko-KR" altLang="en-US" sz="1100" b="1" dirty="0" smtClean="0">
                <a:latin typeface="+mn-ea"/>
              </a:rPr>
              <a:t>바치리라</a:t>
            </a:r>
            <a:r>
              <a:rPr lang="en-US" altLang="ko-KR" sz="1100" b="1" dirty="0" smtClean="0">
                <a:latin typeface="+mn-ea"/>
              </a:rPr>
              <a:t>.</a:t>
            </a:r>
            <a:endParaRPr lang="en-US" altLang="ko-KR" sz="1100" b="1" dirty="0" smtClean="0">
              <a:latin typeface="+mn-ea"/>
            </a:endParaRPr>
          </a:p>
          <a:p>
            <a:pPr latinLnBrk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dirty="0" smtClean="0">
                <a:latin typeface="+mn-ea"/>
              </a:rPr>
              <a:t>그러기 위한 할일 세가지는</a:t>
            </a:r>
            <a:endParaRPr lang="en-US" altLang="ko-KR" sz="1100" dirty="0" smtClean="0">
              <a:latin typeface="+mn-ea"/>
            </a:endParaRPr>
          </a:p>
          <a:p>
            <a:pPr latinLnBrk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latin typeface="+mn-ea"/>
              </a:rPr>
              <a:t>수심 잘 해서 마음 천국 만들고</a:t>
            </a:r>
            <a:endParaRPr lang="en-US" altLang="ko-KR" sz="1100" b="1" dirty="0" smtClean="0">
              <a:latin typeface="+mn-ea"/>
            </a:endParaRPr>
          </a:p>
          <a:p>
            <a:pPr latinLnBrk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latin typeface="+mn-ea"/>
              </a:rPr>
              <a:t>밖으로 이웃들과 화합 잘하여 관계천국 이루고 </a:t>
            </a:r>
            <a:endParaRPr lang="en-US" altLang="ko-KR" sz="1100" b="1" dirty="0" smtClean="0">
              <a:latin typeface="+mn-ea"/>
            </a:endParaRPr>
          </a:p>
          <a:p>
            <a:pPr latinLnBrk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latin typeface="+mn-ea"/>
              </a:rPr>
              <a:t>내가 해야 할 일들을 일사불란하게 잘하여 세상천국을 </a:t>
            </a:r>
            <a:r>
              <a:rPr lang="ko-KR" altLang="en-US" sz="1100" b="1" dirty="0" smtClean="0">
                <a:latin typeface="+mn-ea"/>
              </a:rPr>
              <a:t>이루는 것이다</a:t>
            </a:r>
            <a:r>
              <a:rPr lang="en-US" altLang="ko-KR" sz="1100" b="1" dirty="0" smtClean="0">
                <a:latin typeface="+mn-ea"/>
              </a:rPr>
              <a:t>.</a:t>
            </a:r>
            <a:r>
              <a:rPr lang="ko-KR" altLang="en-US" sz="1100" b="1" dirty="0" smtClean="0">
                <a:latin typeface="+mn-ea"/>
              </a:rPr>
              <a:t>  </a:t>
            </a:r>
            <a:endParaRPr lang="ko-KR" altLang="en-US" sz="1100" b="1" dirty="0">
              <a:latin typeface="+mn-ea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687552" y="2815014"/>
            <a:ext cx="594846" cy="361365"/>
          </a:xfrm>
          <a:prstGeom prst="roundRect">
            <a:avLst/>
          </a:prstGeom>
          <a:solidFill>
            <a:schemeClr val="accent3">
              <a:lumMod val="50000"/>
              <a:alpha val="70000"/>
            </a:schemeClr>
          </a:solidFill>
        </p:spPr>
        <p:txBody>
          <a:bodyPr wrap="square" lIns="36000" tIns="36000" rIns="36000" bIns="36000" anchor="ctr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solidFill>
                  <a:schemeClr val="bg1"/>
                </a:solidFill>
                <a:latin typeface="+mn-ea"/>
              </a:rPr>
              <a:t>정체 </a:t>
            </a:r>
            <a:endParaRPr lang="ko-KR" altLang="en-US" sz="11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5687552" y="3501008"/>
            <a:ext cx="594846" cy="325185"/>
          </a:xfrm>
          <a:prstGeom prst="roundRect">
            <a:avLst/>
          </a:prstGeom>
          <a:solidFill>
            <a:schemeClr val="accent3">
              <a:lumMod val="50000"/>
              <a:alpha val="70000"/>
            </a:schemeClr>
          </a:solidFill>
        </p:spPr>
        <p:txBody>
          <a:bodyPr wrap="square" lIns="36000" tIns="36000" rIns="36000" bIns="36000" anchor="ctr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solidFill>
                  <a:schemeClr val="bg1"/>
                </a:solidFill>
                <a:latin typeface="+mn-ea"/>
              </a:rPr>
              <a:t>대원</a:t>
            </a:r>
            <a:endParaRPr lang="ko-KR" altLang="en-US" sz="11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5687552" y="4496928"/>
            <a:ext cx="594846" cy="325185"/>
          </a:xfrm>
          <a:prstGeom prst="roundRect">
            <a:avLst/>
          </a:prstGeom>
          <a:solidFill>
            <a:schemeClr val="accent3">
              <a:lumMod val="50000"/>
              <a:alpha val="70000"/>
            </a:schemeClr>
          </a:solidFill>
        </p:spPr>
        <p:txBody>
          <a:bodyPr wrap="square" lIns="36000" tIns="36000" rIns="36000" bIns="36000" anchor="ctr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smtClean="0">
                <a:solidFill>
                  <a:schemeClr val="bg1"/>
                </a:solidFill>
                <a:latin typeface="+mn-ea"/>
              </a:rPr>
              <a:t>수심</a:t>
            </a:r>
            <a:endParaRPr lang="ko-KR" altLang="en-US" sz="11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5687552" y="5085184"/>
            <a:ext cx="594846" cy="325185"/>
          </a:xfrm>
          <a:prstGeom prst="roundRect">
            <a:avLst/>
          </a:prstGeom>
          <a:solidFill>
            <a:schemeClr val="accent3">
              <a:lumMod val="50000"/>
              <a:alpha val="70000"/>
            </a:schemeClr>
          </a:solidFill>
        </p:spPr>
        <p:txBody>
          <a:bodyPr wrap="square" lIns="36000" tIns="36000" rIns="36000" bIns="36000" anchor="ctr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smtClean="0">
                <a:solidFill>
                  <a:schemeClr val="bg1"/>
                </a:solidFill>
                <a:latin typeface="+mn-ea"/>
              </a:rPr>
              <a:t>화합</a:t>
            </a:r>
            <a:endParaRPr lang="ko-KR" altLang="en-US" sz="11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모서리가 둥근 직사각형 48"/>
          <p:cNvSpPr/>
          <p:nvPr/>
        </p:nvSpPr>
        <p:spPr>
          <a:xfrm>
            <a:off x="5687552" y="5696103"/>
            <a:ext cx="594846" cy="325185"/>
          </a:xfrm>
          <a:prstGeom prst="roundRect">
            <a:avLst/>
          </a:prstGeom>
          <a:solidFill>
            <a:schemeClr val="accent3">
              <a:lumMod val="50000"/>
              <a:alpha val="70000"/>
            </a:schemeClr>
          </a:solidFill>
        </p:spPr>
        <p:txBody>
          <a:bodyPr wrap="square" lIns="36000" tIns="36000" rIns="36000" bIns="36000" anchor="ctr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err="1" smtClean="0">
                <a:solidFill>
                  <a:schemeClr val="bg1"/>
                </a:solidFill>
                <a:latin typeface="+mn-ea"/>
              </a:rPr>
              <a:t>작선</a:t>
            </a:r>
            <a:endParaRPr lang="ko-KR" altLang="en-US" sz="11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마음 공부를 위해 필요한 세 가지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>
          <a:xfrm>
            <a:off x="2196083" y="1895371"/>
            <a:ext cx="2160000" cy="741541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관행 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觀行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063864" y="1844824"/>
            <a:ext cx="30734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가치관에 부합하는 삶이 되도록 실천함</a:t>
            </a:r>
            <a:endParaRPr lang="en-US" altLang="ko-KR" sz="1600" dirty="0" smtClean="0"/>
          </a:p>
        </p:txBody>
      </p:sp>
      <p:sp>
        <p:nvSpPr>
          <p:cNvPr id="18" name="모서리가 둥근 직사각형 17"/>
          <p:cNvSpPr/>
          <p:nvPr/>
        </p:nvSpPr>
        <p:spPr bwMode="auto">
          <a:xfrm>
            <a:off x="2578968" y="4436535"/>
            <a:ext cx="2303909" cy="432048"/>
          </a:xfrm>
          <a:prstGeom prst="roundRect">
            <a:avLst/>
          </a:prstGeom>
          <a:solidFill>
            <a:schemeClr val="accent3">
              <a:lumMod val="50000"/>
              <a:alpha val="50000"/>
            </a:schemeClr>
          </a:solidFill>
          <a:ln w="9525" cap="flat" cmpd="sng" algn="ctr">
            <a:solidFill>
              <a:srgbClr val="2D2D8A">
                <a:lumMod val="20000"/>
                <a:lumOff val="80000"/>
              </a:srgb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5725" lvl="0" algn="ctr" latinLnBrk="0">
              <a:defRPr/>
            </a:pPr>
            <a:r>
              <a:rPr lang="ko-KR" altLang="en-US" sz="1400" b="1" kern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기하학에 왕도 없다</a:t>
            </a:r>
            <a:r>
              <a:rPr lang="en-US" altLang="ko-KR" sz="1400" b="1" kern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2578968" y="5397023"/>
            <a:ext cx="2303909" cy="432048"/>
          </a:xfrm>
          <a:prstGeom prst="roundRect">
            <a:avLst/>
          </a:prstGeom>
          <a:solidFill>
            <a:schemeClr val="accent3">
              <a:lumMod val="50000"/>
              <a:alpha val="50000"/>
            </a:schemeClr>
          </a:solidFill>
          <a:ln w="9525" cap="flat" cmpd="sng" algn="ctr">
            <a:solidFill>
              <a:srgbClr val="2D2D8A">
                <a:lumMod val="20000"/>
                <a:lumOff val="80000"/>
              </a:srgb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5725" lvl="0" algn="ctr" latinLnBrk="0">
              <a:defRPr/>
            </a:pPr>
            <a:r>
              <a:rPr lang="ko-KR" altLang="en-US" sz="1400" b="1" kern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자투리 시간에 도인 된다</a:t>
            </a:r>
            <a:r>
              <a:rPr lang="en-US" altLang="ko-KR" sz="1400" b="1" kern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170909" y="4316903"/>
            <a:ext cx="3073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/>
              <a:t>마음 공부에는 묘수가 없으므로 그냥 묵묵히 행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行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하는 것이 전부임</a:t>
            </a:r>
            <a:endParaRPr lang="en-US" altLang="ko-KR" sz="1200" dirty="0" smtClean="0"/>
          </a:p>
        </p:txBody>
      </p:sp>
      <p:sp>
        <p:nvSpPr>
          <p:cNvPr id="22" name="직사각형 21"/>
          <p:cNvSpPr/>
          <p:nvPr/>
        </p:nvSpPr>
        <p:spPr>
          <a:xfrm>
            <a:off x="5170909" y="5253007"/>
            <a:ext cx="30734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/>
              <a:t>공부 시간을 특별이 만들려는 노력보다는 자투리 시간이라도 틈틈이 시간을 내어 반복하다 보면 어느 새 몸에 익어서 내 것이 됨 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2457449" y="3212976"/>
            <a:ext cx="60749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가치관대로 실행</a:t>
            </a:r>
            <a:r>
              <a:rPr lang="ko-KR" altLang="en-US" sz="1600" dirty="0" smtClean="0"/>
              <a:t>한다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방법을 알았으면 방법대로 실천을 해야 함 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정리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6" name="모서리가 둥근 직사각형 15"/>
          <p:cNvSpPr/>
          <p:nvPr/>
        </p:nvSpPr>
        <p:spPr bwMode="auto">
          <a:xfrm>
            <a:off x="2114030" y="2132856"/>
            <a:ext cx="6129858" cy="4103737"/>
          </a:xfrm>
          <a:prstGeom prst="roundRect">
            <a:avLst>
              <a:gd name="adj" fmla="val 11060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82550" algn="just">
              <a:lnSpc>
                <a:spcPct val="120000"/>
              </a:lnSpc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기하학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幾何學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)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에 왕도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(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王道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)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는 없다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.</a:t>
            </a:r>
          </a:p>
          <a:p>
            <a:pPr marL="82550" algn="just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 algn="just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설령 왕이라 하더라도 기하학을 배우는데 있어서 일반인들과 다른 빠른 길은 없다는 뜻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82550" algn="just">
              <a:lnSpc>
                <a:spcPct val="120000"/>
              </a:lnSpc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에우클레이데스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기원전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365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년 경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~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기원전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275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년 경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또는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영어식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이름으로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유클리드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(Euclid)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"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기하학의 아버지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"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로 일컬어지는 그리스의 수학자이다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유클리드의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가장 유명한 저서는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《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스토이케이아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》 13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권으로 한국어로는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《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기하학 원본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》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또는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《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유클리드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원론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》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으로 불린다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algn="just">
              <a:lnSpc>
                <a:spcPct val="120000"/>
              </a:lnSpc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유클리드는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당시 이집트 왕인 프톨레마이오스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세에게 초청을 받아 기하학을 강의하였다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왕은 강의를 들으면서 기하학의 내용이 너무나도 방대한 데에 질려버린 나머지 이렇게 물었다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algn="just">
              <a:lnSpc>
                <a:spcPct val="120000"/>
              </a:lnSpc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기하학을 익힐 수 있는 좀더 빠른 지름길은 없겠소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?” </a:t>
            </a:r>
          </a:p>
          <a:p>
            <a:pPr marL="82550" algn="just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 말에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유클리드는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이렇게 대답했다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algn="just">
              <a:lnSpc>
                <a:spcPct val="120000"/>
              </a:lnSpc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기하학에 왕도는 없습니다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.” </a:t>
            </a:r>
            <a:endParaRPr lang="ko-KR" altLang="en-US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569</Words>
  <Application>Microsoft Office PowerPoint</Application>
  <PresentationFormat>화면 슬라이드 쇼(4:3)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262</cp:revision>
  <dcterms:created xsi:type="dcterms:W3CDTF">2013-07-26T07:32:19Z</dcterms:created>
  <dcterms:modified xsi:type="dcterms:W3CDTF">2014-02-09T10:45:11Z</dcterms:modified>
</cp:coreProperties>
</file>